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219"/>
  </p:notesMasterIdLst>
  <p:handoutMasterIdLst>
    <p:handoutMasterId r:id="rId220"/>
  </p:handoutMasterIdLst>
  <p:sldIdLst>
    <p:sldId id="264" r:id="rId2"/>
    <p:sldId id="545" r:id="rId3"/>
    <p:sldId id="540" r:id="rId4"/>
    <p:sldId id="509" r:id="rId5"/>
    <p:sldId id="510" r:id="rId6"/>
    <p:sldId id="511" r:id="rId7"/>
    <p:sldId id="512" r:id="rId8"/>
    <p:sldId id="513" r:id="rId9"/>
    <p:sldId id="514" r:id="rId10"/>
    <p:sldId id="515" r:id="rId11"/>
    <p:sldId id="516" r:id="rId12"/>
    <p:sldId id="517" r:id="rId13"/>
    <p:sldId id="518" r:id="rId14"/>
    <p:sldId id="519" r:id="rId15"/>
    <p:sldId id="520" r:id="rId16"/>
    <p:sldId id="521" r:id="rId17"/>
    <p:sldId id="522" r:id="rId18"/>
    <p:sldId id="523" r:id="rId19"/>
    <p:sldId id="524" r:id="rId20"/>
    <p:sldId id="525" r:id="rId21"/>
    <p:sldId id="526" r:id="rId22"/>
    <p:sldId id="527" r:id="rId23"/>
    <p:sldId id="541" r:id="rId24"/>
    <p:sldId id="528" r:id="rId25"/>
    <p:sldId id="529" r:id="rId26"/>
    <p:sldId id="530" r:id="rId27"/>
    <p:sldId id="531" r:id="rId28"/>
    <p:sldId id="532" r:id="rId29"/>
    <p:sldId id="533" r:id="rId30"/>
    <p:sldId id="534" r:id="rId31"/>
    <p:sldId id="535" r:id="rId32"/>
    <p:sldId id="536" r:id="rId33"/>
    <p:sldId id="537" r:id="rId34"/>
    <p:sldId id="538" r:id="rId35"/>
    <p:sldId id="539" r:id="rId36"/>
    <p:sldId id="544" r:id="rId37"/>
    <p:sldId id="543" r:id="rId38"/>
    <p:sldId id="504" r:id="rId39"/>
    <p:sldId id="542" r:id="rId40"/>
    <p:sldId id="506" r:id="rId41"/>
    <p:sldId id="547" r:id="rId42"/>
    <p:sldId id="548" r:id="rId43"/>
    <p:sldId id="550" r:id="rId44"/>
    <p:sldId id="551" r:id="rId45"/>
    <p:sldId id="552" r:id="rId46"/>
    <p:sldId id="553" r:id="rId47"/>
    <p:sldId id="554" r:id="rId48"/>
    <p:sldId id="555" r:id="rId49"/>
    <p:sldId id="556" r:id="rId50"/>
    <p:sldId id="557" r:id="rId51"/>
    <p:sldId id="558" r:id="rId52"/>
    <p:sldId id="559" r:id="rId53"/>
    <p:sldId id="560" r:id="rId54"/>
    <p:sldId id="561" r:id="rId55"/>
    <p:sldId id="668" r:id="rId56"/>
    <p:sldId id="669" r:id="rId57"/>
    <p:sldId id="563" r:id="rId58"/>
    <p:sldId id="564" r:id="rId59"/>
    <p:sldId id="565" r:id="rId60"/>
    <p:sldId id="566" r:id="rId61"/>
    <p:sldId id="567" r:id="rId62"/>
    <p:sldId id="568" r:id="rId63"/>
    <p:sldId id="569" r:id="rId64"/>
    <p:sldId id="570" r:id="rId65"/>
    <p:sldId id="571" r:id="rId66"/>
    <p:sldId id="572" r:id="rId67"/>
    <p:sldId id="573" r:id="rId68"/>
    <p:sldId id="574" r:id="rId69"/>
    <p:sldId id="575" r:id="rId70"/>
    <p:sldId id="576" r:id="rId71"/>
    <p:sldId id="577" r:id="rId72"/>
    <p:sldId id="578" r:id="rId73"/>
    <p:sldId id="579" r:id="rId74"/>
    <p:sldId id="580" r:id="rId75"/>
    <p:sldId id="581" r:id="rId76"/>
    <p:sldId id="582" r:id="rId77"/>
    <p:sldId id="583" r:id="rId78"/>
    <p:sldId id="584" r:id="rId79"/>
    <p:sldId id="585" r:id="rId80"/>
    <p:sldId id="586" r:id="rId81"/>
    <p:sldId id="587" r:id="rId82"/>
    <p:sldId id="595" r:id="rId83"/>
    <p:sldId id="597" r:id="rId84"/>
    <p:sldId id="598" r:id="rId85"/>
    <p:sldId id="599" r:id="rId86"/>
    <p:sldId id="600" r:id="rId87"/>
    <p:sldId id="601" r:id="rId88"/>
    <p:sldId id="602" r:id="rId89"/>
    <p:sldId id="603" r:id="rId90"/>
    <p:sldId id="640" r:id="rId91"/>
    <p:sldId id="604" r:id="rId92"/>
    <p:sldId id="605" r:id="rId93"/>
    <p:sldId id="606" r:id="rId94"/>
    <p:sldId id="607" r:id="rId95"/>
    <p:sldId id="608" r:id="rId96"/>
    <p:sldId id="609" r:id="rId97"/>
    <p:sldId id="610" r:id="rId98"/>
    <p:sldId id="611" r:id="rId99"/>
    <p:sldId id="612" r:id="rId100"/>
    <p:sldId id="613" r:id="rId101"/>
    <p:sldId id="631" r:id="rId102"/>
    <p:sldId id="641" r:id="rId103"/>
    <p:sldId id="633" r:id="rId104"/>
    <p:sldId id="632" r:id="rId105"/>
    <p:sldId id="634" r:id="rId106"/>
    <p:sldId id="635" r:id="rId107"/>
    <p:sldId id="636" r:id="rId108"/>
    <p:sldId id="637" r:id="rId109"/>
    <p:sldId id="638" r:id="rId110"/>
    <p:sldId id="639" r:id="rId111"/>
    <p:sldId id="642" r:id="rId112"/>
    <p:sldId id="643" r:id="rId113"/>
    <p:sldId id="644" r:id="rId114"/>
    <p:sldId id="645" r:id="rId115"/>
    <p:sldId id="646" r:id="rId116"/>
    <p:sldId id="649" r:id="rId117"/>
    <p:sldId id="658" r:id="rId118"/>
    <p:sldId id="650" r:id="rId119"/>
    <p:sldId id="651" r:id="rId120"/>
    <p:sldId id="652" r:id="rId121"/>
    <p:sldId id="654" r:id="rId122"/>
    <p:sldId id="656" r:id="rId123"/>
    <p:sldId id="653" r:id="rId124"/>
    <p:sldId id="655" r:id="rId125"/>
    <p:sldId id="657" r:id="rId126"/>
    <p:sldId id="659" r:id="rId127"/>
    <p:sldId id="660" r:id="rId128"/>
    <p:sldId id="661" r:id="rId129"/>
    <p:sldId id="662" r:id="rId130"/>
    <p:sldId id="663" r:id="rId131"/>
    <p:sldId id="664" r:id="rId132"/>
    <p:sldId id="648" r:id="rId133"/>
    <p:sldId id="671" r:id="rId134"/>
    <p:sldId id="722" r:id="rId135"/>
    <p:sldId id="672" r:id="rId136"/>
    <p:sldId id="673" r:id="rId137"/>
    <p:sldId id="674" r:id="rId138"/>
    <p:sldId id="675" r:id="rId139"/>
    <p:sldId id="723" r:id="rId140"/>
    <p:sldId id="725" r:id="rId141"/>
    <p:sldId id="724" r:id="rId142"/>
    <p:sldId id="726" r:id="rId143"/>
    <p:sldId id="729" r:id="rId144"/>
    <p:sldId id="678" r:id="rId145"/>
    <p:sldId id="679" r:id="rId146"/>
    <p:sldId id="680" r:id="rId147"/>
    <p:sldId id="681" r:id="rId148"/>
    <p:sldId id="727" r:id="rId149"/>
    <p:sldId id="683" r:id="rId150"/>
    <p:sldId id="684" r:id="rId151"/>
    <p:sldId id="685" r:id="rId152"/>
    <p:sldId id="686" r:id="rId153"/>
    <p:sldId id="687" r:id="rId154"/>
    <p:sldId id="688" r:id="rId155"/>
    <p:sldId id="689" r:id="rId156"/>
    <p:sldId id="700" r:id="rId157"/>
    <p:sldId id="701" r:id="rId158"/>
    <p:sldId id="702" r:id="rId159"/>
    <p:sldId id="728" r:id="rId160"/>
    <p:sldId id="703" r:id="rId161"/>
    <p:sldId id="704" r:id="rId162"/>
    <p:sldId id="705" r:id="rId163"/>
    <p:sldId id="706" r:id="rId164"/>
    <p:sldId id="707" r:id="rId165"/>
    <p:sldId id="708" r:id="rId166"/>
    <p:sldId id="709" r:id="rId167"/>
    <p:sldId id="710" r:id="rId168"/>
    <p:sldId id="711" r:id="rId169"/>
    <p:sldId id="712" r:id="rId170"/>
    <p:sldId id="713" r:id="rId171"/>
    <p:sldId id="714" r:id="rId172"/>
    <p:sldId id="715" r:id="rId173"/>
    <p:sldId id="716" r:id="rId174"/>
    <p:sldId id="717" r:id="rId175"/>
    <p:sldId id="718" r:id="rId176"/>
    <p:sldId id="719" r:id="rId177"/>
    <p:sldId id="732" r:id="rId178"/>
    <p:sldId id="835" r:id="rId179"/>
    <p:sldId id="834" r:id="rId180"/>
    <p:sldId id="588" r:id="rId181"/>
    <p:sldId id="739" r:id="rId182"/>
    <p:sldId id="738" r:id="rId183"/>
    <p:sldId id="740" r:id="rId184"/>
    <p:sldId id="741" r:id="rId185"/>
    <p:sldId id="746" r:id="rId186"/>
    <p:sldId id="742" r:id="rId187"/>
    <p:sldId id="743" r:id="rId188"/>
    <p:sldId id="744" r:id="rId189"/>
    <p:sldId id="745" r:id="rId190"/>
    <p:sldId id="823" r:id="rId191"/>
    <p:sldId id="815" r:id="rId192"/>
    <p:sldId id="816" r:id="rId193"/>
    <p:sldId id="817" r:id="rId194"/>
    <p:sldId id="826" r:id="rId195"/>
    <p:sldId id="827" r:id="rId196"/>
    <p:sldId id="818" r:id="rId197"/>
    <p:sldId id="819" r:id="rId198"/>
    <p:sldId id="820" r:id="rId199"/>
    <p:sldId id="821" r:id="rId200"/>
    <p:sldId id="822" r:id="rId201"/>
    <p:sldId id="825" r:id="rId202"/>
    <p:sldId id="828" r:id="rId203"/>
    <p:sldId id="829" r:id="rId204"/>
    <p:sldId id="830" r:id="rId205"/>
    <p:sldId id="831" r:id="rId206"/>
    <p:sldId id="833" r:id="rId207"/>
    <p:sldId id="832" r:id="rId208"/>
    <p:sldId id="836" r:id="rId209"/>
    <p:sldId id="549" r:id="rId210"/>
    <p:sldId id="737" r:id="rId211"/>
    <p:sldId id="589" r:id="rId212"/>
    <p:sldId id="590" r:id="rId213"/>
    <p:sldId id="591" r:id="rId214"/>
    <p:sldId id="592" r:id="rId215"/>
    <p:sldId id="666" r:id="rId216"/>
    <p:sldId id="665" r:id="rId217"/>
    <p:sldId id="824" r:id="rId218"/>
  </p:sldIdLst>
  <p:sldSz cx="9144000" cy="6858000" type="screen4x3"/>
  <p:notesSz cx="6858000" cy="9144000"/>
  <p:custDataLst>
    <p:tags r:id="rId221"/>
  </p:custDataLst>
  <p:defaultTex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4E53049-E06F-4D7D-879E-CF34A1DE39DC}">
          <p14:sldIdLst>
            <p14:sldId id="264"/>
            <p14:sldId id="545"/>
            <p14:sldId id="540"/>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41"/>
            <p14:sldId id="528"/>
            <p14:sldId id="529"/>
            <p14:sldId id="530"/>
            <p14:sldId id="531"/>
            <p14:sldId id="532"/>
            <p14:sldId id="533"/>
            <p14:sldId id="534"/>
            <p14:sldId id="535"/>
            <p14:sldId id="536"/>
            <p14:sldId id="537"/>
            <p14:sldId id="538"/>
            <p14:sldId id="539"/>
            <p14:sldId id="544"/>
            <p14:sldId id="543"/>
            <p14:sldId id="504"/>
            <p14:sldId id="542"/>
            <p14:sldId id="506"/>
            <p14:sldId id="547"/>
            <p14:sldId id="548"/>
            <p14:sldId id="550"/>
            <p14:sldId id="551"/>
            <p14:sldId id="552"/>
            <p14:sldId id="553"/>
            <p14:sldId id="554"/>
            <p14:sldId id="555"/>
            <p14:sldId id="556"/>
            <p14:sldId id="557"/>
            <p14:sldId id="558"/>
            <p14:sldId id="559"/>
            <p14:sldId id="560"/>
            <p14:sldId id="561"/>
            <p14:sldId id="668"/>
            <p14:sldId id="669"/>
            <p14:sldId id="563"/>
            <p14:sldId id="564"/>
            <p14:sldId id="565"/>
            <p14:sldId id="566"/>
            <p14:sldId id="567"/>
            <p14:sldId id="568"/>
            <p14:sldId id="569"/>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95"/>
            <p14:sldId id="597"/>
            <p14:sldId id="598"/>
            <p14:sldId id="599"/>
            <p14:sldId id="600"/>
            <p14:sldId id="601"/>
            <p14:sldId id="602"/>
            <p14:sldId id="603"/>
            <p14:sldId id="640"/>
            <p14:sldId id="604"/>
            <p14:sldId id="605"/>
            <p14:sldId id="606"/>
            <p14:sldId id="607"/>
            <p14:sldId id="608"/>
            <p14:sldId id="609"/>
            <p14:sldId id="610"/>
            <p14:sldId id="611"/>
            <p14:sldId id="612"/>
            <p14:sldId id="613"/>
            <p14:sldId id="631"/>
            <p14:sldId id="641"/>
            <p14:sldId id="633"/>
            <p14:sldId id="632"/>
            <p14:sldId id="634"/>
            <p14:sldId id="635"/>
            <p14:sldId id="636"/>
            <p14:sldId id="637"/>
            <p14:sldId id="638"/>
            <p14:sldId id="639"/>
            <p14:sldId id="642"/>
            <p14:sldId id="643"/>
            <p14:sldId id="644"/>
            <p14:sldId id="645"/>
            <p14:sldId id="646"/>
            <p14:sldId id="649"/>
            <p14:sldId id="658"/>
            <p14:sldId id="650"/>
            <p14:sldId id="651"/>
            <p14:sldId id="652"/>
            <p14:sldId id="654"/>
            <p14:sldId id="656"/>
            <p14:sldId id="653"/>
            <p14:sldId id="655"/>
            <p14:sldId id="657"/>
            <p14:sldId id="659"/>
            <p14:sldId id="660"/>
            <p14:sldId id="661"/>
            <p14:sldId id="662"/>
            <p14:sldId id="663"/>
            <p14:sldId id="664"/>
            <p14:sldId id="648"/>
            <p14:sldId id="671"/>
            <p14:sldId id="722"/>
            <p14:sldId id="672"/>
            <p14:sldId id="673"/>
            <p14:sldId id="674"/>
            <p14:sldId id="675"/>
            <p14:sldId id="723"/>
            <p14:sldId id="725"/>
            <p14:sldId id="724"/>
            <p14:sldId id="726"/>
            <p14:sldId id="729"/>
            <p14:sldId id="678"/>
            <p14:sldId id="679"/>
            <p14:sldId id="680"/>
            <p14:sldId id="681"/>
            <p14:sldId id="727"/>
            <p14:sldId id="683"/>
            <p14:sldId id="684"/>
            <p14:sldId id="685"/>
            <p14:sldId id="686"/>
            <p14:sldId id="687"/>
            <p14:sldId id="688"/>
            <p14:sldId id="689"/>
            <p14:sldId id="700"/>
            <p14:sldId id="701"/>
            <p14:sldId id="702"/>
            <p14:sldId id="728"/>
            <p14:sldId id="703"/>
            <p14:sldId id="704"/>
            <p14:sldId id="705"/>
            <p14:sldId id="706"/>
            <p14:sldId id="707"/>
            <p14:sldId id="708"/>
            <p14:sldId id="709"/>
            <p14:sldId id="710"/>
            <p14:sldId id="711"/>
            <p14:sldId id="712"/>
            <p14:sldId id="713"/>
            <p14:sldId id="714"/>
            <p14:sldId id="715"/>
            <p14:sldId id="716"/>
            <p14:sldId id="717"/>
            <p14:sldId id="718"/>
            <p14:sldId id="719"/>
            <p14:sldId id="732"/>
            <p14:sldId id="835"/>
            <p14:sldId id="834"/>
            <p14:sldId id="588"/>
            <p14:sldId id="739"/>
            <p14:sldId id="738"/>
            <p14:sldId id="740"/>
            <p14:sldId id="741"/>
            <p14:sldId id="746"/>
            <p14:sldId id="742"/>
            <p14:sldId id="743"/>
            <p14:sldId id="744"/>
            <p14:sldId id="745"/>
            <p14:sldId id="823"/>
            <p14:sldId id="815"/>
            <p14:sldId id="816"/>
            <p14:sldId id="817"/>
            <p14:sldId id="826"/>
            <p14:sldId id="827"/>
            <p14:sldId id="818"/>
            <p14:sldId id="819"/>
            <p14:sldId id="820"/>
            <p14:sldId id="821"/>
            <p14:sldId id="822"/>
            <p14:sldId id="825"/>
            <p14:sldId id="828"/>
            <p14:sldId id="829"/>
            <p14:sldId id="830"/>
            <p14:sldId id="831"/>
            <p14:sldId id="833"/>
            <p14:sldId id="832"/>
            <p14:sldId id="836"/>
            <p14:sldId id="549"/>
            <p14:sldId id="737"/>
            <p14:sldId id="589"/>
            <p14:sldId id="590"/>
            <p14:sldId id="591"/>
            <p14:sldId id="592"/>
            <p14:sldId id="666"/>
            <p14:sldId id="665"/>
            <p14:sldId id="82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3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489" autoAdjust="0"/>
    <p:restoredTop sz="83703" autoAdjust="0"/>
  </p:normalViewPr>
  <p:slideViewPr>
    <p:cSldViewPr snapToGrid="0">
      <p:cViewPr varScale="1">
        <p:scale>
          <a:sx n="57" d="100"/>
          <a:sy n="57" d="100"/>
        </p:scale>
        <p:origin x="1124" y="48"/>
      </p:cViewPr>
      <p:guideLst/>
    </p:cSldViewPr>
  </p:slideViewPr>
  <p:notesTextViewPr>
    <p:cViewPr>
      <p:scale>
        <a:sx n="1" d="1"/>
        <a:sy n="1" d="1"/>
      </p:scale>
      <p:origin x="0" y="0"/>
    </p:cViewPr>
  </p:notesTextViewPr>
  <p:notesViewPr>
    <p:cSldViewPr snapToGrid="0">
      <p:cViewPr varScale="1">
        <p:scale>
          <a:sx n="88" d="100"/>
          <a:sy n="88" d="100"/>
        </p:scale>
        <p:origin x="3798" y="10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notesMaster" Target="notesMasters/notesMaster1.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handoutMaster" Target="handoutMasters/handoutMaster1.xml"/><Relationship Id="rId225"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tags" Target="tags/tag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theme" Target="theme/theme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image" Target="../media/image51.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image" Target="../media/image60.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62.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image" Target="../media/image6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image" Target="../media/image70.wmf"/><Relationship Id="rId5" Type="http://schemas.openxmlformats.org/officeDocument/2006/relationships/image" Target="../media/image74.wmf"/><Relationship Id="rId4" Type="http://schemas.openxmlformats.org/officeDocument/2006/relationships/image" Target="../media/image73.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image" Target="../media/image130.wmf"/><Relationship Id="rId1" Type="http://schemas.openxmlformats.org/officeDocument/2006/relationships/image" Target="../media/image129.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32.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35.wmf"/><Relationship Id="rId2" Type="http://schemas.openxmlformats.org/officeDocument/2006/relationships/image" Target="../media/image134.wmf"/><Relationship Id="rId1" Type="http://schemas.openxmlformats.org/officeDocument/2006/relationships/image" Target="../media/image133.wmf"/><Relationship Id="rId4" Type="http://schemas.openxmlformats.org/officeDocument/2006/relationships/image" Target="../media/image136.wmf"/></Relationships>
</file>

<file path=ppt/drawings/_rels/vmlDrawing42.vml.rels><?xml version="1.0" encoding="UTF-8" standalone="yes"?>
<Relationships xmlns="http://schemas.openxmlformats.org/package/2006/relationships"><Relationship Id="rId2" Type="http://schemas.openxmlformats.org/officeDocument/2006/relationships/image" Target="../media/image138.wmf"/><Relationship Id="rId1" Type="http://schemas.openxmlformats.org/officeDocument/2006/relationships/image" Target="../media/image137.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137.wmf"/><Relationship Id="rId2" Type="http://schemas.openxmlformats.org/officeDocument/2006/relationships/image" Target="../media/image140.wmf"/><Relationship Id="rId1" Type="http://schemas.openxmlformats.org/officeDocument/2006/relationships/image" Target="../media/image139.wmf"/></Relationships>
</file>

<file path=ppt/drawings/_rels/vmlDrawing44.vml.rels><?xml version="1.0" encoding="UTF-8" standalone="yes"?>
<Relationships xmlns="http://schemas.openxmlformats.org/package/2006/relationships"><Relationship Id="rId2" Type="http://schemas.openxmlformats.org/officeDocument/2006/relationships/image" Target="../media/image142.wmf"/><Relationship Id="rId1" Type="http://schemas.openxmlformats.org/officeDocument/2006/relationships/image" Target="../media/image141.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145.wmf"/><Relationship Id="rId2" Type="http://schemas.openxmlformats.org/officeDocument/2006/relationships/image" Target="../media/image144.wmf"/><Relationship Id="rId1" Type="http://schemas.openxmlformats.org/officeDocument/2006/relationships/image" Target="../media/image14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 Id="rId6" Type="http://schemas.openxmlformats.org/officeDocument/2006/relationships/image" Target="../media/image24.wmf"/><Relationship Id="rId5" Type="http://schemas.openxmlformats.org/officeDocument/2006/relationships/image" Target="../media/image23.wmf"/><Relationship Id="rId4" Type="http://schemas.openxmlformats.org/officeDocument/2006/relationships/image" Target="../media/image22.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 Id="rId4" Type="http://schemas.openxmlformats.org/officeDocument/2006/relationships/image" Target="../media/image37.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819D01-A920-4F8D-A3A2-47F115817872}" type="datetime1">
              <a:rPr lang="zh-CN" altLang="en-US" smtClean="0">
                <a:latin typeface="Microsoft YaHei UI" panose="020B0503020204020204" pitchFamily="34" charset="-122"/>
                <a:ea typeface="Microsoft YaHei UI" panose="020B0503020204020204" pitchFamily="34" charset="-122"/>
              </a:rPr>
              <a:t>2025/5/30</a:t>
            </a:fld>
            <a:endParaRPr lang="zh-CN" altLang="en-US">
              <a:latin typeface="Microsoft YaHei UI" panose="020B0503020204020204" pitchFamily="34" charset="-122"/>
              <a:ea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1931CB7-5354-4016-9160-AC70E1029B7C}" type="slidenum">
              <a:rPr lang="en-US" altLang="zh-CN" smtClean="0">
                <a:latin typeface="Microsoft YaHei UI" panose="020B0503020204020204" pitchFamily="34" charset="-122"/>
                <a:ea typeface="Microsoft YaHei UI" panose="020B0503020204020204" pitchFamily="34" charset="-122"/>
              </a:rPr>
              <a:t>‹#›</a:t>
            </a:fld>
            <a:endParaRPr lang="zh-CN" altLang="en-US">
              <a:latin typeface="Microsoft YaHei UI" panose="020B0503020204020204" pitchFamily="34" charset="-122"/>
              <a:ea typeface="Microsoft YaHei UI" panose="020B0503020204020204" pitchFamily="34" charset="-122"/>
            </a:endParaRPr>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B6BF551C-307B-4084-8891-17A3CBBFE26D}" type="datetime1">
              <a:rPr lang="zh-CN" altLang="en-US" noProof="0" smtClean="0"/>
              <a:t>2025/5/30</a:t>
            </a:fld>
            <a:endParaRPr lang="zh-CN" altLang="en-US" noProof="0"/>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dirty="0"/>
              <a:t>编辑母版文本样式</a:t>
            </a:r>
          </a:p>
          <a:p>
            <a:pPr lvl="1"/>
            <a:r>
              <a:rPr lang="zh-CN" altLang="en-US" noProof="0" dirty="0"/>
              <a:t>二级</a:t>
            </a:r>
          </a:p>
          <a:p>
            <a:pPr lvl="2"/>
            <a:r>
              <a:rPr lang="zh-CN" altLang="en-US" noProof="0" dirty="0"/>
              <a:t>三级</a:t>
            </a:r>
          </a:p>
          <a:p>
            <a:pPr lvl="3"/>
            <a:r>
              <a:rPr lang="zh-CN" altLang="en-US" noProof="0" dirty="0"/>
              <a:t>四级</a:t>
            </a:r>
          </a:p>
          <a:p>
            <a:pPr lvl="4"/>
            <a:r>
              <a:rPr lang="zh-CN" altLang="en-US" noProof="0"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B827FF9E-0501-47D7-9115-D6862120E80B}" type="slidenum">
              <a:rPr lang="en-US" altLang="zh-CN" noProof="0" smtClean="0"/>
              <a:t>‹#›</a:t>
            </a:fld>
            <a:endParaRPr lang="zh-CN" altLang="en-US" noProof="0"/>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baike.baidu.com/item/%E4%BA%BA%E8%84%91/1432766" TargetMode="External"/><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27FF9E-0501-47D7-9115-D6862120E80B}" type="slidenum">
              <a:rPr lang="en-US" altLang="zh-CN"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i="0" kern="1200" dirty="0">
                <a:solidFill>
                  <a:schemeClr val="tx1"/>
                </a:solidFill>
                <a:effectLst/>
                <a:latin typeface="+mn-lt"/>
                <a:ea typeface="+mn-ea"/>
                <a:cs typeface="+mn-cs"/>
              </a:rPr>
              <a:t>1981 </a:t>
            </a:r>
            <a:r>
              <a:rPr lang="zh-CN" altLang="en-US" sz="1200" i="0" kern="1200" dirty="0">
                <a:solidFill>
                  <a:schemeClr val="tx1"/>
                </a:solidFill>
                <a:effectLst/>
                <a:latin typeface="+mn-lt"/>
                <a:ea typeface="+mn-ea"/>
                <a:cs typeface="+mn-cs"/>
              </a:rPr>
              <a:t>年的诺贝尔医学奖，</a:t>
            </a:r>
            <a:endParaRPr lang="en-US" altLang="zh-CN" sz="1200" i="0" kern="1200" dirty="0">
              <a:solidFill>
                <a:schemeClr val="tx1"/>
              </a:solidFill>
              <a:effectLst/>
              <a:latin typeface="+mn-lt"/>
              <a:ea typeface="+mn-ea"/>
              <a:cs typeface="+mn-cs"/>
            </a:endParaRPr>
          </a:p>
          <a:p>
            <a:endParaRPr lang="en-US" altLang="zh-CN" sz="120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9CF17036-69D3-4540-8C3F-23B739FE66F8}" type="slidenum">
              <a:rPr lang="zh-CN" altLang="en-US" smtClean="0"/>
              <a:t>140</a:t>
            </a:fld>
            <a:endParaRPr lang="zh-CN" altLang="en-US"/>
          </a:p>
        </p:txBody>
      </p:sp>
      <p:sp>
        <p:nvSpPr>
          <p:cNvPr id="5" name="页脚占位符 4"/>
          <p:cNvSpPr>
            <a:spLocks noGrp="1"/>
          </p:cNvSpPr>
          <p:nvPr>
            <p:ph type="ftr" sz="quarter" idx="11"/>
          </p:nvPr>
        </p:nvSpPr>
        <p:spPr/>
        <p:txBody>
          <a:bodyPr/>
          <a:lstStyle/>
          <a:p>
            <a:r>
              <a:rPr lang="zh-CN" altLang="en-US"/>
              <a:t>重庆大学</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深度学习是机器学习研究中的一个新的领域，其动机在于建立、模拟人脑</a:t>
            </a:r>
          </a:p>
          <a:p>
            <a:r>
              <a:rPr lang="zh-CN" altLang="en-US" dirty="0"/>
              <a:t>进行分析学习的神经网络，它模仿人脑的机制来解释数据，</a:t>
            </a:r>
          </a:p>
          <a:p>
            <a:endParaRPr lang="en-US" altLang="zh-CN" dirty="0"/>
          </a:p>
          <a:p>
            <a:r>
              <a:rPr lang="zh-CN" altLang="en-US" sz="1200" i="0" kern="1200" dirty="0">
                <a:solidFill>
                  <a:schemeClr val="tx1"/>
                </a:solidFill>
                <a:effectLst/>
                <a:latin typeface="+mn-lt"/>
                <a:ea typeface="+mn-ea"/>
                <a:cs typeface="+mn-cs"/>
              </a:rPr>
              <a:t>神经科学中的发现，该发现也获得了诺贝尔医学奖：</a:t>
            </a:r>
            <a:endParaRPr lang="en-US" altLang="zh-CN" sz="1200" i="0" kern="1200" dirty="0">
              <a:solidFill>
                <a:schemeClr val="tx1"/>
              </a:solidFill>
              <a:effectLst/>
              <a:latin typeface="+mn-lt"/>
              <a:ea typeface="+mn-ea"/>
              <a:cs typeface="+mn-cs"/>
            </a:endParaRPr>
          </a:p>
          <a:p>
            <a:r>
              <a:rPr lang="zh-CN" altLang="en-US" sz="1200" i="0" kern="1200" dirty="0">
                <a:solidFill>
                  <a:schemeClr val="tx1"/>
                </a:solidFill>
                <a:effectLst/>
                <a:latin typeface="+mn-lt"/>
                <a:ea typeface="+mn-ea"/>
                <a:cs typeface="+mn-cs"/>
              </a:rPr>
              <a:t>人脑视觉机理</a:t>
            </a:r>
            <a:br>
              <a:rPr lang="zh-CN" altLang="en-US" sz="1200" i="0" kern="1200" dirty="0">
                <a:solidFill>
                  <a:schemeClr val="tx1"/>
                </a:solidFill>
                <a:effectLst/>
                <a:latin typeface="+mn-lt"/>
                <a:ea typeface="+mn-ea"/>
                <a:cs typeface="+mn-cs"/>
              </a:rPr>
            </a:br>
            <a:r>
              <a:rPr lang="zh-CN" altLang="en-US" sz="1200" i="0" kern="1200" dirty="0">
                <a:solidFill>
                  <a:schemeClr val="tx1"/>
                </a:solidFill>
                <a:effectLst/>
                <a:latin typeface="+mn-lt"/>
                <a:ea typeface="+mn-ea"/>
                <a:cs typeface="+mn-cs"/>
              </a:rPr>
              <a:t>后脑皮层的不同视觉神经元，与瞳孔所受刺激之间，存在某种对应关系。</a:t>
            </a:r>
            <a:endParaRPr lang="en-US" altLang="zh-CN" sz="1200" i="0" kern="1200" dirty="0">
              <a:solidFill>
                <a:schemeClr val="tx1"/>
              </a:solidFill>
              <a:effectLst/>
              <a:latin typeface="+mn-lt"/>
              <a:ea typeface="+mn-ea"/>
              <a:cs typeface="+mn-cs"/>
            </a:endParaRPr>
          </a:p>
          <a:p>
            <a:r>
              <a:rPr lang="zh-CN" altLang="en-US" sz="1200" i="0" kern="1200" dirty="0">
                <a:solidFill>
                  <a:schemeClr val="tx1"/>
                </a:solidFill>
                <a:effectLst/>
                <a:latin typeface="+mn-lt"/>
                <a:ea typeface="+mn-ea"/>
                <a:cs typeface="+mn-cs"/>
              </a:rPr>
              <a:t>这个发现激发了人们对于神经系统的进一步思考。神经</a:t>
            </a:r>
            <a:r>
              <a:rPr lang="en-US" altLang="zh-CN" sz="1200" i="0" kern="1200" dirty="0">
                <a:solidFill>
                  <a:schemeClr val="tx1"/>
                </a:solidFill>
                <a:effectLst/>
                <a:latin typeface="+mn-lt"/>
                <a:ea typeface="+mn-ea"/>
                <a:cs typeface="+mn-cs"/>
              </a:rPr>
              <a:t>-</a:t>
            </a:r>
            <a:r>
              <a:rPr lang="zh-CN" altLang="en-US" sz="1200" i="0" kern="1200" dirty="0">
                <a:solidFill>
                  <a:schemeClr val="tx1"/>
                </a:solidFill>
                <a:effectLst/>
                <a:latin typeface="+mn-lt"/>
                <a:ea typeface="+mn-ea"/>
                <a:cs typeface="+mn-cs"/>
              </a:rPr>
              <a:t>中枢</a:t>
            </a:r>
            <a:r>
              <a:rPr lang="en-US" altLang="zh-CN" sz="1200" i="0" kern="1200" dirty="0">
                <a:solidFill>
                  <a:schemeClr val="tx1"/>
                </a:solidFill>
                <a:effectLst/>
                <a:latin typeface="+mn-lt"/>
                <a:ea typeface="+mn-ea"/>
                <a:cs typeface="+mn-cs"/>
              </a:rPr>
              <a:t>-</a:t>
            </a:r>
            <a:r>
              <a:rPr lang="zh-CN" altLang="en-US" sz="1200" i="0" kern="1200" dirty="0">
                <a:solidFill>
                  <a:schemeClr val="tx1"/>
                </a:solidFill>
                <a:effectLst/>
                <a:latin typeface="+mn-lt"/>
                <a:ea typeface="+mn-ea"/>
                <a:cs typeface="+mn-cs"/>
              </a:rPr>
              <a:t>大脑的工作过</a:t>
            </a:r>
            <a:br>
              <a:rPr lang="zh-CN" altLang="en-US" sz="1200" i="0" kern="1200" dirty="0">
                <a:solidFill>
                  <a:schemeClr val="tx1"/>
                </a:solidFill>
                <a:effectLst/>
                <a:latin typeface="+mn-lt"/>
                <a:ea typeface="+mn-ea"/>
                <a:cs typeface="+mn-cs"/>
              </a:rPr>
            </a:br>
            <a:r>
              <a:rPr lang="zh-CN" altLang="en-US" sz="1200" i="0" kern="1200" dirty="0">
                <a:solidFill>
                  <a:schemeClr val="tx1"/>
                </a:solidFill>
                <a:effectLst/>
                <a:latin typeface="+mn-lt"/>
                <a:ea typeface="+mn-ea"/>
                <a:cs typeface="+mn-cs"/>
              </a:rPr>
              <a:t>程，或许是一个不断迭代、不断抽象的过程。</a:t>
            </a:r>
            <a:br>
              <a:rPr lang="zh-CN" altLang="en-US" sz="1200" i="0" kern="1200" dirty="0">
                <a:solidFill>
                  <a:schemeClr val="tx1"/>
                </a:solidFill>
                <a:effectLst/>
                <a:latin typeface="+mn-lt"/>
                <a:ea typeface="+mn-ea"/>
                <a:cs typeface="+mn-cs"/>
              </a:rPr>
            </a:br>
            <a:r>
              <a:rPr lang="zh-CN" altLang="en-US" sz="1200" i="0" kern="1200" dirty="0">
                <a:solidFill>
                  <a:schemeClr val="tx1"/>
                </a:solidFill>
                <a:effectLst/>
                <a:latin typeface="+mn-lt"/>
                <a:ea typeface="+mn-ea"/>
                <a:cs typeface="+mn-cs"/>
              </a:rPr>
              <a:t/>
            </a:r>
            <a:br>
              <a:rPr lang="zh-CN" altLang="en-US" sz="1200" i="0" kern="1200" dirty="0">
                <a:solidFill>
                  <a:schemeClr val="tx1"/>
                </a:solidFill>
                <a:effectLst/>
                <a:latin typeface="+mn-lt"/>
                <a:ea typeface="+mn-ea"/>
                <a:cs typeface="+mn-cs"/>
              </a:rPr>
            </a:br>
            <a:r>
              <a:rPr lang="zh-CN" altLang="en-US" sz="1200" i="0" kern="1200" dirty="0">
                <a:solidFill>
                  <a:schemeClr val="tx1"/>
                </a:solidFill>
                <a:effectLst/>
                <a:latin typeface="+mn-lt"/>
                <a:ea typeface="+mn-ea"/>
                <a:cs typeface="+mn-cs"/>
              </a:rPr>
              <a:t/>
            </a:r>
            <a:br>
              <a:rPr lang="zh-CN" altLang="en-US" sz="1200" i="0" kern="1200" dirty="0">
                <a:solidFill>
                  <a:schemeClr val="tx1"/>
                </a:solidFill>
                <a:effectLst/>
                <a:latin typeface="+mn-lt"/>
                <a:ea typeface="+mn-ea"/>
                <a:cs typeface="+mn-cs"/>
              </a:rPr>
            </a:br>
            <a:endParaRPr lang="zh-CN" altLang="en-US" dirty="0"/>
          </a:p>
        </p:txBody>
      </p:sp>
      <p:sp>
        <p:nvSpPr>
          <p:cNvPr id="4" name="灯片编号占位符 3"/>
          <p:cNvSpPr>
            <a:spLocks noGrp="1"/>
          </p:cNvSpPr>
          <p:nvPr>
            <p:ph type="sldNum" sz="quarter" idx="10"/>
          </p:nvPr>
        </p:nvSpPr>
        <p:spPr/>
        <p:txBody>
          <a:bodyPr/>
          <a:lstStyle/>
          <a:p>
            <a:fld id="{9CF17036-69D3-4540-8C3F-23B739FE66F8}" type="slidenum">
              <a:rPr lang="zh-CN" altLang="en-US" smtClean="0"/>
              <a:t>141</a:t>
            </a:fld>
            <a:endParaRPr lang="zh-CN" altLang="en-US"/>
          </a:p>
        </p:txBody>
      </p:sp>
      <p:sp>
        <p:nvSpPr>
          <p:cNvPr id="5" name="页脚占位符 4"/>
          <p:cNvSpPr>
            <a:spLocks noGrp="1"/>
          </p:cNvSpPr>
          <p:nvPr>
            <p:ph type="ftr" sz="quarter" idx="11"/>
          </p:nvPr>
        </p:nvSpPr>
        <p:spPr/>
        <p:txBody>
          <a:bodyPr/>
          <a:lstStyle/>
          <a:p>
            <a:r>
              <a:rPr lang="zh-CN" altLang="en-US"/>
              <a:t>重庆大学</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dirty="0"/>
              <a:t>这台世界最大</a:t>
            </a:r>
            <a:r>
              <a:rPr lang="en-US" altLang="zh-CN" dirty="0"/>
              <a:t>“</a:t>
            </a:r>
            <a:r>
              <a:rPr lang="zh-CN" altLang="zh-CN" dirty="0"/>
              <a:t>人造脑</a:t>
            </a:r>
            <a:r>
              <a:rPr lang="en-US" altLang="zh-CN" dirty="0"/>
              <a:t>”</a:t>
            </a:r>
            <a:r>
              <a:rPr lang="zh-CN" altLang="zh-CN" dirty="0"/>
              <a:t>被称为</a:t>
            </a:r>
            <a:r>
              <a:rPr lang="en-US" altLang="zh-CN" dirty="0"/>
              <a:t>Spiking</a:t>
            </a:r>
            <a:r>
              <a:rPr lang="zh-CN" altLang="zh-CN" dirty="0"/>
              <a:t>，由英国曼彻斯特大学的计算机工程教授史蒂夫</a:t>
            </a:r>
            <a:r>
              <a:rPr lang="en-US" altLang="zh-CN" dirty="0"/>
              <a:t>·</a:t>
            </a:r>
            <a:r>
              <a:rPr lang="zh-CN" altLang="zh-CN" dirty="0"/>
              <a:t>弗伯（</a:t>
            </a:r>
            <a:r>
              <a:rPr lang="en-US" altLang="zh-CN" dirty="0"/>
              <a:t>Steve </a:t>
            </a:r>
            <a:r>
              <a:rPr lang="en-US" altLang="zh-CN" dirty="0" err="1"/>
              <a:t>Furer</a:t>
            </a:r>
            <a:r>
              <a:rPr lang="zh-CN" altLang="zh-CN" dirty="0"/>
              <a:t>）领导的研究小组研发。</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B827FF9E-0501-47D7-9115-D6862120E80B}" type="slidenum">
              <a:rPr lang="en-US" altLang="zh-CN" smtClean="0"/>
              <a:t>142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i="0" kern="1200" dirty="0">
                <a:solidFill>
                  <a:schemeClr val="tx1"/>
                </a:solidFill>
                <a:effectLst/>
                <a:latin typeface="Microsoft YaHei UI" panose="020B0503020204020204" pitchFamily="34" charset="-122"/>
                <a:ea typeface="Microsoft YaHei UI" panose="020B0503020204020204" pitchFamily="34" charset="-122"/>
                <a:cs typeface="+mn-cs"/>
              </a:rPr>
              <a:t>2012 </a:t>
            </a:r>
            <a:r>
              <a:rPr lang="zh-CN" altLang="en-US" sz="1200" i="0" kern="1200" dirty="0">
                <a:solidFill>
                  <a:schemeClr val="tx1"/>
                </a:solidFill>
                <a:effectLst/>
                <a:latin typeface="Microsoft YaHei UI" panose="020B0503020204020204" pitchFamily="34" charset="-122"/>
                <a:ea typeface="Microsoft YaHei UI" panose="020B0503020204020204" pitchFamily="34" charset="-122"/>
                <a:cs typeface="+mn-cs"/>
              </a:rPr>
              <a:t>年 </a:t>
            </a:r>
            <a:r>
              <a:rPr lang="en-US" altLang="zh-CN" sz="1200" i="0" kern="1200" dirty="0">
                <a:solidFill>
                  <a:schemeClr val="tx1"/>
                </a:solidFill>
                <a:effectLst/>
                <a:latin typeface="Microsoft YaHei UI" panose="020B0503020204020204" pitchFamily="34" charset="-122"/>
                <a:ea typeface="Microsoft YaHei UI" panose="020B0503020204020204" pitchFamily="34" charset="-122"/>
                <a:cs typeface="+mn-cs"/>
              </a:rPr>
              <a:t>6 </a:t>
            </a:r>
            <a:r>
              <a:rPr lang="zh-CN" altLang="en-US" sz="1200" i="0" kern="1200" dirty="0">
                <a:solidFill>
                  <a:schemeClr val="tx1"/>
                </a:solidFill>
                <a:effectLst/>
                <a:latin typeface="Microsoft YaHei UI" panose="020B0503020204020204" pitchFamily="34" charset="-122"/>
                <a:ea typeface="Microsoft YaHei UI" panose="020B0503020204020204" pitchFamily="34" charset="-122"/>
                <a:cs typeface="+mn-cs"/>
              </a:rPr>
              <a:t>月，</a:t>
            </a:r>
            <a:r>
              <a:rPr lang="en-US" altLang="zh-CN" sz="120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i="0" kern="1200" dirty="0">
                <a:solidFill>
                  <a:schemeClr val="tx1"/>
                </a:solidFill>
                <a:effectLst/>
                <a:latin typeface="Microsoft YaHei UI" panose="020B0503020204020204" pitchFamily="34" charset="-122"/>
                <a:ea typeface="Microsoft YaHei UI" panose="020B0503020204020204" pitchFamily="34" charset="-122"/>
                <a:cs typeface="+mn-cs"/>
              </a:rPr>
              <a:t>纽约时报</a:t>
            </a:r>
            <a:r>
              <a:rPr lang="en-US" altLang="zh-CN" sz="120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i="0" kern="1200" dirty="0">
                <a:solidFill>
                  <a:schemeClr val="tx1"/>
                </a:solidFill>
                <a:effectLst/>
                <a:latin typeface="Microsoft YaHei UI" panose="020B0503020204020204" pitchFamily="34" charset="-122"/>
                <a:ea typeface="Microsoft YaHei UI" panose="020B0503020204020204" pitchFamily="34" charset="-122"/>
                <a:cs typeface="+mn-cs"/>
              </a:rPr>
              <a:t>披露了 </a:t>
            </a:r>
            <a:r>
              <a:rPr lang="en-US" altLang="zh-CN" sz="1200" i="0" kern="1200" dirty="0">
                <a:solidFill>
                  <a:schemeClr val="tx1"/>
                </a:solidFill>
                <a:effectLst/>
                <a:latin typeface="Microsoft YaHei UI" panose="020B0503020204020204" pitchFamily="34" charset="-122"/>
                <a:ea typeface="Microsoft YaHei UI" panose="020B0503020204020204" pitchFamily="34" charset="-122"/>
                <a:cs typeface="+mn-cs"/>
              </a:rPr>
              <a:t>Google Brain </a:t>
            </a:r>
            <a:r>
              <a:rPr lang="zh-CN" altLang="en-US" sz="1200" i="0" kern="1200" dirty="0">
                <a:solidFill>
                  <a:schemeClr val="tx1"/>
                </a:solidFill>
                <a:effectLst/>
                <a:latin typeface="Microsoft YaHei UI" panose="020B0503020204020204" pitchFamily="34" charset="-122"/>
                <a:ea typeface="Microsoft YaHei UI" panose="020B0503020204020204" pitchFamily="34" charset="-122"/>
                <a:cs typeface="+mn-cs"/>
              </a:rPr>
              <a:t>项目，吸引了公众的广泛</a:t>
            </a:r>
            <a:br>
              <a:rPr lang="zh-CN" altLang="en-US" sz="1200" i="0" kern="1200" dirty="0">
                <a:solidFill>
                  <a:schemeClr val="tx1"/>
                </a:solidFill>
                <a:effectLst/>
                <a:latin typeface="Microsoft YaHei UI" panose="020B0503020204020204" pitchFamily="34" charset="-122"/>
                <a:ea typeface="Microsoft YaHei UI" panose="020B0503020204020204" pitchFamily="34" charset="-122"/>
                <a:cs typeface="+mn-cs"/>
              </a:rPr>
            </a:br>
            <a:r>
              <a:rPr lang="zh-CN" altLang="en-US" sz="1200" i="0" kern="1200" dirty="0">
                <a:solidFill>
                  <a:schemeClr val="tx1"/>
                </a:solidFill>
                <a:effectLst/>
                <a:latin typeface="Microsoft YaHei UI" panose="020B0503020204020204" pitchFamily="34" charset="-122"/>
                <a:ea typeface="Microsoft YaHei UI" panose="020B0503020204020204" pitchFamily="34" charset="-122"/>
                <a:cs typeface="+mn-cs"/>
              </a:rPr>
              <a:t>关注。这个项目是由著名的斯坦福大学的机器学习教授 </a:t>
            </a:r>
            <a:r>
              <a:rPr lang="en-US" altLang="zh-CN" sz="1200" i="0" kern="1200" dirty="0">
                <a:solidFill>
                  <a:schemeClr val="tx1"/>
                </a:solidFill>
                <a:effectLst/>
                <a:latin typeface="Microsoft YaHei UI" panose="020B0503020204020204" pitchFamily="34" charset="-122"/>
                <a:ea typeface="Microsoft YaHei UI" panose="020B0503020204020204" pitchFamily="34" charset="-122"/>
                <a:cs typeface="+mn-cs"/>
              </a:rPr>
              <a:t>Andrew Ng </a:t>
            </a:r>
            <a:r>
              <a:rPr lang="zh-CN" altLang="en-US" sz="1200" i="0" kern="1200" dirty="0">
                <a:solidFill>
                  <a:schemeClr val="tx1"/>
                </a:solidFill>
                <a:effectLst/>
                <a:latin typeface="Microsoft YaHei UI" panose="020B0503020204020204" pitchFamily="34" charset="-122"/>
                <a:ea typeface="Microsoft YaHei UI" panose="020B0503020204020204" pitchFamily="34" charset="-122"/>
                <a:cs typeface="+mn-cs"/>
              </a:rPr>
              <a:t>和在大规模</a:t>
            </a:r>
            <a:br>
              <a:rPr lang="zh-CN" altLang="en-US" sz="1200" i="0" kern="1200" dirty="0">
                <a:solidFill>
                  <a:schemeClr val="tx1"/>
                </a:solidFill>
                <a:effectLst/>
                <a:latin typeface="Microsoft YaHei UI" panose="020B0503020204020204" pitchFamily="34" charset="-122"/>
                <a:ea typeface="Microsoft YaHei UI" panose="020B0503020204020204" pitchFamily="34" charset="-122"/>
                <a:cs typeface="+mn-cs"/>
              </a:rPr>
            </a:br>
            <a:r>
              <a:rPr lang="zh-CN" altLang="en-US" sz="1200" i="0" kern="1200" dirty="0">
                <a:solidFill>
                  <a:schemeClr val="tx1"/>
                </a:solidFill>
                <a:effectLst/>
                <a:latin typeface="Microsoft YaHei UI" panose="020B0503020204020204" pitchFamily="34" charset="-122"/>
                <a:ea typeface="Microsoft YaHei UI" panose="020B0503020204020204" pitchFamily="34" charset="-122"/>
                <a:cs typeface="+mn-cs"/>
              </a:rPr>
              <a:t>计算机系统方面的世界顶尖专家 </a:t>
            </a:r>
            <a:r>
              <a:rPr lang="en-US" altLang="zh-CN" sz="1200" i="0" kern="1200" dirty="0" err="1">
                <a:solidFill>
                  <a:schemeClr val="tx1"/>
                </a:solidFill>
                <a:effectLst/>
                <a:latin typeface="Microsoft YaHei UI" panose="020B0503020204020204" pitchFamily="34" charset="-122"/>
                <a:ea typeface="Microsoft YaHei UI" panose="020B0503020204020204" pitchFamily="34" charset="-122"/>
                <a:cs typeface="+mn-cs"/>
              </a:rPr>
              <a:t>JeffDean</a:t>
            </a:r>
            <a:r>
              <a:rPr lang="en-US" altLang="zh-CN" sz="1200" i="0" kern="1200" dirty="0">
                <a:solidFill>
                  <a:schemeClr val="tx1"/>
                </a:solidFill>
                <a:effectLst/>
                <a:latin typeface="Microsoft YaHei UI" panose="020B0503020204020204" pitchFamily="34" charset="-122"/>
                <a:ea typeface="Microsoft YaHei UI" panose="020B0503020204020204" pitchFamily="34" charset="-122"/>
                <a:cs typeface="+mn-cs"/>
              </a:rPr>
              <a:t> </a:t>
            </a:r>
            <a:r>
              <a:rPr lang="zh-CN" altLang="en-US" sz="1200" i="0" kern="1200" dirty="0">
                <a:solidFill>
                  <a:schemeClr val="tx1"/>
                </a:solidFill>
                <a:effectLst/>
                <a:latin typeface="Microsoft YaHei UI" panose="020B0503020204020204" pitchFamily="34" charset="-122"/>
                <a:ea typeface="Microsoft YaHei UI" panose="020B0503020204020204" pitchFamily="34" charset="-122"/>
                <a:cs typeface="+mn-cs"/>
              </a:rPr>
              <a:t>共同主导，用 </a:t>
            </a:r>
            <a:r>
              <a:rPr lang="en-US" altLang="zh-CN" sz="1200" i="0" kern="1200" dirty="0">
                <a:solidFill>
                  <a:schemeClr val="tx1"/>
                </a:solidFill>
                <a:effectLst/>
                <a:latin typeface="Microsoft YaHei UI" panose="020B0503020204020204" pitchFamily="34" charset="-122"/>
                <a:ea typeface="Microsoft YaHei UI" panose="020B0503020204020204" pitchFamily="34" charset="-122"/>
                <a:cs typeface="+mn-cs"/>
              </a:rPr>
              <a:t>16000 </a:t>
            </a:r>
            <a:r>
              <a:rPr lang="zh-CN" altLang="en-US" sz="1200" i="0" kern="1200" dirty="0">
                <a:solidFill>
                  <a:schemeClr val="tx1"/>
                </a:solidFill>
                <a:effectLst/>
                <a:latin typeface="Microsoft YaHei UI" panose="020B0503020204020204" pitchFamily="34" charset="-122"/>
                <a:ea typeface="Microsoft YaHei UI" panose="020B0503020204020204" pitchFamily="34" charset="-122"/>
                <a:cs typeface="+mn-cs"/>
              </a:rPr>
              <a:t>个 </a:t>
            </a:r>
            <a:r>
              <a:rPr lang="en-US" altLang="zh-CN" sz="1200" i="0" kern="1200" dirty="0">
                <a:solidFill>
                  <a:schemeClr val="tx1"/>
                </a:solidFill>
                <a:effectLst/>
                <a:latin typeface="Microsoft YaHei UI" panose="020B0503020204020204" pitchFamily="34" charset="-122"/>
                <a:ea typeface="Microsoft YaHei UI" panose="020B0503020204020204" pitchFamily="34" charset="-122"/>
                <a:cs typeface="+mn-cs"/>
              </a:rPr>
              <a:t>CPU Core </a:t>
            </a:r>
            <a:r>
              <a:rPr lang="zh-CN" altLang="en-US" sz="1200" i="0" kern="1200" dirty="0">
                <a:solidFill>
                  <a:schemeClr val="tx1"/>
                </a:solidFill>
                <a:effectLst/>
                <a:latin typeface="Microsoft YaHei UI" panose="020B0503020204020204" pitchFamily="34" charset="-122"/>
                <a:ea typeface="Microsoft YaHei UI" panose="020B0503020204020204" pitchFamily="34" charset="-122"/>
                <a:cs typeface="+mn-cs"/>
              </a:rPr>
              <a:t>的</a:t>
            </a:r>
            <a:br>
              <a:rPr lang="zh-CN" altLang="en-US" sz="1200" i="0" kern="1200" dirty="0">
                <a:solidFill>
                  <a:schemeClr val="tx1"/>
                </a:solidFill>
                <a:effectLst/>
                <a:latin typeface="Microsoft YaHei UI" panose="020B0503020204020204" pitchFamily="34" charset="-122"/>
                <a:ea typeface="Microsoft YaHei UI" panose="020B0503020204020204" pitchFamily="34" charset="-122"/>
                <a:cs typeface="+mn-cs"/>
              </a:rPr>
            </a:br>
            <a:r>
              <a:rPr lang="zh-CN" altLang="en-US" sz="1200" i="0" kern="1200" dirty="0">
                <a:solidFill>
                  <a:schemeClr val="tx1"/>
                </a:solidFill>
                <a:effectLst/>
                <a:latin typeface="Microsoft YaHei UI" panose="020B0503020204020204" pitchFamily="34" charset="-122"/>
                <a:ea typeface="Microsoft YaHei UI" panose="020B0503020204020204" pitchFamily="34" charset="-122"/>
                <a:cs typeface="+mn-cs"/>
              </a:rPr>
              <a:t>并行计算平台训练一种称为“深度神经网络”（ </a:t>
            </a:r>
            <a:r>
              <a:rPr lang="en-US" altLang="zh-CN" sz="1200" i="0" kern="1200" dirty="0">
                <a:solidFill>
                  <a:schemeClr val="tx1"/>
                </a:solidFill>
                <a:effectLst/>
                <a:latin typeface="Microsoft YaHei UI" panose="020B0503020204020204" pitchFamily="34" charset="-122"/>
                <a:ea typeface="Microsoft YaHei UI" panose="020B0503020204020204" pitchFamily="34" charset="-122"/>
                <a:cs typeface="+mn-cs"/>
              </a:rPr>
              <a:t>DNN</a:t>
            </a:r>
            <a:r>
              <a:rPr lang="zh-CN" altLang="en-US" sz="1200" i="0" kern="1200" dirty="0">
                <a:solidFill>
                  <a:schemeClr val="tx1"/>
                </a:solidFill>
                <a:effectLst/>
                <a:latin typeface="Microsoft YaHei UI" panose="020B0503020204020204" pitchFamily="34" charset="-122"/>
                <a:ea typeface="Microsoft YaHei UI" panose="020B0503020204020204" pitchFamily="34" charset="-122"/>
                <a:cs typeface="+mn-cs"/>
              </a:rPr>
              <a:t>， </a:t>
            </a:r>
            <a:r>
              <a:rPr lang="en-US" altLang="zh-CN" sz="1200" i="0" kern="1200" dirty="0">
                <a:solidFill>
                  <a:schemeClr val="tx1"/>
                </a:solidFill>
                <a:effectLst/>
                <a:latin typeface="Microsoft YaHei UI" panose="020B0503020204020204" pitchFamily="34" charset="-122"/>
                <a:ea typeface="Microsoft YaHei UI" panose="020B0503020204020204" pitchFamily="34" charset="-122"/>
                <a:cs typeface="+mn-cs"/>
              </a:rPr>
              <a:t>Deep Neural Networks</a:t>
            </a:r>
            <a:r>
              <a:rPr lang="zh-CN" altLang="en-US" sz="1200" i="0" kern="1200" dirty="0">
                <a:solidFill>
                  <a:schemeClr val="tx1"/>
                </a:solidFill>
                <a:effectLst/>
                <a:latin typeface="Microsoft YaHei UI" panose="020B0503020204020204" pitchFamily="34" charset="-122"/>
                <a:ea typeface="Microsoft YaHei UI" panose="020B0503020204020204" pitchFamily="34" charset="-122"/>
                <a:cs typeface="+mn-cs"/>
              </a:rPr>
              <a:t>）的</a:t>
            </a:r>
            <a:br>
              <a:rPr lang="zh-CN" altLang="en-US" sz="1200" i="0" kern="1200" dirty="0">
                <a:solidFill>
                  <a:schemeClr val="tx1"/>
                </a:solidFill>
                <a:effectLst/>
                <a:latin typeface="Microsoft YaHei UI" panose="020B0503020204020204" pitchFamily="34" charset="-122"/>
                <a:ea typeface="Microsoft YaHei UI" panose="020B0503020204020204" pitchFamily="34" charset="-122"/>
                <a:cs typeface="+mn-cs"/>
              </a:rPr>
            </a:br>
            <a:r>
              <a:rPr lang="zh-CN" altLang="en-US" sz="1200" i="0" kern="1200" dirty="0">
                <a:solidFill>
                  <a:schemeClr val="tx1"/>
                </a:solidFill>
                <a:effectLst/>
                <a:latin typeface="Microsoft YaHei UI" panose="020B0503020204020204" pitchFamily="34" charset="-122"/>
                <a:ea typeface="Microsoft YaHei UI" panose="020B0503020204020204" pitchFamily="34" charset="-122"/>
                <a:cs typeface="+mn-cs"/>
              </a:rPr>
              <a:t>机器学习模型（内部共有 </a:t>
            </a:r>
            <a:r>
              <a:rPr lang="en-US" altLang="zh-CN" sz="1200" i="0" kern="1200" dirty="0">
                <a:solidFill>
                  <a:schemeClr val="tx1"/>
                </a:solidFill>
                <a:effectLst/>
                <a:latin typeface="Microsoft YaHei UI" panose="020B0503020204020204" pitchFamily="34" charset="-122"/>
                <a:ea typeface="Microsoft YaHei UI" panose="020B0503020204020204" pitchFamily="34" charset="-122"/>
                <a:cs typeface="+mn-cs"/>
              </a:rPr>
              <a:t>10 </a:t>
            </a:r>
            <a:r>
              <a:rPr lang="zh-CN" altLang="en-US" sz="1200" i="0" kern="1200" dirty="0">
                <a:solidFill>
                  <a:schemeClr val="tx1"/>
                </a:solidFill>
                <a:effectLst/>
                <a:latin typeface="Microsoft YaHei UI" panose="020B0503020204020204" pitchFamily="34" charset="-122"/>
                <a:ea typeface="Microsoft YaHei UI" panose="020B0503020204020204" pitchFamily="34" charset="-122"/>
                <a:cs typeface="+mn-cs"/>
              </a:rPr>
              <a:t>亿个节点。这一网络自然是不能跟人类的神经网络</a:t>
            </a:r>
            <a:br>
              <a:rPr lang="zh-CN" altLang="en-US" sz="1200" i="0" kern="1200" dirty="0">
                <a:solidFill>
                  <a:schemeClr val="tx1"/>
                </a:solidFill>
                <a:effectLst/>
                <a:latin typeface="Microsoft YaHei UI" panose="020B0503020204020204" pitchFamily="34" charset="-122"/>
                <a:ea typeface="Microsoft YaHei UI" panose="020B0503020204020204" pitchFamily="34" charset="-122"/>
                <a:cs typeface="+mn-cs"/>
              </a:rPr>
            </a:br>
            <a:r>
              <a:rPr lang="zh-CN" altLang="en-US" sz="1200" i="0" kern="1200" dirty="0">
                <a:solidFill>
                  <a:schemeClr val="tx1"/>
                </a:solidFill>
                <a:effectLst/>
                <a:latin typeface="Microsoft YaHei UI" panose="020B0503020204020204" pitchFamily="34" charset="-122"/>
                <a:ea typeface="Microsoft YaHei UI" panose="020B0503020204020204" pitchFamily="34" charset="-122"/>
                <a:cs typeface="+mn-cs"/>
              </a:rPr>
              <a:t>相提并论的。要知道，人脑中可是有 </a:t>
            </a:r>
            <a:r>
              <a:rPr lang="en-US" altLang="zh-CN" sz="1200" i="0" kern="1200" dirty="0">
                <a:solidFill>
                  <a:schemeClr val="tx1"/>
                </a:solidFill>
                <a:effectLst/>
                <a:latin typeface="Microsoft YaHei UI" panose="020B0503020204020204" pitchFamily="34" charset="-122"/>
                <a:ea typeface="Microsoft YaHei UI" panose="020B0503020204020204" pitchFamily="34" charset="-122"/>
                <a:cs typeface="+mn-cs"/>
              </a:rPr>
              <a:t>150 </a:t>
            </a:r>
            <a:r>
              <a:rPr lang="zh-CN" altLang="en-US" sz="1200" i="0" kern="1200" dirty="0">
                <a:solidFill>
                  <a:schemeClr val="tx1"/>
                </a:solidFill>
                <a:effectLst/>
                <a:latin typeface="Microsoft YaHei UI" panose="020B0503020204020204" pitchFamily="34" charset="-122"/>
                <a:ea typeface="Microsoft YaHei UI" panose="020B0503020204020204" pitchFamily="34" charset="-122"/>
                <a:cs typeface="+mn-cs"/>
              </a:rPr>
              <a:t>多亿个神经元，互相连接的节点也就</a:t>
            </a:r>
            <a:br>
              <a:rPr lang="zh-CN" altLang="en-US" sz="1200" i="0" kern="1200" dirty="0">
                <a:solidFill>
                  <a:schemeClr val="tx1"/>
                </a:solidFill>
                <a:effectLst/>
                <a:latin typeface="Microsoft YaHei UI" panose="020B0503020204020204" pitchFamily="34" charset="-122"/>
                <a:ea typeface="Microsoft YaHei UI" panose="020B0503020204020204" pitchFamily="34" charset="-122"/>
                <a:cs typeface="+mn-cs"/>
              </a:rPr>
            </a:br>
            <a:r>
              <a:rPr lang="zh-CN" altLang="en-US" sz="1200" i="0" kern="1200" dirty="0">
                <a:solidFill>
                  <a:schemeClr val="tx1"/>
                </a:solidFill>
                <a:effectLst/>
                <a:latin typeface="Microsoft YaHei UI" panose="020B0503020204020204" pitchFamily="34" charset="-122"/>
                <a:ea typeface="Microsoft YaHei UI" panose="020B0503020204020204" pitchFamily="34" charset="-122"/>
                <a:cs typeface="+mn-cs"/>
              </a:rPr>
              <a:t>是突触数更是如银河沙数。</a:t>
            </a:r>
            <a:br>
              <a:rPr lang="zh-CN" altLang="en-US" sz="1200" i="0" kern="1200" dirty="0">
                <a:solidFill>
                  <a:schemeClr val="tx1"/>
                </a:solidFill>
                <a:effectLst/>
                <a:latin typeface="Microsoft YaHei UI" panose="020B0503020204020204" pitchFamily="34" charset="-122"/>
                <a:ea typeface="Microsoft YaHei UI" panose="020B0503020204020204" pitchFamily="34" charset="-122"/>
                <a:cs typeface="+mn-cs"/>
              </a:rPr>
            </a:br>
            <a:endParaRPr lang="zh-CN" altLang="en-US" dirty="0"/>
          </a:p>
          <a:p>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谷歌这种新的像素递归超分辨率技术可以从几个源像素中提取负载的细节，而像</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Google Brain</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呈现了</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8X8</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像素的图像，然后把它们变成很清晰的图像。其实就是将其他高分辨率图像缩小到</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8X8</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像素的大小，然后对功能进行匹配，之后就开始第二步，将使用可执行的</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Pixel CNN</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为</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8X8</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像素的源图像添加逼真的高分辨率细节。也就是只要网络知道这个特定的像素是某样东西，比如眼睛嘴巴，那就在你放大图像的时候，你就会慢慢看到眼睛或者嘴巴的形状出现。</a:t>
            </a:r>
            <a:endParaRPr lang="zh-CN" altLang="en-US" dirty="0"/>
          </a:p>
        </p:txBody>
      </p:sp>
      <p:sp>
        <p:nvSpPr>
          <p:cNvPr id="4" name="灯片编号占位符 3"/>
          <p:cNvSpPr>
            <a:spLocks noGrp="1"/>
          </p:cNvSpPr>
          <p:nvPr>
            <p:ph type="sldNum" sz="quarter" idx="10"/>
          </p:nvPr>
        </p:nvSpPr>
        <p:spPr/>
        <p:txBody>
          <a:bodyPr/>
          <a:lstStyle/>
          <a:p>
            <a:fld id="{B827FF9E-0501-47D7-9115-D6862120E80B}" type="slidenum">
              <a:rPr lang="en-US" altLang="zh-CN" noProof="0" smtClean="0"/>
              <a:t>143</a:t>
            </a:fld>
            <a:endParaRPr lang="zh-CN" altLang="en-US" noProof="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4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24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4EDB0C8-2091-436D-B078-565CD607E240}" type="slidenum">
              <a:rPr lang="zh-CN" altLang="en-US"/>
              <a:t>145</a:t>
            </a:fld>
            <a:endParaRPr lang="zh-CN" altLang="en-US"/>
          </a:p>
        </p:txBody>
      </p:sp>
      <p:sp>
        <p:nvSpPr>
          <p:cNvPr id="24581" name="页脚占位符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重庆大学</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27FF9E-0501-47D7-9115-D6862120E80B}" type="slidenum">
              <a:rPr lang="en-US" altLang="zh-CN" noProof="0" smtClean="0"/>
              <a:t>155</a:t>
            </a:fld>
            <a:endParaRPr lang="zh-CN" altLang="en-US" noProof="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buClrTx/>
              <a:buSzTx/>
              <a:buFont typeface="Arial" panose="020B0604020202020204" pitchFamily="34" charset="0"/>
              <a:buNone/>
            </a:pPr>
            <a:r>
              <a:rPr lang="zh-CN" altLang="en-US" sz="1200" b="1" dirty="0">
                <a:solidFill>
                  <a:srgbClr val="000000"/>
                </a:solidFill>
                <a:latin typeface="Times New Roman" panose="02020603050405020304" pitchFamily="18" charset="0"/>
                <a:sym typeface="宋体" panose="02010600030101010101" pitchFamily="2" charset="-122"/>
              </a:rPr>
              <a:t> 局部连接网络，每一个节点与上层节点同位置附近</a:t>
            </a:r>
            <a:r>
              <a:rPr lang="en-US" altLang="zh-CN" sz="1200" b="1" dirty="0">
                <a:solidFill>
                  <a:srgbClr val="000000"/>
                </a:solidFill>
                <a:latin typeface="Times New Roman" panose="02020603050405020304" pitchFamily="18" charset="0"/>
              </a:rPr>
              <a:t>10x10</a:t>
            </a:r>
            <a:r>
              <a:rPr lang="zh-CN" altLang="en-US" sz="1200" b="1" dirty="0">
                <a:solidFill>
                  <a:srgbClr val="000000"/>
                </a:solidFill>
                <a:latin typeface="Times New Roman" panose="02020603050405020304" pitchFamily="18" charset="0"/>
                <a:sym typeface="宋体" panose="02010600030101010101" pitchFamily="2" charset="-122"/>
              </a:rPr>
              <a:t>的窗口相连接，则</a:t>
            </a:r>
            <a:r>
              <a:rPr lang="en-US" altLang="zh-CN" sz="1200" b="1" dirty="0">
                <a:solidFill>
                  <a:srgbClr val="000000"/>
                </a:solidFill>
                <a:latin typeface="Times New Roman" panose="02020603050405020304" pitchFamily="18" charset="0"/>
              </a:rPr>
              <a:t>1</a:t>
            </a:r>
            <a:r>
              <a:rPr lang="zh-CN" altLang="en-US" sz="1200" b="1" dirty="0">
                <a:solidFill>
                  <a:srgbClr val="000000"/>
                </a:solidFill>
                <a:latin typeface="Times New Roman" panose="02020603050405020304" pitchFamily="18" charset="0"/>
                <a:sym typeface="宋体" panose="02010600030101010101" pitchFamily="2" charset="-122"/>
              </a:rPr>
              <a:t>百万个隐层神经元就只有                                ，即</a:t>
            </a:r>
            <a:r>
              <a:rPr lang="en-US" altLang="zh-CN" sz="1200" b="1" dirty="0">
                <a:solidFill>
                  <a:srgbClr val="000000"/>
                </a:solidFill>
                <a:latin typeface="Times New Roman" panose="02020603050405020304" pitchFamily="18" charset="0"/>
              </a:rPr>
              <a:t>10^8</a:t>
            </a:r>
            <a:r>
              <a:rPr lang="zh-CN" altLang="en-US" sz="1200" b="1" dirty="0">
                <a:solidFill>
                  <a:srgbClr val="000000"/>
                </a:solidFill>
                <a:latin typeface="Times New Roman" panose="02020603050405020304" pitchFamily="18" charset="0"/>
                <a:sym typeface="宋体" panose="02010600030101010101" pitchFamily="2" charset="-122"/>
              </a:rPr>
              <a:t>个参数。其权值连接个数比原来减少了四个数量级。</a:t>
            </a:r>
          </a:p>
          <a:p>
            <a:pPr eaLnBrk="1" hangingPunct="1">
              <a:spcBef>
                <a:spcPct val="0"/>
              </a:spcBef>
              <a:buClrTx/>
              <a:buSzTx/>
              <a:buFont typeface="Arial" panose="020B0604020202020204" pitchFamily="34" charset="0"/>
              <a:buNone/>
            </a:pPr>
            <a:r>
              <a:rPr lang="zh-CN" altLang="en-US" sz="1200" dirty="0">
                <a:solidFill>
                  <a:srgbClr val="000000"/>
                </a:solidFill>
                <a:sym typeface="宋体" panose="02010600030101010101" pitchFamily="2" charset="-122"/>
              </a:rPr>
              <a:t/>
            </a:r>
            <a:br>
              <a:rPr lang="zh-CN" altLang="en-US" sz="1200" dirty="0">
                <a:solidFill>
                  <a:srgbClr val="000000"/>
                </a:solidFill>
                <a:sym typeface="宋体" panose="02010600030101010101" pitchFamily="2" charset="-122"/>
              </a:rPr>
            </a:br>
            <a:endParaRPr lang="zh-CN" altLang="en-US" dirty="0"/>
          </a:p>
        </p:txBody>
      </p:sp>
      <p:sp>
        <p:nvSpPr>
          <p:cNvPr id="4" name="灯片编号占位符 3"/>
          <p:cNvSpPr>
            <a:spLocks noGrp="1"/>
          </p:cNvSpPr>
          <p:nvPr>
            <p:ph type="sldNum" sz="quarter" idx="10"/>
          </p:nvPr>
        </p:nvSpPr>
        <p:spPr/>
        <p:txBody>
          <a:bodyPr/>
          <a:lstStyle/>
          <a:p>
            <a:fld id="{B827FF9E-0501-47D7-9115-D6862120E80B}" type="slidenum">
              <a:rPr lang="en-US" altLang="zh-CN" noProof="0" smtClean="0"/>
              <a:t>160</a:t>
            </a:fld>
            <a:endParaRPr lang="zh-CN" altLang="en-US" noProof="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a:latin typeface="+mn-ea"/>
              </a:rPr>
              <a:t>卷积神经网络避免了显式的特征取样，</a:t>
            </a:r>
            <a:r>
              <a:rPr lang="zh-CN" altLang="en-US" sz="1200" b="1" dirty="0">
                <a:solidFill>
                  <a:srgbClr val="FF0000"/>
                </a:solidFill>
                <a:latin typeface="+mn-ea"/>
              </a:rPr>
              <a:t>隐式</a:t>
            </a:r>
            <a:r>
              <a:rPr lang="zh-CN" altLang="en-US" sz="1200" b="1" dirty="0">
                <a:latin typeface="+mn-ea"/>
              </a:rPr>
              <a:t>地从训练数据中进行学习。这使得卷积神经网络明显有别于其他基于神经网络的分类器，通过结构重组和减少权值将特征提取功能融合进多层感知器。它可以直接处理灰度图片，能够直接用于处理基于图像的分类。</a:t>
            </a:r>
            <a:endParaRPr lang="en-US" altLang="zh-CN" sz="1200" b="1" dirty="0">
              <a:latin typeface="+mn-ea"/>
            </a:endParaRPr>
          </a:p>
          <a:p>
            <a:endParaRPr lang="zh-CN" altLang="en-US" dirty="0"/>
          </a:p>
        </p:txBody>
      </p:sp>
      <p:sp>
        <p:nvSpPr>
          <p:cNvPr id="4" name="灯片编号占位符 3"/>
          <p:cNvSpPr>
            <a:spLocks noGrp="1"/>
          </p:cNvSpPr>
          <p:nvPr>
            <p:ph type="sldNum" sz="quarter" idx="10"/>
          </p:nvPr>
        </p:nvSpPr>
        <p:spPr/>
        <p:txBody>
          <a:bodyPr/>
          <a:lstStyle/>
          <a:p>
            <a:fld id="{B827FF9E-0501-47D7-9115-D6862120E80B}" type="slidenum">
              <a:rPr lang="en-US" altLang="zh-CN" noProof="0" smtClean="0"/>
              <a:t>161</a:t>
            </a:fld>
            <a:endParaRPr lang="zh-CN" altLang="en-US" noProof="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27FF9E-0501-47D7-9115-D6862120E80B}" type="slidenum">
              <a:rPr lang="en-US" altLang="zh-CN" noProof="0" smtClean="0"/>
              <a:t>177</a:t>
            </a:fld>
            <a:endParaRPr lang="zh-CN" altLang="en-US" noProof="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27FF9E-0501-47D7-9115-D6862120E80B}" type="slidenum">
              <a:rPr lang="en-US" altLang="zh-CN" noProof="0" smtClean="0"/>
              <a:t>178</a:t>
            </a:fld>
            <a:endParaRPr lang="zh-CN" altLang="en-US" noProof="0"/>
          </a:p>
        </p:txBody>
      </p:sp>
    </p:spTree>
    <p:extLst>
      <p:ext uri="{BB962C8B-B14F-4D97-AF65-F5344CB8AC3E}">
        <p14:creationId xmlns:p14="http://schemas.microsoft.com/office/powerpoint/2010/main" val="2852173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27FF9E-0501-47D7-9115-D6862120E80B}" type="slidenum">
              <a:rPr lang="en-US" altLang="zh-CN" noProof="0" smtClean="0"/>
              <a:t>13</a:t>
            </a:fld>
            <a:endParaRPr lang="zh-CN" altLang="en-US" noProof="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27FF9E-0501-47D7-9115-D6862120E80B}" type="slidenum">
              <a:rPr lang="en-US" altLang="zh-CN" noProof="0" smtClean="0"/>
              <a:t>179</a:t>
            </a:fld>
            <a:endParaRPr lang="zh-CN" altLang="en-US" noProof="0"/>
          </a:p>
        </p:txBody>
      </p:sp>
    </p:spTree>
    <p:extLst>
      <p:ext uri="{BB962C8B-B14F-4D97-AF65-F5344CB8AC3E}">
        <p14:creationId xmlns:p14="http://schemas.microsoft.com/office/powerpoint/2010/main" val="17335368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27FF9E-0501-47D7-9115-D6862120E80B}" type="slidenum">
              <a:rPr lang="en-US" altLang="zh-CN" noProof="0" smtClean="0"/>
              <a:t>182</a:t>
            </a:fld>
            <a:endParaRPr lang="zh-CN" altLang="en-US" noProof="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464DB0-CCE3-4363-801A-A01AADC6398D}" type="slidenum">
              <a:rPr lang="zh-CN" altLang="en-US" smtClean="0"/>
              <a:t>190</a:t>
            </a:fld>
            <a:endParaRPr lang="zh-CN" altLang="en-US"/>
          </a:p>
        </p:txBody>
      </p:sp>
      <p:sp>
        <p:nvSpPr>
          <p:cNvPr id="5" name="页脚占位符 4"/>
          <p:cNvSpPr>
            <a:spLocks noGrp="1"/>
          </p:cNvSpPr>
          <p:nvPr>
            <p:ph type="ftr" sz="quarter" idx="11"/>
          </p:nvPr>
        </p:nvSpPr>
        <p:spPr/>
        <p:txBody>
          <a:bodyPr/>
          <a:lstStyle/>
          <a:p>
            <a:r>
              <a:rPr lang="zh-CN" altLang="en-US"/>
              <a:t>重庆大学</a:t>
            </a:r>
          </a:p>
        </p:txBody>
      </p:sp>
    </p:spTree>
    <p:extLst>
      <p:ext uri="{BB962C8B-B14F-4D97-AF65-F5344CB8AC3E}">
        <p14:creationId xmlns:p14="http://schemas.microsoft.com/office/powerpoint/2010/main" val="10503153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宋体" panose="02010600030101010101" pitchFamily="2" charset="-122"/>
                <a:ea typeface="宋体" panose="02010600030101010101" pitchFamily="2" charset="-122"/>
              </a:rPr>
              <a:t>自</a:t>
            </a:r>
            <a:r>
              <a:rPr lang="en-US" altLang="zh-CN" sz="1200" dirty="0">
                <a:latin typeface="Times New Roman" panose="02020603050405020304" pitchFamily="18" charset="0"/>
                <a:ea typeface="宋体" panose="02010600030101010101" pitchFamily="2" charset="-122"/>
              </a:rPr>
              <a:t>Transformer</a:t>
            </a:r>
            <a:r>
              <a:rPr lang="zh-CN" altLang="en-US" sz="1200" dirty="0">
                <a:latin typeface="宋体" panose="02010600030101010101" pitchFamily="2" charset="-122"/>
                <a:ea typeface="宋体" panose="02010600030101010101" pitchFamily="2" charset="-122"/>
              </a:rPr>
              <a:t>被创造以来，其在自然语言处理</a:t>
            </a:r>
            <a:r>
              <a:rPr lang="en-US" altLang="zh-CN" sz="1200" dirty="0">
                <a:latin typeface="Times New Roman" panose="02020603050405020304" pitchFamily="18" charset="0"/>
                <a:ea typeface="宋体" panose="02010600030101010101" pitchFamily="2" charset="-122"/>
              </a:rPr>
              <a:t>(Natural Language Processing, NLP)</a:t>
            </a:r>
            <a:r>
              <a:rPr lang="zh-CN" altLang="en-US" sz="1200" dirty="0">
                <a:latin typeface="宋体" panose="02010600030101010101" pitchFamily="2" charset="-122"/>
                <a:ea typeface="宋体" panose="02010600030101010101" pitchFamily="2" charset="-122"/>
              </a:rPr>
              <a:t>任务中呈现出了十分强大的模型能力。 </a:t>
            </a:r>
            <a:endParaRPr lang="en-US" altLang="zh-CN" sz="1200" dirty="0">
              <a:latin typeface="宋体" panose="02010600030101010101" pitchFamily="2" charset="-122"/>
              <a:ea typeface="宋体" panose="0201060003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fld id="{B827FF9E-0501-47D7-9115-D6862120E80B}" type="slidenum">
              <a:rPr lang="en-US" altLang="zh-CN" noProof="0" smtClean="0"/>
              <a:t>196</a:t>
            </a:fld>
            <a:endParaRPr lang="zh-CN" altLang="en-US" noProof="0"/>
          </a:p>
        </p:txBody>
      </p:sp>
    </p:spTree>
    <p:extLst>
      <p:ext uri="{BB962C8B-B14F-4D97-AF65-F5344CB8AC3E}">
        <p14:creationId xmlns:p14="http://schemas.microsoft.com/office/powerpoint/2010/main" val="36493744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宋体" panose="02010600030101010101" pitchFamily="2" charset="-122"/>
                <a:ea typeface="宋体" panose="02010600030101010101" pitchFamily="2" charset="-122"/>
              </a:rPr>
              <a:t>自</a:t>
            </a:r>
            <a:r>
              <a:rPr lang="en-US" altLang="zh-CN" sz="1200" dirty="0">
                <a:latin typeface="Times New Roman" panose="02020603050405020304" pitchFamily="18" charset="0"/>
                <a:ea typeface="宋体" panose="02010600030101010101" pitchFamily="2" charset="-122"/>
              </a:rPr>
              <a:t>Transformer</a:t>
            </a:r>
            <a:r>
              <a:rPr lang="zh-CN" altLang="en-US" sz="1200" dirty="0">
                <a:latin typeface="宋体" panose="02010600030101010101" pitchFamily="2" charset="-122"/>
                <a:ea typeface="宋体" panose="02010600030101010101" pitchFamily="2" charset="-122"/>
              </a:rPr>
              <a:t>被创造以来，其在自然语言处理</a:t>
            </a:r>
            <a:r>
              <a:rPr lang="en-US" altLang="zh-CN" sz="1200" dirty="0">
                <a:latin typeface="Times New Roman" panose="02020603050405020304" pitchFamily="18" charset="0"/>
                <a:ea typeface="宋体" panose="02010600030101010101" pitchFamily="2" charset="-122"/>
              </a:rPr>
              <a:t>(Natural Language Processing, NLP)</a:t>
            </a:r>
            <a:r>
              <a:rPr lang="zh-CN" altLang="en-US" sz="1200" dirty="0">
                <a:latin typeface="宋体" panose="02010600030101010101" pitchFamily="2" charset="-122"/>
                <a:ea typeface="宋体" panose="02010600030101010101" pitchFamily="2" charset="-122"/>
              </a:rPr>
              <a:t>任务中呈现出了十分强大的模型能力。 </a:t>
            </a:r>
            <a:endParaRPr lang="en-US" altLang="zh-CN" sz="1200" dirty="0">
              <a:latin typeface="宋体" panose="02010600030101010101" pitchFamily="2" charset="-122"/>
              <a:ea typeface="宋体" panose="0201060003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fld id="{B827FF9E-0501-47D7-9115-D6862120E80B}" type="slidenum">
              <a:rPr lang="en-US" altLang="zh-CN" noProof="0" smtClean="0"/>
              <a:t>198</a:t>
            </a:fld>
            <a:endParaRPr lang="zh-CN" altLang="en-US" noProof="0"/>
          </a:p>
        </p:txBody>
      </p:sp>
    </p:spTree>
    <p:extLst>
      <p:ext uri="{BB962C8B-B14F-4D97-AF65-F5344CB8AC3E}">
        <p14:creationId xmlns:p14="http://schemas.microsoft.com/office/powerpoint/2010/main" val="16113816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宋体" panose="02010600030101010101" pitchFamily="2" charset="-122"/>
                <a:ea typeface="宋体" panose="02010600030101010101" pitchFamily="2" charset="-122"/>
              </a:rPr>
              <a:t>自</a:t>
            </a:r>
            <a:r>
              <a:rPr lang="en-US" altLang="zh-CN" sz="1200" dirty="0">
                <a:latin typeface="Times New Roman" panose="02020603050405020304" pitchFamily="18" charset="0"/>
                <a:ea typeface="宋体" panose="02010600030101010101" pitchFamily="2" charset="-122"/>
              </a:rPr>
              <a:t>Transformer</a:t>
            </a:r>
            <a:r>
              <a:rPr lang="zh-CN" altLang="en-US" sz="1200" dirty="0">
                <a:latin typeface="宋体" panose="02010600030101010101" pitchFamily="2" charset="-122"/>
                <a:ea typeface="宋体" panose="02010600030101010101" pitchFamily="2" charset="-122"/>
              </a:rPr>
              <a:t>被创造以来，其在自然语言处理</a:t>
            </a:r>
            <a:r>
              <a:rPr lang="en-US" altLang="zh-CN" sz="1200" dirty="0">
                <a:latin typeface="Times New Roman" panose="02020603050405020304" pitchFamily="18" charset="0"/>
                <a:ea typeface="宋体" panose="02010600030101010101" pitchFamily="2" charset="-122"/>
              </a:rPr>
              <a:t>(Natural Language Processing, NLP)</a:t>
            </a:r>
            <a:r>
              <a:rPr lang="zh-CN" altLang="en-US" sz="1200" dirty="0">
                <a:latin typeface="宋体" panose="02010600030101010101" pitchFamily="2" charset="-122"/>
                <a:ea typeface="宋体" panose="02010600030101010101" pitchFamily="2" charset="-122"/>
              </a:rPr>
              <a:t>任务中呈现出了十分强大的模型能力。 </a:t>
            </a:r>
            <a:endParaRPr lang="en-US" altLang="zh-CN" sz="1200" dirty="0">
              <a:latin typeface="宋体" panose="02010600030101010101" pitchFamily="2" charset="-122"/>
              <a:ea typeface="宋体" panose="0201060003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fld id="{B827FF9E-0501-47D7-9115-D6862120E80B}" type="slidenum">
              <a:rPr lang="en-US" altLang="zh-CN" noProof="0" smtClean="0"/>
              <a:t>199</a:t>
            </a:fld>
            <a:endParaRPr lang="zh-CN" altLang="en-US" noProof="0"/>
          </a:p>
        </p:txBody>
      </p:sp>
    </p:spTree>
    <p:extLst>
      <p:ext uri="{BB962C8B-B14F-4D97-AF65-F5344CB8AC3E}">
        <p14:creationId xmlns:p14="http://schemas.microsoft.com/office/powerpoint/2010/main" val="1721276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宋体" panose="02010600030101010101" pitchFamily="2" charset="-122"/>
                <a:ea typeface="宋体" panose="02010600030101010101" pitchFamily="2" charset="-122"/>
              </a:rPr>
              <a:t>自</a:t>
            </a:r>
            <a:r>
              <a:rPr lang="en-US" altLang="zh-CN" sz="1200" dirty="0">
                <a:latin typeface="Times New Roman" panose="02020603050405020304" pitchFamily="18" charset="0"/>
                <a:ea typeface="宋体" panose="02010600030101010101" pitchFamily="2" charset="-122"/>
              </a:rPr>
              <a:t>Transformer</a:t>
            </a:r>
            <a:r>
              <a:rPr lang="zh-CN" altLang="en-US" sz="1200" dirty="0">
                <a:latin typeface="宋体" panose="02010600030101010101" pitchFamily="2" charset="-122"/>
                <a:ea typeface="宋体" panose="02010600030101010101" pitchFamily="2" charset="-122"/>
              </a:rPr>
              <a:t>被创造以来，其在自然语言处理</a:t>
            </a:r>
            <a:r>
              <a:rPr lang="en-US" altLang="zh-CN" sz="1200" dirty="0">
                <a:latin typeface="Times New Roman" panose="02020603050405020304" pitchFamily="18" charset="0"/>
                <a:ea typeface="宋体" panose="02010600030101010101" pitchFamily="2" charset="-122"/>
              </a:rPr>
              <a:t>(Natural Language Processing, NLP)</a:t>
            </a:r>
            <a:r>
              <a:rPr lang="zh-CN" altLang="en-US" sz="1200" dirty="0">
                <a:latin typeface="宋体" panose="02010600030101010101" pitchFamily="2" charset="-122"/>
                <a:ea typeface="宋体" panose="02010600030101010101" pitchFamily="2" charset="-122"/>
              </a:rPr>
              <a:t>任务中呈现出了十分强大的模型能力。 </a:t>
            </a:r>
            <a:endParaRPr lang="en-US" altLang="zh-CN" sz="1200" dirty="0">
              <a:latin typeface="宋体" panose="02010600030101010101" pitchFamily="2" charset="-122"/>
              <a:ea typeface="宋体" panose="0201060003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fld id="{B827FF9E-0501-47D7-9115-D6862120E80B}" type="slidenum">
              <a:rPr lang="en-US" altLang="zh-CN" noProof="0" smtClean="0"/>
              <a:t>200</a:t>
            </a:fld>
            <a:endParaRPr lang="zh-CN" altLang="en-US" noProof="0"/>
          </a:p>
        </p:txBody>
      </p:sp>
    </p:spTree>
    <p:extLst>
      <p:ext uri="{BB962C8B-B14F-4D97-AF65-F5344CB8AC3E}">
        <p14:creationId xmlns:p14="http://schemas.microsoft.com/office/powerpoint/2010/main" val="18877405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27FF9E-0501-47D7-9115-D6862120E80B}" type="slidenum">
              <a:rPr lang="en-US" altLang="zh-CN" noProof="0" smtClean="0"/>
              <a:t>217</a:t>
            </a:fld>
            <a:endParaRPr lang="zh-CN" altLang="en-US" noProof="0"/>
          </a:p>
        </p:txBody>
      </p:sp>
    </p:spTree>
    <p:extLst>
      <p:ext uri="{BB962C8B-B14F-4D97-AF65-F5344CB8AC3E}">
        <p14:creationId xmlns:p14="http://schemas.microsoft.com/office/powerpoint/2010/main" val="1754694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27FF9E-0501-47D7-9115-D6862120E80B}" type="slidenum">
              <a:rPr lang="en-US" altLang="zh-CN" noProof="0" smtClean="0"/>
              <a:t>24</a:t>
            </a:fld>
            <a:endParaRPr lang="zh-CN" altLang="en-US" noProof="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a:t>
            </a:r>
            <a:r>
              <a:rPr lang="zh-CN" altLang="en-US" dirty="0"/>
              <a:t>和</a:t>
            </a:r>
            <a:r>
              <a:rPr lang="en-US" altLang="zh-CN" dirty="0"/>
              <a:t>y</a:t>
            </a:r>
            <a:r>
              <a:rPr lang="zh-CN" altLang="en-US" dirty="0"/>
              <a:t>如果为同一个城市，则</a:t>
            </a:r>
            <a:r>
              <a:rPr lang="en-US" altLang="zh-CN" b="1" dirty="0" err="1">
                <a:latin typeface="华文宋体" panose="02010600040101010101" pitchFamily="2" charset="-122"/>
                <a:ea typeface="华文宋体" panose="02010600040101010101" pitchFamily="2" charset="-122"/>
              </a:rPr>
              <a:t>Bδ</a:t>
            </a:r>
            <a:r>
              <a:rPr lang="en-US" altLang="zh-CN" b="1" baseline="-30000" dirty="0" err="1">
                <a:latin typeface="华文宋体" panose="02010600040101010101" pitchFamily="2" charset="-122"/>
                <a:ea typeface="华文宋体" panose="02010600040101010101" pitchFamily="2" charset="-122"/>
              </a:rPr>
              <a:t>ij</a:t>
            </a:r>
            <a:r>
              <a:rPr lang="en-US" altLang="zh-CN" b="1" dirty="0">
                <a:latin typeface="华文宋体" panose="02010600040101010101" pitchFamily="2" charset="-122"/>
                <a:ea typeface="华文宋体" panose="02010600040101010101" pitchFamily="2" charset="-122"/>
              </a:rPr>
              <a:t>(1-δ</a:t>
            </a:r>
            <a:r>
              <a:rPr lang="en-US" altLang="zh-CN" b="1" baseline="-30000" dirty="0">
                <a:latin typeface="华文宋体" panose="02010600040101010101" pitchFamily="2" charset="-122"/>
                <a:ea typeface="华文宋体" panose="02010600040101010101" pitchFamily="2" charset="-122"/>
              </a:rPr>
              <a:t>xy</a:t>
            </a:r>
            <a:r>
              <a:rPr lang="en-US" altLang="zh-CN" b="1" dirty="0">
                <a:latin typeface="华文宋体" panose="02010600040101010101" pitchFamily="2" charset="-122"/>
                <a:ea typeface="华文宋体" panose="02010600040101010101" pitchFamily="2" charset="-122"/>
              </a:rPr>
              <a:t>) </a:t>
            </a:r>
            <a:r>
              <a:rPr lang="zh-CN" altLang="en-US" b="1" dirty="0">
                <a:latin typeface="华文宋体" panose="02010600040101010101" pitchFamily="2" charset="-122"/>
                <a:ea typeface="华文宋体" panose="02010600040101010101" pitchFamily="2" charset="-122"/>
              </a:rPr>
              <a:t>为</a:t>
            </a:r>
            <a:r>
              <a:rPr lang="en-US" altLang="zh-CN" b="1" dirty="0">
                <a:latin typeface="华文宋体" panose="02010600040101010101" pitchFamily="2" charset="-122"/>
                <a:ea typeface="华文宋体" panose="02010600040101010101" pitchFamily="2" charset="-122"/>
              </a:rPr>
              <a:t>0</a:t>
            </a:r>
            <a:r>
              <a:rPr lang="zh-CN" altLang="en-US" b="1" dirty="0">
                <a:latin typeface="华文宋体" panose="02010600040101010101" pitchFamily="2" charset="-122"/>
                <a:ea typeface="华文宋体" panose="02010600040101010101" pitchFamily="2" charset="-122"/>
              </a:rPr>
              <a:t>，</a:t>
            </a:r>
            <a:r>
              <a:rPr lang="en-US" altLang="zh-CN" dirty="0"/>
              <a:t>X</a:t>
            </a:r>
            <a:r>
              <a:rPr lang="zh-CN" altLang="en-US" dirty="0"/>
              <a:t>和</a:t>
            </a:r>
            <a:r>
              <a:rPr lang="en-US" altLang="zh-CN" dirty="0"/>
              <a:t>y</a:t>
            </a:r>
            <a:r>
              <a:rPr lang="zh-CN" altLang="en-US" dirty="0"/>
              <a:t>如果同时被访问，即</a:t>
            </a:r>
            <a:r>
              <a:rPr lang="en-US" altLang="zh-CN" dirty="0" err="1"/>
              <a:t>i</a:t>
            </a:r>
            <a:r>
              <a:rPr lang="en-US" altLang="zh-CN" dirty="0"/>
              <a:t>=j</a:t>
            </a:r>
            <a:r>
              <a:rPr lang="zh-CN" altLang="en-US" dirty="0"/>
              <a:t>，则</a:t>
            </a:r>
            <a:r>
              <a:rPr lang="en-US" altLang="zh-CN" b="1" dirty="0" err="1">
                <a:latin typeface="华文宋体" panose="02010600040101010101" pitchFamily="2" charset="-122"/>
                <a:ea typeface="华文宋体" panose="02010600040101010101" pitchFamily="2" charset="-122"/>
              </a:rPr>
              <a:t>Aδ</a:t>
            </a:r>
            <a:r>
              <a:rPr lang="en-US" altLang="zh-CN" b="1" baseline="-30000" dirty="0" err="1">
                <a:latin typeface="华文宋体" panose="02010600040101010101" pitchFamily="2" charset="-122"/>
                <a:ea typeface="华文宋体" panose="02010600040101010101" pitchFamily="2" charset="-122"/>
              </a:rPr>
              <a:t>xy</a:t>
            </a:r>
            <a:r>
              <a:rPr lang="en-US" altLang="zh-CN" b="1" dirty="0">
                <a:latin typeface="华文宋体" panose="02010600040101010101" pitchFamily="2" charset="-122"/>
                <a:ea typeface="华文宋体" panose="02010600040101010101" pitchFamily="2" charset="-122"/>
              </a:rPr>
              <a:t>(1-δ</a:t>
            </a:r>
            <a:r>
              <a:rPr lang="en-US" altLang="zh-CN" b="1" baseline="-30000" dirty="0">
                <a:latin typeface="华文宋体" panose="02010600040101010101" pitchFamily="2" charset="-122"/>
                <a:ea typeface="华文宋体" panose="02010600040101010101" pitchFamily="2" charset="-122"/>
              </a:rPr>
              <a:t>ij</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为</a:t>
            </a:r>
            <a:r>
              <a:rPr lang="en-US" altLang="zh-CN" b="1" dirty="0">
                <a:latin typeface="华文宋体" panose="02010600040101010101" pitchFamily="2" charset="-122"/>
                <a:ea typeface="华文宋体" panose="02010600040101010101" pitchFamily="2" charset="-122"/>
              </a:rPr>
              <a:t>0</a:t>
            </a:r>
            <a:r>
              <a:rPr lang="zh-CN" altLang="en-US" b="1" dirty="0">
                <a:latin typeface="华文宋体" panose="02010600040101010101" pitchFamily="2" charset="-122"/>
                <a:ea typeface="华文宋体" panose="02010600040101010101" pitchFamily="2" charset="-122"/>
              </a:rPr>
              <a:t>，</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B827FF9E-0501-47D7-9115-D6862120E80B}" type="slidenum">
              <a:rPr lang="en-US" altLang="zh-CN" noProof="0" smtClean="0"/>
              <a:t>105</a:t>
            </a:fld>
            <a:endParaRPr lang="zh-CN" altLang="en-US" noProof="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这是芒克</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怀特错觉（</a:t>
            </a:r>
            <a:r>
              <a:rPr lang="en-US" altLang="zh-CN" sz="1200" b="0" i="0" kern="1200" dirty="0" err="1">
                <a:solidFill>
                  <a:schemeClr val="tx1"/>
                </a:solidFill>
                <a:effectLst/>
                <a:latin typeface="Microsoft YaHei UI" panose="020B0503020204020204" pitchFamily="34" charset="-122"/>
                <a:ea typeface="Microsoft YaHei UI" panose="020B0503020204020204" pitchFamily="34" charset="-122"/>
                <a:cs typeface="+mn-cs"/>
              </a:rPr>
              <a:t>Munker</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 White's illusion</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，是一种光学戏法，主要表现在黑白灰色）的变种，由</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David </a:t>
            </a:r>
            <a:r>
              <a:rPr lang="en-US" altLang="zh-CN" sz="1200" b="0" i="0" kern="1200" dirty="0" err="1">
                <a:solidFill>
                  <a:schemeClr val="tx1"/>
                </a:solidFill>
                <a:effectLst/>
                <a:latin typeface="Microsoft YaHei UI" panose="020B0503020204020204" pitchFamily="34" charset="-122"/>
                <a:ea typeface="Microsoft YaHei UI" panose="020B0503020204020204" pitchFamily="34" charset="-122"/>
                <a:cs typeface="+mn-cs"/>
              </a:rPr>
              <a:t>Novick</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创作。其实图像中每一个圆圈的颜色都是相同的，唯一不同的只有圆圈周围线条的颜色。</a:t>
            </a:r>
            <a:endParaRPr lang="zh-CN" altLang="en-US" dirty="0"/>
          </a:p>
        </p:txBody>
      </p:sp>
      <p:sp>
        <p:nvSpPr>
          <p:cNvPr id="4" name="灯片编号占位符 3"/>
          <p:cNvSpPr>
            <a:spLocks noGrp="1"/>
          </p:cNvSpPr>
          <p:nvPr>
            <p:ph type="sldNum" sz="quarter" idx="10"/>
          </p:nvPr>
        </p:nvSpPr>
        <p:spPr/>
        <p:txBody>
          <a:bodyPr/>
          <a:lstStyle/>
          <a:p>
            <a:fld id="{B827FF9E-0501-47D7-9115-D6862120E80B}" type="slidenum">
              <a:rPr lang="en-US" altLang="zh-CN" noProof="0" smtClean="0"/>
              <a:t>116</a:t>
            </a:fld>
            <a:endParaRPr lang="zh-CN" altLang="en-US" noProof="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这是芒克</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怀特错觉（</a:t>
            </a:r>
            <a:r>
              <a:rPr lang="en-US" altLang="zh-CN" sz="1200" b="0" i="0" kern="1200" dirty="0" err="1">
                <a:solidFill>
                  <a:schemeClr val="tx1"/>
                </a:solidFill>
                <a:effectLst/>
                <a:latin typeface="Microsoft YaHei UI" panose="020B0503020204020204" pitchFamily="34" charset="-122"/>
                <a:ea typeface="Microsoft YaHei UI" panose="020B0503020204020204" pitchFamily="34" charset="-122"/>
                <a:cs typeface="+mn-cs"/>
              </a:rPr>
              <a:t>Munker</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 White's illusion</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，是一种光学戏法，主要表现在黑白灰色）的变种，由</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David </a:t>
            </a:r>
            <a:r>
              <a:rPr lang="en-US" altLang="zh-CN" sz="1200" b="0" i="0" kern="1200" dirty="0" err="1">
                <a:solidFill>
                  <a:schemeClr val="tx1"/>
                </a:solidFill>
                <a:effectLst/>
                <a:latin typeface="Microsoft YaHei UI" panose="020B0503020204020204" pitchFamily="34" charset="-122"/>
                <a:ea typeface="Microsoft YaHei UI" panose="020B0503020204020204" pitchFamily="34" charset="-122"/>
                <a:cs typeface="+mn-cs"/>
              </a:rPr>
              <a:t>Novick</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创作。其实图像中每一个圆圈的颜色都是相同的，唯一不同的只有圆圈周围线条的颜色。</a:t>
            </a:r>
            <a:endParaRPr lang="zh-CN" altLang="en-US" dirty="0"/>
          </a:p>
        </p:txBody>
      </p:sp>
      <p:sp>
        <p:nvSpPr>
          <p:cNvPr id="4" name="灯片编号占位符 3"/>
          <p:cNvSpPr>
            <a:spLocks noGrp="1"/>
          </p:cNvSpPr>
          <p:nvPr>
            <p:ph type="sldNum" sz="quarter" idx="10"/>
          </p:nvPr>
        </p:nvSpPr>
        <p:spPr/>
        <p:txBody>
          <a:bodyPr/>
          <a:lstStyle/>
          <a:p>
            <a:fld id="{B827FF9E-0501-47D7-9115-D6862120E80B}" type="slidenum">
              <a:rPr lang="en-US" altLang="zh-CN" noProof="0" smtClean="0"/>
              <a:t>117</a:t>
            </a:fld>
            <a:endParaRPr lang="zh-CN" altLang="en-US" noProof="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333333"/>
                </a:solidFill>
                <a:latin typeface="Arial" panose="020B0604020202020204" pitchFamily="34" charset="0"/>
              </a:rPr>
              <a:t>丹尼尔</a:t>
            </a:r>
            <a:r>
              <a:rPr lang="en-US" altLang="zh-CN" dirty="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莫朗是圣路易分校生物医学工程暨神经生物助理教授。他与合作伙伴</a:t>
            </a:r>
            <a:r>
              <a:rPr lang="en-US" altLang="zh-CN" dirty="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匹兹堡大学的安德鲁</a:t>
            </a:r>
            <a:r>
              <a:rPr lang="en-US" altLang="zh-CN" dirty="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修怀兹和安东尼</a:t>
            </a:r>
            <a:r>
              <a:rPr lang="en-US" altLang="zh-CN" dirty="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瑞纳专注于研究认知和视觉小把戏，以及猕猴和人对这些小把戏的反应。他们创造了一个虚拟实境电视游乐器对猴子进行实验，让它们以为自己在用手描绘椭圆形，而实际上它们是画着圆形。研究人员监控猴子的神经细胞，并分辨脑中哪一个区域显示圆形，哪一个区域显示椭圆形。他们发现主要运动皮质区显示的是实际行动，而隔壁一个称之为腹侧运动前区的部位，制造着椭圆的幻象。　这项研究显示，</a:t>
            </a:r>
            <a:r>
              <a:rPr lang="zh-CN" altLang="en-US" dirty="0">
                <a:solidFill>
                  <a:srgbClr val="136EC2"/>
                </a:solidFill>
                <a:latin typeface="Arial" panose="020B0604020202020204" pitchFamily="34" charset="0"/>
                <a:hlinkClick r:id="rId3"/>
              </a:rPr>
              <a:t>人脑</a:t>
            </a:r>
            <a:r>
              <a:rPr lang="zh-CN" altLang="en-US" dirty="0">
                <a:solidFill>
                  <a:srgbClr val="333333"/>
                </a:solidFill>
                <a:latin typeface="Arial" panose="020B0604020202020204" pitchFamily="34" charset="0"/>
              </a:rPr>
              <a:t>会创造自己的一套逻辑，将非现实的信息予以合理化。例如第一次戴上一副双焦点的老花眼镜时，会发现眼睛看到的景象和手触摸到的周围环境是不大一样的。渐渐地大脑会进行调整，消除视觉与触觉的差异。腹侧运动前区在此扮演重要角色。</a:t>
            </a:r>
          </a:p>
          <a:p>
            <a:endParaRPr lang="zh-CN" altLang="en-US" dirty="0"/>
          </a:p>
        </p:txBody>
      </p:sp>
      <p:sp>
        <p:nvSpPr>
          <p:cNvPr id="4" name="灯片编号占位符 3"/>
          <p:cNvSpPr>
            <a:spLocks noGrp="1"/>
          </p:cNvSpPr>
          <p:nvPr>
            <p:ph type="sldNum" sz="quarter" idx="10"/>
          </p:nvPr>
        </p:nvSpPr>
        <p:spPr/>
        <p:txBody>
          <a:bodyPr/>
          <a:lstStyle/>
          <a:p>
            <a:fld id="{B827FF9E-0501-47D7-9115-D6862120E80B}" type="slidenum">
              <a:rPr lang="en-US" altLang="zh-CN" noProof="0" smtClean="0"/>
              <a:t>126</a:t>
            </a:fld>
            <a:endParaRPr lang="zh-CN" altLang="en-US" noProof="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132</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KNN(K-Nearest Neighbor)</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算法</a:t>
            </a:r>
            <a:endParaRPr lang="en-US" altLang="zh-CN" sz="1200" i="0" kern="1200" dirty="0">
              <a:solidFill>
                <a:schemeClr val="tx1"/>
              </a:solidFill>
              <a:effectLst/>
              <a:latin typeface="+mn-lt"/>
              <a:ea typeface="+mn-ea"/>
              <a:cs typeface="+mn-cs"/>
            </a:endParaRPr>
          </a:p>
          <a:p>
            <a:r>
              <a:rPr lang="zh-CN" altLang="en-US" sz="1200" i="0" kern="1200" dirty="0">
                <a:solidFill>
                  <a:schemeClr val="tx1"/>
                </a:solidFill>
                <a:effectLst/>
                <a:latin typeface="+mn-lt"/>
                <a:ea typeface="+mn-ea"/>
                <a:cs typeface="+mn-cs"/>
              </a:rPr>
              <a:t>机器学习两大浪潮</a:t>
            </a:r>
            <a:br>
              <a:rPr lang="zh-CN" altLang="en-US" sz="1200" i="0" kern="1200" dirty="0">
                <a:solidFill>
                  <a:schemeClr val="tx1"/>
                </a:solidFill>
                <a:effectLst/>
                <a:latin typeface="+mn-lt"/>
                <a:ea typeface="+mn-ea"/>
                <a:cs typeface="+mn-cs"/>
              </a:rPr>
            </a:br>
            <a:endParaRPr lang="en-US" altLang="zh-CN" sz="1200" i="0" kern="1200" dirty="0">
              <a:solidFill>
                <a:schemeClr val="tx1"/>
              </a:solidFill>
              <a:effectLst/>
              <a:latin typeface="+mn-lt"/>
              <a:ea typeface="+mn-ea"/>
              <a:cs typeface="+mn-cs"/>
            </a:endParaRPr>
          </a:p>
          <a:p>
            <a:r>
              <a:rPr lang="en-US" altLang="zh-CN" sz="1200" i="0" kern="1200" dirty="0">
                <a:solidFill>
                  <a:schemeClr val="tx1"/>
                </a:solidFill>
                <a:effectLst/>
                <a:latin typeface="+mn-lt"/>
                <a:ea typeface="+mn-ea"/>
                <a:cs typeface="+mn-cs"/>
              </a:rPr>
              <a:t>1 </a:t>
            </a:r>
            <a:r>
              <a:rPr lang="zh-CN" altLang="en-US" sz="1200" i="0" kern="1200" dirty="0">
                <a:solidFill>
                  <a:schemeClr val="tx1"/>
                </a:solidFill>
                <a:effectLst/>
                <a:latin typeface="+mn-lt"/>
                <a:ea typeface="+mn-ea"/>
                <a:cs typeface="+mn-cs"/>
              </a:rPr>
              <a:t>）多隐层的人工神经网络具有优异的特征学习能力，学习得到的特征对数据有更本质的刻画，从而有</a:t>
            </a:r>
            <a:br>
              <a:rPr lang="zh-CN" altLang="en-US" sz="1200" i="0" kern="1200" dirty="0">
                <a:solidFill>
                  <a:schemeClr val="tx1"/>
                </a:solidFill>
                <a:effectLst/>
                <a:latin typeface="+mn-lt"/>
                <a:ea typeface="+mn-ea"/>
                <a:cs typeface="+mn-cs"/>
              </a:rPr>
            </a:br>
            <a:r>
              <a:rPr lang="zh-CN" altLang="en-US" sz="1200" i="0" kern="1200" dirty="0">
                <a:solidFill>
                  <a:schemeClr val="tx1"/>
                </a:solidFill>
                <a:effectLst/>
                <a:latin typeface="+mn-lt"/>
                <a:ea typeface="+mn-ea"/>
                <a:cs typeface="+mn-cs"/>
              </a:rPr>
              <a:t>利于可视化或分类； </a:t>
            </a:r>
            <a:endParaRPr lang="en-US" altLang="zh-CN" sz="1200" i="0" kern="1200" dirty="0">
              <a:solidFill>
                <a:schemeClr val="tx1"/>
              </a:solidFill>
              <a:effectLst/>
              <a:latin typeface="+mn-lt"/>
              <a:ea typeface="+mn-ea"/>
              <a:cs typeface="+mn-cs"/>
            </a:endParaRPr>
          </a:p>
          <a:p>
            <a:r>
              <a:rPr lang="en-US" altLang="zh-CN" sz="1200" i="0" kern="1200" dirty="0">
                <a:solidFill>
                  <a:schemeClr val="tx1"/>
                </a:solidFill>
                <a:effectLst/>
                <a:latin typeface="+mn-lt"/>
                <a:ea typeface="+mn-ea"/>
                <a:cs typeface="+mn-cs"/>
              </a:rPr>
              <a:t>2</a:t>
            </a:r>
            <a:r>
              <a:rPr lang="zh-CN" altLang="en-US" sz="1200" i="0" kern="1200" dirty="0">
                <a:solidFill>
                  <a:schemeClr val="tx1"/>
                </a:solidFill>
                <a:effectLst/>
                <a:latin typeface="+mn-lt"/>
                <a:ea typeface="+mn-ea"/>
                <a:cs typeface="+mn-cs"/>
              </a:rPr>
              <a:t>）深度神经网络在训练上的难度，可以通过“逐层初始化”</a:t>
            </a:r>
            <a:br>
              <a:rPr lang="zh-CN" altLang="en-US" sz="1200" i="0" kern="1200" dirty="0">
                <a:solidFill>
                  <a:schemeClr val="tx1"/>
                </a:solidFill>
                <a:effectLst/>
                <a:latin typeface="+mn-lt"/>
                <a:ea typeface="+mn-ea"/>
                <a:cs typeface="+mn-cs"/>
              </a:rPr>
            </a:br>
            <a:r>
              <a:rPr lang="zh-CN" altLang="en-US" sz="1200" i="0" kern="1200" dirty="0">
                <a:solidFill>
                  <a:schemeClr val="tx1"/>
                </a:solidFill>
                <a:effectLst/>
                <a:latin typeface="+mn-lt"/>
                <a:ea typeface="+mn-ea"/>
                <a:cs typeface="+mn-cs"/>
              </a:rPr>
              <a:t>（ </a:t>
            </a:r>
            <a:r>
              <a:rPr lang="en-US" altLang="zh-CN" sz="1200" i="0" kern="1200" dirty="0">
                <a:solidFill>
                  <a:schemeClr val="tx1"/>
                </a:solidFill>
                <a:effectLst/>
                <a:latin typeface="+mn-lt"/>
                <a:ea typeface="+mn-ea"/>
                <a:cs typeface="+mn-cs"/>
              </a:rPr>
              <a:t>layer-wise pre-training</a:t>
            </a:r>
            <a:r>
              <a:rPr lang="zh-CN" altLang="en-US" sz="1200" i="0" kern="1200" dirty="0">
                <a:solidFill>
                  <a:schemeClr val="tx1"/>
                </a:solidFill>
                <a:effectLst/>
                <a:latin typeface="+mn-lt"/>
                <a:ea typeface="+mn-ea"/>
                <a:cs typeface="+mn-cs"/>
              </a:rPr>
              <a:t>）来有效克服，</a:t>
            </a:r>
            <a:br>
              <a:rPr lang="zh-CN" altLang="en-US" sz="1200" i="0" kern="1200" dirty="0">
                <a:solidFill>
                  <a:schemeClr val="tx1"/>
                </a:solidFill>
                <a:effectLst/>
                <a:latin typeface="+mn-lt"/>
                <a:ea typeface="+mn-ea"/>
                <a:cs typeface="+mn-cs"/>
              </a:rPr>
            </a:br>
            <a:r>
              <a:rPr lang="zh-CN" altLang="en-US" sz="1200" i="0" kern="1200" dirty="0">
                <a:solidFill>
                  <a:schemeClr val="tx1"/>
                </a:solidFill>
                <a:effectLst/>
                <a:latin typeface="+mn-lt"/>
                <a:ea typeface="+mn-ea"/>
                <a:cs typeface="+mn-cs"/>
              </a:rPr>
              <a:t/>
            </a:r>
            <a:br>
              <a:rPr lang="zh-CN" altLang="en-US" sz="1200" i="0" kern="1200" dirty="0">
                <a:solidFill>
                  <a:schemeClr val="tx1"/>
                </a:solidFill>
                <a:effectLst/>
                <a:latin typeface="+mn-lt"/>
                <a:ea typeface="+mn-ea"/>
                <a:cs typeface="+mn-cs"/>
              </a:rPr>
            </a:br>
            <a:endParaRPr lang="zh-CN" altLang="en-US" dirty="0"/>
          </a:p>
        </p:txBody>
      </p:sp>
      <p:sp>
        <p:nvSpPr>
          <p:cNvPr id="4" name="灯片编号占位符 3"/>
          <p:cNvSpPr>
            <a:spLocks noGrp="1"/>
          </p:cNvSpPr>
          <p:nvPr>
            <p:ph type="sldNum" sz="quarter" idx="10"/>
          </p:nvPr>
        </p:nvSpPr>
        <p:spPr/>
        <p:txBody>
          <a:bodyPr/>
          <a:lstStyle/>
          <a:p>
            <a:fld id="{9CF17036-69D3-4540-8C3F-23B739FE66F8}" type="slidenum">
              <a:rPr lang="zh-CN" altLang="en-US" smtClean="0"/>
              <a:t>139</a:t>
            </a:fld>
            <a:endParaRPr lang="zh-CN" altLang="en-US"/>
          </a:p>
        </p:txBody>
      </p:sp>
      <p:sp>
        <p:nvSpPr>
          <p:cNvPr id="5" name="页脚占位符 4"/>
          <p:cNvSpPr>
            <a:spLocks noGrp="1"/>
          </p:cNvSpPr>
          <p:nvPr>
            <p:ph type="ftr" sz="quarter" idx="11"/>
          </p:nvPr>
        </p:nvSpPr>
        <p:spPr/>
        <p:txBody>
          <a:bodyPr/>
          <a:lstStyle/>
          <a:p>
            <a:r>
              <a:rPr lang="zh-CN" altLang="en-US"/>
              <a:t>重庆大学</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rtlCol="0" anchor="b"/>
          <a:lstStyle>
            <a:lvl1pPr algn="ctr">
              <a:defRPr sz="6000">
                <a:latin typeface="Microsoft YaHei UI Light" panose="020B0502040204020203" pitchFamily="34" charset="-122"/>
                <a:ea typeface="Microsoft YaHei UI Light" panose="020B0502040204020203" pitchFamily="34" charset="-122"/>
              </a:defRPr>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hasCustomPrompt="1"/>
          </p:nvPr>
        </p:nvSpPr>
        <p:spPr>
          <a:xfrm>
            <a:off x="1143000" y="3602038"/>
            <a:ext cx="6858000" cy="1655762"/>
          </a:xfrm>
        </p:spPr>
        <p:txBody>
          <a:bodyPr rtlCol="0"/>
          <a:lstStyle>
            <a:lvl1pPr marL="0" indent="0" algn="ctr">
              <a:buNone/>
              <a:defRPr sz="2400">
                <a:latin typeface="Microsoft YaHei UI" panose="020B0503020204020204" pitchFamily="34" charset="-122"/>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单击以编辑母版副标题样式</a:t>
            </a:r>
          </a:p>
        </p:txBody>
      </p:sp>
      <p:sp>
        <p:nvSpPr>
          <p:cNvPr id="4" name="日期占位符 3"/>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C11C344B-D78F-484E-82A3-243EF6341539}" type="datetime1">
              <a:rPr lang="zh-CN" altLang="en-US" noProof="0" smtClean="0"/>
              <a:t>2025/5/30</a:t>
            </a:fld>
            <a:endParaRPr lang="zh-CN" altLang="en-US" noProof="0"/>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noProof="0"/>
          </a:p>
        </p:txBody>
      </p:sp>
      <p:sp>
        <p:nvSpPr>
          <p:cNvPr id="6" name="灯片编号占位符 5"/>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ACEC5C30-0B3A-4B13-ADDD-7C63C8AA921B}" type="slidenum">
              <a:rPr lang="en-US" altLang="zh-CN" noProof="0" smtClean="0"/>
              <a:t>‹#›</a:t>
            </a:fld>
            <a:endParaRPr lang="zh-CN" altLang="en-US"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p>
        </p:txBody>
      </p:sp>
      <p:sp>
        <p:nvSpPr>
          <p:cNvPr id="3" name="垂直文本占位符 2"/>
          <p:cNvSpPr>
            <a:spLocks noGrp="1"/>
          </p:cNvSpPr>
          <p:nvPr>
            <p:ph type="body" orient="vert" idx="1" hasCustomPrompt="1"/>
          </p:nvPr>
        </p:nvSpPr>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日期占位符 3"/>
          <p:cNvSpPr>
            <a:spLocks noGrp="1"/>
          </p:cNvSpPr>
          <p:nvPr>
            <p:ph type="dt" sz="half" idx="10"/>
          </p:nvPr>
        </p:nvSpPr>
        <p:spPr/>
        <p:txBody>
          <a:bodyPr rtlCol="0"/>
          <a:lstStyle/>
          <a:p>
            <a:pPr rtl="0"/>
            <a:fld id="{5E31C29C-F8B1-4E0D-8814-FB419E08CFFF}" type="datetime1">
              <a:rPr lang="zh-CN" altLang="en-US" noProof="0" smtClean="0"/>
              <a:t>2025/5/30</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ACEC5C30-0B3A-4B13-ADDD-7C63C8AA921B}" type="slidenum">
              <a:rPr lang="en-US" altLang="zh-CN" noProof="0" smtClean="0"/>
              <a:t>‹#›</a:t>
            </a:fld>
            <a:endParaRPr lang="zh-CN" altLang="en-US"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6543675" y="365125"/>
            <a:ext cx="1971675" cy="5811838"/>
          </a:xfrm>
        </p:spPr>
        <p:txBody>
          <a:bodyPr vert="eaVert" rtlCol="0"/>
          <a:lstStyle/>
          <a:p>
            <a:pPr rtl="0"/>
            <a:r>
              <a:rPr lang="zh-CN" altLang="en-US" noProof="0"/>
              <a:t>单击此处编辑母版标题样式</a:t>
            </a:r>
          </a:p>
        </p:txBody>
      </p:sp>
      <p:sp>
        <p:nvSpPr>
          <p:cNvPr id="3" name="垂直文本占位符 2"/>
          <p:cNvSpPr>
            <a:spLocks noGrp="1"/>
          </p:cNvSpPr>
          <p:nvPr>
            <p:ph type="body" orient="vert" idx="1" hasCustomPrompt="1"/>
          </p:nvPr>
        </p:nvSpPr>
        <p:spPr>
          <a:xfrm>
            <a:off x="628650" y="365125"/>
            <a:ext cx="5800725" cy="5811838"/>
          </a:xfrm>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日期占位符 3"/>
          <p:cNvSpPr>
            <a:spLocks noGrp="1"/>
          </p:cNvSpPr>
          <p:nvPr>
            <p:ph type="dt" sz="half" idx="10"/>
          </p:nvPr>
        </p:nvSpPr>
        <p:spPr/>
        <p:txBody>
          <a:bodyPr rtlCol="0"/>
          <a:lstStyle/>
          <a:p>
            <a:pPr rtl="0"/>
            <a:fld id="{8CA211F0-0E5A-48D7-87B9-E4D172418D70}" type="datetime1">
              <a:rPr lang="zh-CN" altLang="en-US" noProof="0" smtClean="0"/>
              <a:t>2025/5/30</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ACEC5C30-0B3A-4B13-ADDD-7C63C8AA921B}" type="slidenum">
              <a:rPr lang="en-US" altLang="zh-CN" noProof="0" smtClean="0"/>
              <a:t>‹#›</a:t>
            </a:fld>
            <a:endParaRPr lang="zh-CN" altLang="en-US"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内页">
    <p:spTree>
      <p:nvGrpSpPr>
        <p:cNvPr id="1" name=""/>
        <p:cNvGrpSpPr/>
        <p:nvPr/>
      </p:nvGrpSpPr>
      <p:grpSpPr>
        <a:xfrm>
          <a:off x="0" y="0"/>
          <a:ext cx="0" cy="0"/>
          <a:chOff x="0" y="0"/>
          <a:chExt cx="0" cy="0"/>
        </a:xfrm>
      </p:grpSpPr>
      <p:sp>
        <p:nvSpPr>
          <p:cNvPr id="7" name="矩形 6"/>
          <p:cNvSpPr/>
          <p:nvPr userDrawn="1"/>
        </p:nvSpPr>
        <p:spPr>
          <a:xfrm>
            <a:off x="278494" y="387275"/>
            <a:ext cx="243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矩形 7"/>
          <p:cNvSpPr/>
          <p:nvPr userDrawn="1"/>
        </p:nvSpPr>
        <p:spPr>
          <a:xfrm>
            <a:off x="89494" y="135275"/>
            <a:ext cx="189000" cy="25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矩形 8"/>
          <p:cNvSpPr/>
          <p:nvPr userDrawn="1"/>
        </p:nvSpPr>
        <p:spPr>
          <a:xfrm>
            <a:off x="8420006" y="6318000"/>
            <a:ext cx="405000" cy="5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灯片编号占位符 15"/>
          <p:cNvSpPr>
            <a:spLocks noGrp="1"/>
          </p:cNvSpPr>
          <p:nvPr>
            <p:ph type="sldNum" sz="quarter" idx="12"/>
          </p:nvPr>
        </p:nvSpPr>
        <p:spPr>
          <a:xfrm>
            <a:off x="8101012" y="6405439"/>
            <a:ext cx="1042988" cy="365125"/>
          </a:xfrm>
        </p:spPr>
        <p:txBody>
          <a:bodyPr/>
          <a:lstStyle>
            <a:lvl1pPr algn="ctr">
              <a:defRPr sz="1500" b="1">
                <a:solidFill>
                  <a:schemeClr val="bg1"/>
                </a:solidFill>
              </a:defRPr>
            </a:lvl1pPr>
          </a:lstStyle>
          <a:p>
            <a:fld id="{51D91E7F-84B6-4064-9D4E-CC7D244BCA04}" type="slidenum">
              <a:rPr lang="zh-CN" altLang="en-US" smtClean="0"/>
              <a:t>‹#›</a:t>
            </a:fld>
            <a:endParaRPr lang="zh-CN" altLang="en-US" dirty="0"/>
          </a:p>
        </p:txBody>
      </p:sp>
    </p:spTree>
    <p:extLst>
      <p:ext uri="{BB962C8B-B14F-4D97-AF65-F5344CB8AC3E}">
        <p14:creationId xmlns:p14="http://schemas.microsoft.com/office/powerpoint/2010/main" val="1269820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内容占位符 2"/>
          <p:cNvSpPr>
            <a:spLocks noGrp="1"/>
          </p:cNvSpPr>
          <p:nvPr>
            <p:ph idx="1" hasCustomPrompt="1"/>
          </p:nvPr>
        </p:nvSpPr>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日期占位符 3"/>
          <p:cNvSpPr>
            <a:spLocks noGrp="1"/>
          </p:cNvSpPr>
          <p:nvPr>
            <p:ph type="dt" sz="half" idx="10"/>
          </p:nvPr>
        </p:nvSpPr>
        <p:spPr/>
        <p:txBody>
          <a:bodyPr rtlCol="0"/>
          <a:lstStyle/>
          <a:p>
            <a:pPr rtl="0"/>
            <a:fld id="{A899EE81-0622-430C-949D-5A7002E82CE1}" type="datetime1">
              <a:rPr lang="zh-CN" altLang="en-US" noProof="0" smtClean="0"/>
              <a:t>2025/5/30</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ACEC5C30-0B3A-4B13-ADDD-7C63C8AA921B}" type="slidenum">
              <a:rPr lang="en-US" altLang="zh-CN" noProof="0" smtClean="0"/>
              <a:t>‹#›</a:t>
            </a:fld>
            <a:endParaRPr lang="zh-CN" altLang="en-US"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rtlCol="0" anchor="b"/>
          <a:lstStyle>
            <a:lvl1pPr>
              <a:defRPr sz="6000"/>
            </a:lvl1pPr>
          </a:lstStyle>
          <a:p>
            <a:pPr rtl="0"/>
            <a:r>
              <a:rPr lang="zh-CN" altLang="en-US" noProof="0"/>
              <a:t>单击此处编辑母版标题样式</a:t>
            </a:r>
          </a:p>
        </p:txBody>
      </p:sp>
      <p:sp>
        <p:nvSpPr>
          <p:cNvPr id="3" name="文本占位符 2"/>
          <p:cNvSpPr>
            <a:spLocks noGrp="1"/>
          </p:cNvSpPr>
          <p:nvPr>
            <p:ph type="body" idx="1" hasCustomPrompt="1"/>
          </p:nvPr>
        </p:nvSpPr>
        <p:spPr>
          <a:xfrm>
            <a:off x="623888" y="4589464"/>
            <a:ext cx="7886700" cy="1500187"/>
          </a:xfrm>
        </p:spPr>
        <p:txBody>
          <a:bodyPr rtlCol="0"/>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CN" altLang="en-US" noProof="0"/>
              <a:t>编辑母版文本样式</a:t>
            </a:r>
          </a:p>
        </p:txBody>
      </p:sp>
      <p:sp>
        <p:nvSpPr>
          <p:cNvPr id="4" name="日期占位符 3"/>
          <p:cNvSpPr>
            <a:spLocks noGrp="1"/>
          </p:cNvSpPr>
          <p:nvPr>
            <p:ph type="dt" sz="half" idx="10"/>
          </p:nvPr>
        </p:nvSpPr>
        <p:spPr/>
        <p:txBody>
          <a:bodyPr rtlCol="0"/>
          <a:lstStyle/>
          <a:p>
            <a:pPr rtl="0"/>
            <a:fld id="{5197759C-75EF-41BE-BC8E-29D99D94857A}" type="datetime1">
              <a:rPr lang="zh-CN" altLang="en-US" noProof="0" smtClean="0"/>
              <a:t>2025/5/30</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ACEC5C30-0B3A-4B13-ADDD-7C63C8AA921B}" type="slidenum">
              <a:rPr lang="en-US" altLang="zh-CN" noProof="0" smtClean="0"/>
              <a:t>‹#›</a:t>
            </a:fld>
            <a:endParaRPr lang="zh-CN" altLang="en-US"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p>
        </p:txBody>
      </p:sp>
      <p:sp>
        <p:nvSpPr>
          <p:cNvPr id="3" name="内容占位符 2"/>
          <p:cNvSpPr>
            <a:spLocks noGrp="1"/>
          </p:cNvSpPr>
          <p:nvPr>
            <p:ph sz="half" idx="1" hasCustomPrompt="1"/>
          </p:nvPr>
        </p:nvSpPr>
        <p:spPr>
          <a:xfrm>
            <a:off x="628650" y="1825625"/>
            <a:ext cx="3886200" cy="4351338"/>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内容占位符 3"/>
          <p:cNvSpPr>
            <a:spLocks noGrp="1"/>
          </p:cNvSpPr>
          <p:nvPr>
            <p:ph sz="half" idx="2" hasCustomPrompt="1"/>
          </p:nvPr>
        </p:nvSpPr>
        <p:spPr>
          <a:xfrm>
            <a:off x="4629150" y="1825625"/>
            <a:ext cx="3886200" cy="4351338"/>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5" name="日期占位符 4"/>
          <p:cNvSpPr>
            <a:spLocks noGrp="1"/>
          </p:cNvSpPr>
          <p:nvPr>
            <p:ph type="dt" sz="half" idx="10"/>
          </p:nvPr>
        </p:nvSpPr>
        <p:spPr/>
        <p:txBody>
          <a:bodyPr rtlCol="0"/>
          <a:lstStyle/>
          <a:p>
            <a:pPr rtl="0"/>
            <a:fld id="{B8A95177-878B-4893-B842-88C3E3F03EAB}" type="datetime1">
              <a:rPr lang="zh-CN" altLang="en-US" noProof="0" smtClean="0"/>
              <a:t>2025/5/30</a:t>
            </a:fld>
            <a:endParaRPr lang="zh-CN" altLang="en-US" noProof="0"/>
          </a:p>
        </p:txBody>
      </p:sp>
      <p:sp>
        <p:nvSpPr>
          <p:cNvPr id="6" name="页脚占位符 5"/>
          <p:cNvSpPr>
            <a:spLocks noGrp="1"/>
          </p:cNvSpPr>
          <p:nvPr>
            <p:ph type="ftr" sz="quarter" idx="11"/>
          </p:nvPr>
        </p:nvSpPr>
        <p:spPr/>
        <p:txBody>
          <a:bodyPr rtlCol="0"/>
          <a:lstStyle/>
          <a:p>
            <a:pPr rtl="0"/>
            <a:endParaRPr lang="zh-CN" altLang="en-US" noProof="0"/>
          </a:p>
        </p:txBody>
      </p:sp>
      <p:sp>
        <p:nvSpPr>
          <p:cNvPr id="7" name="灯片编号占位符 6"/>
          <p:cNvSpPr>
            <a:spLocks noGrp="1"/>
          </p:cNvSpPr>
          <p:nvPr>
            <p:ph type="sldNum" sz="quarter" idx="12"/>
          </p:nvPr>
        </p:nvSpPr>
        <p:spPr/>
        <p:txBody>
          <a:bodyPr rtlCol="0"/>
          <a:lstStyle/>
          <a:p>
            <a:pPr rtl="0"/>
            <a:fld id="{ACEC5C30-0B3A-4B13-ADDD-7C63C8AA921B}" type="slidenum">
              <a:rPr lang="en-US" altLang="zh-CN" noProof="0" smtClean="0"/>
              <a:t>‹#›</a:t>
            </a:fld>
            <a:endParaRPr lang="zh-CN" altLang="en-US"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rtlCol="0"/>
          <a:lstStyle/>
          <a:p>
            <a:pPr rtl="0"/>
            <a:r>
              <a:rPr lang="zh-CN" altLang="en-US" noProof="0"/>
              <a:t>单击此处编辑母版标题样式</a:t>
            </a:r>
          </a:p>
        </p:txBody>
      </p:sp>
      <p:sp>
        <p:nvSpPr>
          <p:cNvPr id="3" name="文本占位符 2"/>
          <p:cNvSpPr>
            <a:spLocks noGrp="1"/>
          </p:cNvSpPr>
          <p:nvPr>
            <p:ph type="body" idx="1" hasCustomPrompt="1"/>
          </p:nvPr>
        </p:nvSpPr>
        <p:spPr>
          <a:xfrm>
            <a:off x="629842" y="1681163"/>
            <a:ext cx="38683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编辑母版文本样式</a:t>
            </a:r>
          </a:p>
        </p:txBody>
      </p:sp>
      <p:sp>
        <p:nvSpPr>
          <p:cNvPr id="4" name="内容占位符 3"/>
          <p:cNvSpPr>
            <a:spLocks noGrp="1"/>
          </p:cNvSpPr>
          <p:nvPr>
            <p:ph sz="half" idx="2" hasCustomPrompt="1"/>
          </p:nvPr>
        </p:nvSpPr>
        <p:spPr>
          <a:xfrm>
            <a:off x="629842" y="2505075"/>
            <a:ext cx="3868340" cy="3684588"/>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5" name="文本占位符 4"/>
          <p:cNvSpPr>
            <a:spLocks noGrp="1"/>
          </p:cNvSpPr>
          <p:nvPr>
            <p:ph type="body" sz="quarter" idx="3" hasCustomPrompt="1"/>
          </p:nvPr>
        </p:nvSpPr>
        <p:spPr>
          <a:xfrm>
            <a:off x="4629150" y="1681163"/>
            <a:ext cx="3887391"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编辑母版文本样式</a:t>
            </a:r>
          </a:p>
        </p:txBody>
      </p:sp>
      <p:sp>
        <p:nvSpPr>
          <p:cNvPr id="6" name="内容占位符 5"/>
          <p:cNvSpPr>
            <a:spLocks noGrp="1"/>
          </p:cNvSpPr>
          <p:nvPr>
            <p:ph sz="quarter" idx="4" hasCustomPrompt="1"/>
          </p:nvPr>
        </p:nvSpPr>
        <p:spPr>
          <a:xfrm>
            <a:off x="4629150" y="2505075"/>
            <a:ext cx="3887391" cy="3684588"/>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7" name="日期占位符 6"/>
          <p:cNvSpPr>
            <a:spLocks noGrp="1"/>
          </p:cNvSpPr>
          <p:nvPr>
            <p:ph type="dt" sz="half" idx="10"/>
          </p:nvPr>
        </p:nvSpPr>
        <p:spPr/>
        <p:txBody>
          <a:bodyPr rtlCol="0"/>
          <a:lstStyle/>
          <a:p>
            <a:pPr rtl="0"/>
            <a:fld id="{9154E7D9-4292-4E7E-9D86-D66D310EF7A1}" type="datetime1">
              <a:rPr lang="zh-CN" altLang="en-US" noProof="0" smtClean="0"/>
              <a:t>2025/5/30</a:t>
            </a:fld>
            <a:endParaRPr lang="zh-CN" altLang="en-US" noProof="0"/>
          </a:p>
        </p:txBody>
      </p:sp>
      <p:sp>
        <p:nvSpPr>
          <p:cNvPr id="8" name="页脚占位符 7"/>
          <p:cNvSpPr>
            <a:spLocks noGrp="1"/>
          </p:cNvSpPr>
          <p:nvPr>
            <p:ph type="ftr" sz="quarter" idx="11"/>
          </p:nvPr>
        </p:nvSpPr>
        <p:spPr/>
        <p:txBody>
          <a:bodyPr rtlCol="0"/>
          <a:lstStyle/>
          <a:p>
            <a:pPr rtl="0"/>
            <a:endParaRPr lang="zh-CN" altLang="en-US" noProof="0"/>
          </a:p>
        </p:txBody>
      </p:sp>
      <p:sp>
        <p:nvSpPr>
          <p:cNvPr id="9" name="灯片编号占位符 8"/>
          <p:cNvSpPr>
            <a:spLocks noGrp="1"/>
          </p:cNvSpPr>
          <p:nvPr>
            <p:ph type="sldNum" sz="quarter" idx="12"/>
          </p:nvPr>
        </p:nvSpPr>
        <p:spPr/>
        <p:txBody>
          <a:bodyPr rtlCol="0"/>
          <a:lstStyle/>
          <a:p>
            <a:pPr rtl="0"/>
            <a:fld id="{ACEC5C30-0B3A-4B13-ADDD-7C63C8AA921B}" type="slidenum">
              <a:rPr lang="en-US" altLang="zh-CN" noProof="0" smtClean="0"/>
              <a:t>‹#›</a:t>
            </a:fld>
            <a:endParaRPr lang="zh-CN" altLang="en-US"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p>
        </p:txBody>
      </p:sp>
      <p:sp>
        <p:nvSpPr>
          <p:cNvPr id="3" name="日期占位符 2"/>
          <p:cNvSpPr>
            <a:spLocks noGrp="1"/>
          </p:cNvSpPr>
          <p:nvPr>
            <p:ph type="dt" sz="half" idx="10"/>
          </p:nvPr>
        </p:nvSpPr>
        <p:spPr/>
        <p:txBody>
          <a:bodyPr rtlCol="0"/>
          <a:lstStyle/>
          <a:p>
            <a:pPr rtl="0"/>
            <a:fld id="{8E6CCE6B-290B-4926-8BCB-D6B38CA98E9E}" type="datetime1">
              <a:rPr lang="zh-CN" altLang="en-US" noProof="0" smtClean="0"/>
              <a:t>2025/5/30</a:t>
            </a:fld>
            <a:endParaRPr lang="zh-CN" altLang="en-US" noProof="0"/>
          </a:p>
        </p:txBody>
      </p:sp>
      <p:sp>
        <p:nvSpPr>
          <p:cNvPr id="4" name="页脚占位符 3"/>
          <p:cNvSpPr>
            <a:spLocks noGrp="1"/>
          </p:cNvSpPr>
          <p:nvPr>
            <p:ph type="ftr" sz="quarter" idx="11"/>
          </p:nvPr>
        </p:nvSpPr>
        <p:spPr/>
        <p:txBody>
          <a:bodyPr rtlCol="0"/>
          <a:lstStyle/>
          <a:p>
            <a:pPr rtl="0"/>
            <a:endParaRPr lang="zh-CN" altLang="en-US" noProof="0"/>
          </a:p>
        </p:txBody>
      </p:sp>
      <p:sp>
        <p:nvSpPr>
          <p:cNvPr id="5" name="灯片编号占位符 4"/>
          <p:cNvSpPr>
            <a:spLocks noGrp="1"/>
          </p:cNvSpPr>
          <p:nvPr>
            <p:ph type="sldNum" sz="quarter" idx="12"/>
          </p:nvPr>
        </p:nvSpPr>
        <p:spPr/>
        <p:txBody>
          <a:bodyPr rtlCol="0"/>
          <a:lstStyle/>
          <a:p>
            <a:pPr rtl="0"/>
            <a:fld id="{ACEC5C30-0B3A-4B13-ADDD-7C63C8AA921B}" type="slidenum">
              <a:rPr lang="en-US" altLang="zh-CN" noProof="0" smtClean="0"/>
              <a:t>‹#›</a:t>
            </a:fld>
            <a:endParaRPr lang="zh-CN" altLang="en-US"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p>
            <a:pPr rtl="0"/>
            <a:fld id="{4D99BC77-DC2D-46A6-96FB-FDF065EA5195}" type="datetime1">
              <a:rPr lang="zh-CN" altLang="en-US" noProof="0" smtClean="0"/>
              <a:t>2025/5/30</a:t>
            </a:fld>
            <a:endParaRPr lang="zh-CN" altLang="en-US" noProof="0"/>
          </a:p>
        </p:txBody>
      </p:sp>
      <p:sp>
        <p:nvSpPr>
          <p:cNvPr id="3" name="页脚占位符 2"/>
          <p:cNvSpPr>
            <a:spLocks noGrp="1"/>
          </p:cNvSpPr>
          <p:nvPr>
            <p:ph type="ftr" sz="quarter" idx="11"/>
          </p:nvPr>
        </p:nvSpPr>
        <p:spPr/>
        <p:txBody>
          <a:bodyPr rtlCol="0"/>
          <a:lstStyle/>
          <a:p>
            <a:pPr rtl="0"/>
            <a:endParaRPr lang="zh-CN" altLang="en-US" noProof="0"/>
          </a:p>
        </p:txBody>
      </p:sp>
      <p:sp>
        <p:nvSpPr>
          <p:cNvPr id="4" name="灯片编号占位符 3"/>
          <p:cNvSpPr>
            <a:spLocks noGrp="1"/>
          </p:cNvSpPr>
          <p:nvPr>
            <p:ph type="sldNum" sz="quarter" idx="12"/>
          </p:nvPr>
        </p:nvSpPr>
        <p:spPr/>
        <p:txBody>
          <a:bodyPr rtlCol="0"/>
          <a:lstStyle/>
          <a:p>
            <a:pPr rtl="0"/>
            <a:fld id="{ACEC5C30-0B3A-4B13-ADDD-7C63C8AA921B}" type="slidenum">
              <a:rPr lang="en-US" altLang="zh-CN" noProof="0" smtClean="0"/>
              <a:t>‹#›</a:t>
            </a:fld>
            <a:endParaRPr lang="zh-CN" altLang="en-US"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带标题的内容">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rtlCol="0" anchor="b"/>
          <a:lstStyle>
            <a:lvl1pPr>
              <a:defRPr sz="3200"/>
            </a:lvl1pPr>
          </a:lstStyle>
          <a:p>
            <a:pPr rtl="0"/>
            <a:r>
              <a:rPr lang="zh-CN" altLang="en-US" noProof="0"/>
              <a:t>单击此处编辑母版标题样式</a:t>
            </a:r>
          </a:p>
        </p:txBody>
      </p:sp>
      <p:sp>
        <p:nvSpPr>
          <p:cNvPr id="3" name="内容占位符 2"/>
          <p:cNvSpPr>
            <a:spLocks noGrp="1"/>
          </p:cNvSpPr>
          <p:nvPr>
            <p:ph idx="1" hasCustomPrompt="1"/>
          </p:nvPr>
        </p:nvSpPr>
        <p:spPr>
          <a:xfrm>
            <a:off x="3887391" y="987426"/>
            <a:ext cx="462915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文本占位符 3"/>
          <p:cNvSpPr>
            <a:spLocks noGrp="1"/>
          </p:cNvSpPr>
          <p:nvPr>
            <p:ph type="body" sz="half" idx="2" hasCustomPrompt="1"/>
          </p:nvPr>
        </p:nvSpPr>
        <p:spPr>
          <a:xfrm>
            <a:off x="629841" y="2057400"/>
            <a:ext cx="2949178"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p>
            <a:pPr rtl="0"/>
            <a:fld id="{63CFEE20-96E8-41BE-B6F4-5BF2D9AD2603}" type="datetime1">
              <a:rPr lang="zh-CN" altLang="en-US" noProof="0" smtClean="0"/>
              <a:t>2025/5/30</a:t>
            </a:fld>
            <a:endParaRPr lang="zh-CN" altLang="en-US" noProof="0"/>
          </a:p>
        </p:txBody>
      </p:sp>
      <p:sp>
        <p:nvSpPr>
          <p:cNvPr id="6" name="页脚占位符 5"/>
          <p:cNvSpPr>
            <a:spLocks noGrp="1"/>
          </p:cNvSpPr>
          <p:nvPr>
            <p:ph type="ftr" sz="quarter" idx="11"/>
          </p:nvPr>
        </p:nvSpPr>
        <p:spPr/>
        <p:txBody>
          <a:bodyPr rtlCol="0"/>
          <a:lstStyle/>
          <a:p>
            <a:pPr rtl="0"/>
            <a:endParaRPr lang="zh-CN" altLang="en-US" noProof="0"/>
          </a:p>
        </p:txBody>
      </p:sp>
      <p:sp>
        <p:nvSpPr>
          <p:cNvPr id="7" name="灯片编号占位符 6"/>
          <p:cNvSpPr>
            <a:spLocks noGrp="1"/>
          </p:cNvSpPr>
          <p:nvPr>
            <p:ph type="sldNum" sz="quarter" idx="12"/>
          </p:nvPr>
        </p:nvSpPr>
        <p:spPr/>
        <p:txBody>
          <a:bodyPr rtlCol="0"/>
          <a:lstStyle/>
          <a:p>
            <a:pPr rtl="0"/>
            <a:fld id="{ACEC5C30-0B3A-4B13-ADDD-7C63C8AA921B}" type="slidenum">
              <a:rPr lang="en-US" altLang="zh-CN" noProof="0" smtClean="0"/>
              <a:t>‹#›</a:t>
            </a:fld>
            <a:endParaRPr lang="zh-CN" altLang="en-US"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带标题的图片">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rtlCol="0" anchor="b"/>
          <a:lstStyle>
            <a:lvl1pPr>
              <a:defRPr sz="3200"/>
            </a:lvl1pPr>
          </a:lstStyle>
          <a:p>
            <a:pPr rtl="0"/>
            <a:r>
              <a:rPr lang="zh-CN" altLang="en-US" noProof="0"/>
              <a:t>单击此处编辑母版标题样式</a:t>
            </a:r>
          </a:p>
        </p:txBody>
      </p:sp>
      <p:sp>
        <p:nvSpPr>
          <p:cNvPr id="3" name="图片占位符 2"/>
          <p:cNvSpPr>
            <a:spLocks noGrp="1"/>
          </p:cNvSpPr>
          <p:nvPr>
            <p:ph type="pic" idx="1" hasCustomPrompt="1"/>
          </p:nvPr>
        </p:nvSpPr>
        <p:spPr>
          <a:xfrm>
            <a:off x="3887391" y="987426"/>
            <a:ext cx="462915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noProof="0"/>
              <a:t>单击图标，添加图片</a:t>
            </a:r>
          </a:p>
        </p:txBody>
      </p:sp>
      <p:sp>
        <p:nvSpPr>
          <p:cNvPr id="4" name="文本占位符 3"/>
          <p:cNvSpPr>
            <a:spLocks noGrp="1"/>
          </p:cNvSpPr>
          <p:nvPr>
            <p:ph type="body" sz="half" idx="2" hasCustomPrompt="1"/>
          </p:nvPr>
        </p:nvSpPr>
        <p:spPr>
          <a:xfrm>
            <a:off x="629841" y="2057400"/>
            <a:ext cx="2949178"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p>
            <a:pPr rtl="0"/>
            <a:fld id="{AE276B0E-3CC6-4A2C-8218-E7694CDC71C6}" type="datetime1">
              <a:rPr lang="zh-CN" altLang="en-US" noProof="0" smtClean="0"/>
              <a:t>2025/5/30</a:t>
            </a:fld>
            <a:endParaRPr lang="zh-CN" altLang="en-US" noProof="0"/>
          </a:p>
        </p:txBody>
      </p:sp>
      <p:sp>
        <p:nvSpPr>
          <p:cNvPr id="6" name="页脚占位符 5"/>
          <p:cNvSpPr>
            <a:spLocks noGrp="1"/>
          </p:cNvSpPr>
          <p:nvPr>
            <p:ph type="ftr" sz="quarter" idx="11"/>
          </p:nvPr>
        </p:nvSpPr>
        <p:spPr/>
        <p:txBody>
          <a:bodyPr rtlCol="0"/>
          <a:lstStyle/>
          <a:p>
            <a:pPr rtl="0"/>
            <a:endParaRPr lang="zh-CN" altLang="en-US" noProof="0"/>
          </a:p>
        </p:txBody>
      </p:sp>
      <p:sp>
        <p:nvSpPr>
          <p:cNvPr id="7" name="灯片编号占位符 6"/>
          <p:cNvSpPr>
            <a:spLocks noGrp="1"/>
          </p:cNvSpPr>
          <p:nvPr>
            <p:ph type="sldNum" sz="quarter" idx="12"/>
          </p:nvPr>
        </p:nvSpPr>
        <p:spPr/>
        <p:txBody>
          <a:bodyPr rtlCol="0"/>
          <a:lstStyle/>
          <a:p>
            <a:pPr rtl="0"/>
            <a:fld id="{ACEC5C30-0B3A-4B13-ADDD-7C63C8AA921B}" type="slidenum">
              <a:rPr lang="en-US" altLang="zh-CN" noProof="0" smtClean="0"/>
              <a:t>‹#›</a:t>
            </a:fld>
            <a:endParaRPr lang="zh-CN" altLang="en-US"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latin typeface="Microsoft YaHei UI" panose="020B0503020204020204" pitchFamily="34" charset="-122"/>
                <a:ea typeface="Microsoft YaHei UI" panose="020B0503020204020204" pitchFamily="34" charset="-122"/>
              </a:defRPr>
            </a:lvl1pPr>
          </a:lstStyle>
          <a:p>
            <a:fld id="{8FBDD23A-35D8-4D8C-A8F1-CBC691FBDB6D}" type="datetime1">
              <a:rPr lang="zh-CN" altLang="en-US" noProof="0" smtClean="0"/>
              <a:t>2025/5/30</a:t>
            </a:fld>
            <a:endParaRPr lang="zh-CN" altLang="en-US" noProof="0" dirty="0"/>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latin typeface="Microsoft YaHei UI" panose="020B0503020204020204" pitchFamily="34" charset="-122"/>
                <a:ea typeface="Microsoft YaHei UI" panose="020B0503020204020204" pitchFamily="34" charset="-122"/>
              </a:defRPr>
            </a:lvl1pPr>
          </a:lstStyle>
          <a:p>
            <a:fld id="{ACEC5C30-0B3A-4B13-ADDD-7C63C8AA921B}" type="slidenum">
              <a:rPr lang="en-US" altLang="zh-CN" noProof="0" smtClean="0"/>
              <a:t>‹#›</a:t>
            </a:fld>
            <a:endParaRPr lang="zh-CN" altLang="en-US" noProof="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hyperlink" Target="https://baike.baidu.com/item/%E7%90%86%E8%AE%BA%E8%AE%A1%E7%AE%97%E6%9C%BA%E7%A7%91%E5%AD%A6/11034581" TargetMode="External"/><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hyperlink" Target="https://baike.baidu.com/item/%E8%BF%90%E7%AD%B9%E5%AD%A6/1559" TargetMode="External"/><Relationship Id="rId5" Type="http://schemas.openxmlformats.org/officeDocument/2006/relationships/hyperlink" Target="https://baike.baidu.com/item/NP/7470332" TargetMode="External"/><Relationship Id="rId4" Type="http://schemas.openxmlformats.org/officeDocument/2006/relationships/hyperlink" Target="https://baike.baidu.com/item/%E7%BB%84%E5%90%88%E4%BC%98%E5%8C%96/3314860" TargetMode="External"/></Relationships>
</file>

<file path=ppt/slides/_rels/slide10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5.jpeg"/></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7.xml"/><Relationship Id="rId1" Type="http://schemas.openxmlformats.org/officeDocument/2006/relationships/vmlDrawing" Target="../drawings/vmlDrawing34.vml"/><Relationship Id="rId6" Type="http://schemas.openxmlformats.org/officeDocument/2006/relationships/image" Target="../media/image75.jpeg"/><Relationship Id="rId5" Type="http://schemas.openxmlformats.org/officeDocument/2006/relationships/image" Target="../media/image42.png"/><Relationship Id="rId4" Type="http://schemas.openxmlformats.org/officeDocument/2006/relationships/image" Target="../media/image81.wmf"/></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7.xml"/><Relationship Id="rId1" Type="http://schemas.openxmlformats.org/officeDocument/2006/relationships/vmlDrawing" Target="../drawings/vmlDrawing35.vml"/><Relationship Id="rId6" Type="http://schemas.openxmlformats.org/officeDocument/2006/relationships/image" Target="../media/image75.jpeg"/><Relationship Id="rId5" Type="http://schemas.openxmlformats.org/officeDocument/2006/relationships/image" Target="../media/image42.png"/><Relationship Id="rId4" Type="http://schemas.openxmlformats.org/officeDocument/2006/relationships/image" Target="../media/image82.wmf"/></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7.xml"/><Relationship Id="rId1" Type="http://schemas.openxmlformats.org/officeDocument/2006/relationships/vmlDrawing" Target="../drawings/vmlDrawing36.vml"/><Relationship Id="rId6" Type="http://schemas.openxmlformats.org/officeDocument/2006/relationships/image" Target="../media/image75.jpeg"/><Relationship Id="rId5" Type="http://schemas.openxmlformats.org/officeDocument/2006/relationships/image" Target="../media/image42.png"/><Relationship Id="rId4" Type="http://schemas.openxmlformats.org/officeDocument/2006/relationships/image" Target="../media/image83.wmf"/></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7.xml"/><Relationship Id="rId1" Type="http://schemas.openxmlformats.org/officeDocument/2006/relationships/vmlDrawing" Target="../drawings/vmlDrawing37.vml"/><Relationship Id="rId6" Type="http://schemas.openxmlformats.org/officeDocument/2006/relationships/image" Target="../media/image75.jpeg"/><Relationship Id="rId5" Type="http://schemas.openxmlformats.org/officeDocument/2006/relationships/image" Target="../media/image42.png"/><Relationship Id="rId4" Type="http://schemas.openxmlformats.org/officeDocument/2006/relationships/image" Target="../media/image84.wmf"/></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7.xml"/><Relationship Id="rId1" Type="http://schemas.openxmlformats.org/officeDocument/2006/relationships/vmlDrawing" Target="../drawings/vmlDrawing38.vml"/><Relationship Id="rId6" Type="http://schemas.openxmlformats.org/officeDocument/2006/relationships/image" Target="../media/image75.jpeg"/><Relationship Id="rId5" Type="http://schemas.openxmlformats.org/officeDocument/2006/relationships/image" Target="../media/image42.png"/><Relationship Id="rId4" Type="http://schemas.openxmlformats.org/officeDocument/2006/relationships/image" Target="../media/image85.wmf"/></Relationships>
</file>

<file path=ppt/slides/_rels/slide1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6.jpeg"/></Relationships>
</file>

<file path=ppt/slides/_rels/slide1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hyperlink" Target="https://baike.baidu.com/item/%E8%A7%86%E9%94%99%E8%A7%89/1481068"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0.png"/><Relationship Id="rId4" Type="http://schemas.openxmlformats.org/officeDocument/2006/relationships/image" Target="../media/image13.wmf"/></Relationships>
</file>

<file path=ppt/slides/_rels/slide12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hyperlink" Target="https://baike.baidu.com/item/%E5%8C%B9%E5%85%B9%E5%A0%A1%E5%A4%A7%E5%AD%A6/2025918" TargetMode="External"/><Relationship Id="rId5" Type="http://schemas.openxmlformats.org/officeDocument/2006/relationships/hyperlink" Target="https://baike.baidu.com/item/%E5%88%9B%E9%80%A0%E9%80%BB%E8%BE%91/10990553" TargetMode="External"/><Relationship Id="rId4" Type="http://schemas.openxmlformats.org/officeDocument/2006/relationships/hyperlink" Target="https://baike.baidu.com/item/%E4%BA%BA%E8%84%91/1432766" TargetMode="External"/></Relationships>
</file>

<file path=ppt/slides/_rels/slide1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hyperlink" Target="https://baike.baidu.com/item/%E5%8F%AF%E8%A7%81%E5%85%89" TargetMode="External"/><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hyperlink" Target="https://baike.baidu.com/item/X%E5%B0%84%E7%BA%BF/836137" TargetMode="External"/><Relationship Id="rId5" Type="http://schemas.openxmlformats.org/officeDocument/2006/relationships/hyperlink" Target="https://baike.baidu.com/item/%E8%B5%AB%E5%85%B9/28252" TargetMode="External"/><Relationship Id="rId4" Type="http://schemas.openxmlformats.org/officeDocument/2006/relationships/hyperlink" Target="https://baike.baidu.com/item/%E7%94%B5%E7%A3%81" TargetMode="External"/></Relationships>
</file>

<file path=ppt/slides/_rels/slide129.xml.rels><?xml version="1.0" encoding="UTF-8" standalone="yes"?>
<Relationships xmlns="http://schemas.openxmlformats.org/package/2006/relationships"><Relationship Id="rId3" Type="http://schemas.openxmlformats.org/officeDocument/2006/relationships/hyperlink" Target="https://baike.baidu.com/item/%E4%BA%BA%E5%B7%A5%E6%99%BA%E8%83%BD/9180" TargetMode="External"/><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hyperlink" Target="https://baike.baidu.com/item/%E5%9B%BE%E5%83%8F%E5%A4%84%E7%90%86%E7%B3%BB%E7%BB%9F/3297554" TargetMode="External"/><Relationship Id="rId4" Type="http://schemas.openxmlformats.org/officeDocument/2006/relationships/hyperlink" Target="https://baike.baidu.com/item/%E6%9C%BA%E5%99%A8%E8%A7%86%E8%A7%89%E7%B3%BB%E7%BB%9F/803618"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2.xml"/><Relationship Id="rId7" Type="http://schemas.openxmlformats.org/officeDocument/2006/relationships/image" Target="../media/image15.w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14.wmf"/><Relationship Id="rId4" Type="http://schemas.openxmlformats.org/officeDocument/2006/relationships/oleObject" Target="../embeddings/oleObject4.bin"/><Relationship Id="rId9" Type="http://schemas.openxmlformats.org/officeDocument/2006/relationships/image" Target="../media/image10.png"/></Relationships>
</file>

<file path=ppt/slides/_rels/slide130.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hyperlink" Target="https://baike.baidu.com/item/%E4%BA%BA%E5%B7%A5%E8%A7%86%E8%A7%89" TargetMode="External"/><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hyperlink" Target="https://baike.baidu.com/item/I/O/84718" TargetMode="External"/><Relationship Id="rId5" Type="http://schemas.openxmlformats.org/officeDocument/2006/relationships/hyperlink" Target="https://baike.baidu.com/item/%E4%BC%A0%E6%84%9F%E5%99%A8" TargetMode="External"/><Relationship Id="rId4" Type="http://schemas.openxmlformats.org/officeDocument/2006/relationships/hyperlink" Target="https://baike.baidu.com/item/%E5%9B%BE%E5%83%8F%E5%A4%84%E7%90%86/294902"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98.jpeg"/><Relationship Id="rId4" Type="http://schemas.openxmlformats.org/officeDocument/2006/relationships/image" Target="../media/image97.jpeg"/></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101.jpeg"/><Relationship Id="rId5" Type="http://schemas.openxmlformats.org/officeDocument/2006/relationships/image" Target="../media/image100.jpeg"/><Relationship Id="rId4" Type="http://schemas.openxmlformats.org/officeDocument/2006/relationships/image" Target="../media/image99.jpeg"/></Relationships>
</file>

<file path=ppt/slides/_rels/slide1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7.jpeg"/><Relationship Id="rId5" Type="http://schemas.openxmlformats.org/officeDocument/2006/relationships/image" Target="../media/image106.png"/><Relationship Id="rId4" Type="http://schemas.openxmlformats.org/officeDocument/2006/relationships/image" Target="../media/image105.pn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1.jpeg"/></Relationships>
</file>

<file path=ppt/slides/_rels/slide14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3.jpeg"/></Relationships>
</file>

<file path=ppt/slides/_rels/slide1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10.png"/><Relationship Id="rId4" Type="http://schemas.openxmlformats.org/officeDocument/2006/relationships/image" Target="../media/image18.wmf"/></Relationships>
</file>

<file path=ppt/slides/_rels/slide1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19.GIF"/><Relationship Id="rId1" Type="http://schemas.openxmlformats.org/officeDocument/2006/relationships/slideLayout" Target="../slideLayouts/slideLayout7.xml"/><Relationship Id="rId4" Type="http://schemas.openxmlformats.org/officeDocument/2006/relationships/image" Target="../media/image102.jpeg"/></Relationships>
</file>

<file path=ppt/slides/_rels/slide1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20.GIF"/><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20.GIF"/><Relationship Id="rId1" Type="http://schemas.openxmlformats.org/officeDocument/2006/relationships/slideLayout" Target="../slideLayouts/slideLayout7.xml"/><Relationship Id="rId4" Type="http://schemas.openxmlformats.org/officeDocument/2006/relationships/image" Target="../media/image102.jpeg"/></Relationships>
</file>

<file path=ppt/slides/_rels/slide16.xml.rels><?xml version="1.0" encoding="UTF-8" standalone="yes"?>
<Relationships xmlns="http://schemas.openxmlformats.org/package/2006/relationships"><Relationship Id="rId8" Type="http://schemas.openxmlformats.org/officeDocument/2006/relationships/image" Target="../media/image21.wmf"/><Relationship Id="rId13" Type="http://schemas.openxmlformats.org/officeDocument/2006/relationships/oleObject" Target="../embeddings/oleObject12.bin"/><Relationship Id="rId3" Type="http://schemas.openxmlformats.org/officeDocument/2006/relationships/oleObject" Target="../embeddings/oleObject7.bin"/><Relationship Id="rId7" Type="http://schemas.openxmlformats.org/officeDocument/2006/relationships/oleObject" Target="../embeddings/oleObject9.bin"/><Relationship Id="rId12" Type="http://schemas.openxmlformats.org/officeDocument/2006/relationships/image" Target="../media/image23.wmf"/><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20.wmf"/><Relationship Id="rId11" Type="http://schemas.openxmlformats.org/officeDocument/2006/relationships/oleObject" Target="../embeddings/oleObject11.bin"/><Relationship Id="rId5" Type="http://schemas.openxmlformats.org/officeDocument/2006/relationships/oleObject" Target="../embeddings/oleObject8.bin"/><Relationship Id="rId15" Type="http://schemas.openxmlformats.org/officeDocument/2006/relationships/image" Target="../media/image16.png"/><Relationship Id="rId10" Type="http://schemas.openxmlformats.org/officeDocument/2006/relationships/image" Target="../media/image22.wmf"/><Relationship Id="rId4" Type="http://schemas.openxmlformats.org/officeDocument/2006/relationships/image" Target="../media/image19.wmf"/><Relationship Id="rId9" Type="http://schemas.openxmlformats.org/officeDocument/2006/relationships/oleObject" Target="../embeddings/oleObject10.bin"/><Relationship Id="rId14" Type="http://schemas.openxmlformats.org/officeDocument/2006/relationships/image" Target="../media/image24.wmf"/></Relationships>
</file>

<file path=ppt/slides/_rels/slide16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127.png"/><Relationship Id="rId4" Type="http://schemas.openxmlformats.org/officeDocument/2006/relationships/image" Target="../media/image126.png"/></Relationships>
</file>

<file path=ppt/slides/_rels/slide16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8" Type="http://schemas.openxmlformats.org/officeDocument/2006/relationships/image" Target="../media/image131.wmf"/><Relationship Id="rId3" Type="http://schemas.openxmlformats.org/officeDocument/2006/relationships/oleObject" Target="../embeddings/oleObject61.bin"/><Relationship Id="rId7" Type="http://schemas.openxmlformats.org/officeDocument/2006/relationships/oleObject" Target="../embeddings/oleObject63.bin"/><Relationship Id="rId2" Type="http://schemas.openxmlformats.org/officeDocument/2006/relationships/slideLayout" Target="../slideLayouts/slideLayout7.xml"/><Relationship Id="rId1" Type="http://schemas.openxmlformats.org/officeDocument/2006/relationships/vmlDrawing" Target="../drawings/vmlDrawing39.vml"/><Relationship Id="rId6" Type="http://schemas.openxmlformats.org/officeDocument/2006/relationships/image" Target="../media/image130.wmf"/><Relationship Id="rId5" Type="http://schemas.openxmlformats.org/officeDocument/2006/relationships/oleObject" Target="../embeddings/oleObject62.bin"/><Relationship Id="rId4" Type="http://schemas.openxmlformats.org/officeDocument/2006/relationships/image" Target="../media/image129.wmf"/><Relationship Id="rId9" Type="http://schemas.openxmlformats.org/officeDocument/2006/relationships/image" Target="../media/image42.png"/></Relationships>
</file>

<file path=ppt/slides/_rels/slide171.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7.xml"/><Relationship Id="rId1" Type="http://schemas.openxmlformats.org/officeDocument/2006/relationships/vmlDrawing" Target="../drawings/vmlDrawing40.vml"/><Relationship Id="rId5" Type="http://schemas.openxmlformats.org/officeDocument/2006/relationships/image" Target="../media/image42.png"/><Relationship Id="rId4" Type="http://schemas.openxmlformats.org/officeDocument/2006/relationships/image" Target="../media/image132.wmf"/></Relationships>
</file>

<file path=ppt/slides/_rels/slide172.xml.rels><?xml version="1.0" encoding="UTF-8" standalone="yes"?>
<Relationships xmlns="http://schemas.openxmlformats.org/package/2006/relationships"><Relationship Id="rId8" Type="http://schemas.openxmlformats.org/officeDocument/2006/relationships/image" Target="../media/image135.wmf"/><Relationship Id="rId3" Type="http://schemas.openxmlformats.org/officeDocument/2006/relationships/oleObject" Target="../embeddings/oleObject65.bin"/><Relationship Id="rId7" Type="http://schemas.openxmlformats.org/officeDocument/2006/relationships/oleObject" Target="../embeddings/oleObject67.bin"/><Relationship Id="rId2" Type="http://schemas.openxmlformats.org/officeDocument/2006/relationships/slideLayout" Target="../slideLayouts/slideLayout7.xml"/><Relationship Id="rId1" Type="http://schemas.openxmlformats.org/officeDocument/2006/relationships/vmlDrawing" Target="../drawings/vmlDrawing41.vml"/><Relationship Id="rId6" Type="http://schemas.openxmlformats.org/officeDocument/2006/relationships/image" Target="../media/image134.wmf"/><Relationship Id="rId11" Type="http://schemas.openxmlformats.org/officeDocument/2006/relationships/image" Target="../media/image42.png"/><Relationship Id="rId5" Type="http://schemas.openxmlformats.org/officeDocument/2006/relationships/oleObject" Target="../embeddings/oleObject66.bin"/><Relationship Id="rId10" Type="http://schemas.openxmlformats.org/officeDocument/2006/relationships/image" Target="../media/image136.wmf"/><Relationship Id="rId4" Type="http://schemas.openxmlformats.org/officeDocument/2006/relationships/image" Target="../media/image133.wmf"/><Relationship Id="rId9" Type="http://schemas.openxmlformats.org/officeDocument/2006/relationships/oleObject" Target="../embeddings/oleObject68.bin"/></Relationships>
</file>

<file path=ppt/slides/_rels/slide173.xml.rels><?xml version="1.0" encoding="UTF-8" standalone="yes"?>
<Relationships xmlns="http://schemas.openxmlformats.org/package/2006/relationships"><Relationship Id="rId3" Type="http://schemas.openxmlformats.org/officeDocument/2006/relationships/oleObject" Target="../embeddings/oleObject69.bin"/><Relationship Id="rId7" Type="http://schemas.openxmlformats.org/officeDocument/2006/relationships/image" Target="../media/image42.png"/><Relationship Id="rId2" Type="http://schemas.openxmlformats.org/officeDocument/2006/relationships/slideLayout" Target="../slideLayouts/slideLayout7.xml"/><Relationship Id="rId1" Type="http://schemas.openxmlformats.org/officeDocument/2006/relationships/vmlDrawing" Target="../drawings/vmlDrawing42.vml"/><Relationship Id="rId6" Type="http://schemas.openxmlformats.org/officeDocument/2006/relationships/image" Target="../media/image138.wmf"/><Relationship Id="rId5" Type="http://schemas.openxmlformats.org/officeDocument/2006/relationships/oleObject" Target="../embeddings/oleObject70.bin"/><Relationship Id="rId4" Type="http://schemas.openxmlformats.org/officeDocument/2006/relationships/image" Target="../media/image137.wmf"/></Relationships>
</file>

<file path=ppt/slides/_rels/slide174.xml.rels><?xml version="1.0" encoding="UTF-8" standalone="yes"?>
<Relationships xmlns="http://schemas.openxmlformats.org/package/2006/relationships"><Relationship Id="rId8" Type="http://schemas.openxmlformats.org/officeDocument/2006/relationships/oleObject" Target="../embeddings/oleObject73.bin"/><Relationship Id="rId3" Type="http://schemas.openxmlformats.org/officeDocument/2006/relationships/image" Target="../media/image142.png"/><Relationship Id="rId7" Type="http://schemas.openxmlformats.org/officeDocument/2006/relationships/image" Target="../media/image140.wmf"/><Relationship Id="rId2" Type="http://schemas.openxmlformats.org/officeDocument/2006/relationships/slideLayout" Target="../slideLayouts/slideLayout7.xml"/><Relationship Id="rId1" Type="http://schemas.openxmlformats.org/officeDocument/2006/relationships/vmlDrawing" Target="../drawings/vmlDrawing43.vml"/><Relationship Id="rId6" Type="http://schemas.openxmlformats.org/officeDocument/2006/relationships/oleObject" Target="../embeddings/oleObject72.bin"/><Relationship Id="rId5" Type="http://schemas.openxmlformats.org/officeDocument/2006/relationships/image" Target="../media/image139.wmf"/><Relationship Id="rId10" Type="http://schemas.openxmlformats.org/officeDocument/2006/relationships/image" Target="../media/image42.png"/><Relationship Id="rId4" Type="http://schemas.openxmlformats.org/officeDocument/2006/relationships/oleObject" Target="../embeddings/oleObject71.bin"/><Relationship Id="rId9" Type="http://schemas.openxmlformats.org/officeDocument/2006/relationships/image" Target="../media/image137.wmf"/></Relationships>
</file>

<file path=ppt/slides/_rels/slide175.xml.rels><?xml version="1.0" encoding="UTF-8" standalone="yes"?>
<Relationships xmlns="http://schemas.openxmlformats.org/package/2006/relationships"><Relationship Id="rId3" Type="http://schemas.openxmlformats.org/officeDocument/2006/relationships/oleObject" Target="../embeddings/oleObject74.bin"/><Relationship Id="rId7" Type="http://schemas.openxmlformats.org/officeDocument/2006/relationships/image" Target="../media/image42.png"/><Relationship Id="rId2" Type="http://schemas.openxmlformats.org/officeDocument/2006/relationships/slideLayout" Target="../slideLayouts/slideLayout7.xml"/><Relationship Id="rId1" Type="http://schemas.openxmlformats.org/officeDocument/2006/relationships/vmlDrawing" Target="../drawings/vmlDrawing44.vml"/><Relationship Id="rId6" Type="http://schemas.openxmlformats.org/officeDocument/2006/relationships/image" Target="../media/image142.wmf"/><Relationship Id="rId5" Type="http://schemas.openxmlformats.org/officeDocument/2006/relationships/oleObject" Target="../embeddings/oleObject75.bin"/><Relationship Id="rId4" Type="http://schemas.openxmlformats.org/officeDocument/2006/relationships/image" Target="../media/image141.wmf"/></Relationships>
</file>

<file path=ppt/slides/_rels/slide176.xml.rels><?xml version="1.0" encoding="UTF-8" standalone="yes"?>
<Relationships xmlns="http://schemas.openxmlformats.org/package/2006/relationships"><Relationship Id="rId8" Type="http://schemas.openxmlformats.org/officeDocument/2006/relationships/image" Target="../media/image145.wmf"/><Relationship Id="rId3" Type="http://schemas.openxmlformats.org/officeDocument/2006/relationships/oleObject" Target="../embeddings/oleObject76.bin"/><Relationship Id="rId7" Type="http://schemas.openxmlformats.org/officeDocument/2006/relationships/oleObject" Target="../embeddings/oleObject78.bin"/><Relationship Id="rId2" Type="http://schemas.openxmlformats.org/officeDocument/2006/relationships/slideLayout" Target="../slideLayouts/slideLayout7.xml"/><Relationship Id="rId1" Type="http://schemas.openxmlformats.org/officeDocument/2006/relationships/vmlDrawing" Target="../drawings/vmlDrawing45.vml"/><Relationship Id="rId6" Type="http://schemas.openxmlformats.org/officeDocument/2006/relationships/image" Target="../media/image144.wmf"/><Relationship Id="rId5" Type="http://schemas.openxmlformats.org/officeDocument/2006/relationships/oleObject" Target="../embeddings/oleObject77.bin"/><Relationship Id="rId4" Type="http://schemas.openxmlformats.org/officeDocument/2006/relationships/image" Target="../media/image143.wmf"/><Relationship Id="rId9" Type="http://schemas.openxmlformats.org/officeDocument/2006/relationships/image" Target="../media/image42.png"/></Relationships>
</file>

<file path=ppt/slides/_rels/slide17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46.emf"/></Relationships>
</file>

<file path=ppt/slides/_rels/slide17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18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7.png"/><Relationship Id="rId1" Type="http://schemas.openxmlformats.org/officeDocument/2006/relationships/slideLayout" Target="../slideLayouts/slideLayout7.xml"/><Relationship Id="rId5" Type="http://schemas.openxmlformats.org/officeDocument/2006/relationships/image" Target="../media/image152.png"/><Relationship Id="rId4" Type="http://schemas.openxmlformats.org/officeDocument/2006/relationships/image" Target="../media/image151.png"/></Relationships>
</file>

<file path=ppt/slides/_rels/slide18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47.png"/><Relationship Id="rId1" Type="http://schemas.openxmlformats.org/officeDocument/2006/relationships/slideLayout" Target="../slideLayouts/slideLayout7.xml"/><Relationship Id="rId5" Type="http://schemas.openxmlformats.org/officeDocument/2006/relationships/image" Target="../media/image157.png"/><Relationship Id="rId4" Type="http://schemas.openxmlformats.org/officeDocument/2006/relationships/image" Target="../media/image156.png"/></Relationships>
</file>

<file path=ppt/slides/_rels/slide18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47.png"/><Relationship Id="rId1" Type="http://schemas.openxmlformats.org/officeDocument/2006/relationships/slideLayout" Target="../slideLayouts/slideLayout7.xml"/><Relationship Id="rId5" Type="http://schemas.openxmlformats.org/officeDocument/2006/relationships/image" Target="../media/image160.png"/><Relationship Id="rId4" Type="http://schemas.openxmlformats.org/officeDocument/2006/relationships/image" Target="../media/image159.png"/></Relationships>
</file>

<file path=ppt/slides/_rels/slide18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47.png"/><Relationship Id="rId1" Type="http://schemas.openxmlformats.org/officeDocument/2006/relationships/slideLayout" Target="../slideLayouts/slideLayout7.xml"/><Relationship Id="rId5" Type="http://schemas.openxmlformats.org/officeDocument/2006/relationships/image" Target="../media/image163.png"/><Relationship Id="rId4" Type="http://schemas.openxmlformats.org/officeDocument/2006/relationships/image" Target="../media/image162.png"/></Relationships>
</file>

<file path=ppt/slides/_rels/slide18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47.png"/><Relationship Id="rId1" Type="http://schemas.openxmlformats.org/officeDocument/2006/relationships/slideLayout" Target="../slideLayouts/slideLayout7.xml"/><Relationship Id="rId5" Type="http://schemas.openxmlformats.org/officeDocument/2006/relationships/image" Target="../media/image159.png"/><Relationship Id="rId4" Type="http://schemas.openxmlformats.org/officeDocument/2006/relationships/image" Target="../media/image163.png"/></Relationships>
</file>

<file path=ppt/slides/_rels/slide19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169.emf"/><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70.emf"/><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71.emf"/></Relationships>
</file>

<file path=ppt/slides/_rels/slide19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490.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500.png"/></Relationships>
</file>

<file path=ppt/slides/_rels/slide201.xml.rels><?xml version="1.0" encoding="UTF-8" standalone="yes"?>
<Relationships xmlns="http://schemas.openxmlformats.org/package/2006/relationships"><Relationship Id="rId2" Type="http://schemas.openxmlformats.org/officeDocument/2006/relationships/image" Target="../media/image146.emf"/><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0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1.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0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177.png"/><Relationship Id="rId4" Type="http://schemas.openxmlformats.org/officeDocument/2006/relationships/image" Target="../media/image181.png"/></Relationships>
</file>

<file path=ppt/slides/_rels/slide207.xml.rels><?xml version="1.0" encoding="UTF-8" standalone="yes"?>
<Relationships xmlns="http://schemas.openxmlformats.org/package/2006/relationships"><Relationship Id="rId2" Type="http://schemas.openxmlformats.org/officeDocument/2006/relationships/image" Target="../media/image172.emf"/><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73.jp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174.jp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3.bin"/><Relationship Id="rId7" Type="http://schemas.openxmlformats.org/officeDocument/2006/relationships/image" Target="../media/image10.png"/><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30.wmf"/><Relationship Id="rId5" Type="http://schemas.openxmlformats.org/officeDocument/2006/relationships/oleObject" Target="../embeddings/oleObject14.bin"/><Relationship Id="rId4" Type="http://schemas.openxmlformats.org/officeDocument/2006/relationships/image" Target="../media/image29.wmf"/></Relationships>
</file>

<file path=ppt/slides/_rels/slide26.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32.wmf"/><Relationship Id="rId5" Type="http://schemas.openxmlformats.org/officeDocument/2006/relationships/oleObject" Target="../embeddings/oleObject16.bin"/><Relationship Id="rId4" Type="http://schemas.openxmlformats.org/officeDocument/2006/relationships/image" Target="../media/image31.wmf"/></Relationships>
</file>

<file path=ppt/slides/_rels/slide2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oleObject" Target="../embeddings/oleObject18.bin"/><Relationship Id="rId7" Type="http://schemas.openxmlformats.org/officeDocument/2006/relationships/oleObject" Target="../embeddings/oleObject20.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35.png"/><Relationship Id="rId5" Type="http://schemas.openxmlformats.org/officeDocument/2006/relationships/oleObject" Target="../embeddings/oleObject19.bin"/><Relationship Id="rId10" Type="http://schemas.openxmlformats.org/officeDocument/2006/relationships/image" Target="../media/image37.png"/><Relationship Id="rId4" Type="http://schemas.openxmlformats.org/officeDocument/2006/relationships/image" Target="../media/image34.png"/><Relationship Id="rId9" Type="http://schemas.openxmlformats.org/officeDocument/2006/relationships/oleObject" Target="../embeddings/oleObject21.bin"/></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hyperlink" Target="SOM&#32593;&#30340;Kohonen&#23398;&#20064;&#31639;&#27861;&#27969;&#31243;-1.ppt" TargetMode="Externa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hyperlink" Target="SOM&#32593;&#30340;Kohonen&#23398;&#20064;&#31639;&#27861;&#27969;&#31243;-2.ppt" TargetMode="Externa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7.xml"/><Relationship Id="rId1" Type="http://schemas.openxmlformats.org/officeDocument/2006/relationships/vmlDrawing" Target="../drawings/vmlDrawing10.vml"/><Relationship Id="rId5" Type="http://schemas.openxmlformats.org/officeDocument/2006/relationships/image" Target="../media/image42.png"/><Relationship Id="rId4" Type="http://schemas.openxmlformats.org/officeDocument/2006/relationships/image" Target="../media/image45.w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23.bin"/><Relationship Id="rId7" Type="http://schemas.openxmlformats.org/officeDocument/2006/relationships/image" Target="../media/image42.png"/><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47.wmf"/><Relationship Id="rId5" Type="http://schemas.openxmlformats.org/officeDocument/2006/relationships/oleObject" Target="../embeddings/oleObject24.bin"/><Relationship Id="rId4" Type="http://schemas.openxmlformats.org/officeDocument/2006/relationships/image" Target="../media/image46.wmf"/></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7.xml"/><Relationship Id="rId1" Type="http://schemas.openxmlformats.org/officeDocument/2006/relationships/vmlDrawing" Target="../drawings/vmlDrawing12.vml"/><Relationship Id="rId5" Type="http://schemas.openxmlformats.org/officeDocument/2006/relationships/image" Target="../media/image42.png"/><Relationship Id="rId4" Type="http://schemas.openxmlformats.org/officeDocument/2006/relationships/image" Target="../media/image49.wmf"/></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7.xml"/><Relationship Id="rId1" Type="http://schemas.openxmlformats.org/officeDocument/2006/relationships/vmlDrawing" Target="../drawings/vmlDrawing13.vml"/><Relationship Id="rId5" Type="http://schemas.openxmlformats.org/officeDocument/2006/relationships/image" Target="../media/image42.png"/><Relationship Id="rId4" Type="http://schemas.openxmlformats.org/officeDocument/2006/relationships/image" Target="../media/image50.w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image" Target="../media/image42.png"/><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52.wmf"/><Relationship Id="rId5" Type="http://schemas.openxmlformats.org/officeDocument/2006/relationships/oleObject" Target="../embeddings/oleObject28.bin"/><Relationship Id="rId4" Type="http://schemas.openxmlformats.org/officeDocument/2006/relationships/image" Target="../media/image51.wmf"/></Relationships>
</file>

<file path=ppt/slides/_rels/slide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7.xml"/><Relationship Id="rId1" Type="http://schemas.openxmlformats.org/officeDocument/2006/relationships/vmlDrawing" Target="../drawings/vmlDrawing15.vml"/><Relationship Id="rId5" Type="http://schemas.openxmlformats.org/officeDocument/2006/relationships/image" Target="../media/image42.png"/><Relationship Id="rId4" Type="http://schemas.openxmlformats.org/officeDocument/2006/relationships/image" Target="../media/image53.wmf"/></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vmlDrawing" Target="../drawings/vmlDrawing16.vml"/><Relationship Id="rId5" Type="http://schemas.openxmlformats.org/officeDocument/2006/relationships/image" Target="../media/image42.png"/><Relationship Id="rId4" Type="http://schemas.openxmlformats.org/officeDocument/2006/relationships/image" Target="../media/image54.wmf"/></Relationships>
</file>

<file path=ppt/slides/_rels/slide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10.png"/><Relationship Id="rId4" Type="http://schemas.openxmlformats.org/officeDocument/2006/relationships/image" Target="../media/image11.wmf"/></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7.xml"/><Relationship Id="rId1" Type="http://schemas.openxmlformats.org/officeDocument/2006/relationships/vmlDrawing" Target="../drawings/vmlDrawing17.vml"/><Relationship Id="rId5" Type="http://schemas.openxmlformats.org/officeDocument/2006/relationships/image" Target="../media/image42.png"/><Relationship Id="rId4" Type="http://schemas.openxmlformats.org/officeDocument/2006/relationships/image" Target="../media/image55.w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7.xml"/><Relationship Id="rId1" Type="http://schemas.openxmlformats.org/officeDocument/2006/relationships/vmlDrawing" Target="../drawings/vmlDrawing18.vml"/><Relationship Id="rId5" Type="http://schemas.openxmlformats.org/officeDocument/2006/relationships/image" Target="../media/image42.png"/><Relationship Id="rId4" Type="http://schemas.openxmlformats.org/officeDocument/2006/relationships/image" Target="../media/image56.wmf"/></Relationships>
</file>

<file path=ppt/slides/_rels/slide7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7.xml"/><Relationship Id="rId1" Type="http://schemas.openxmlformats.org/officeDocument/2006/relationships/vmlDrawing" Target="../drawings/vmlDrawing19.vml"/><Relationship Id="rId5" Type="http://schemas.openxmlformats.org/officeDocument/2006/relationships/image" Target="../media/image42.png"/><Relationship Id="rId4" Type="http://schemas.openxmlformats.org/officeDocument/2006/relationships/image" Target="../media/image57.wmf"/></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7.xml"/><Relationship Id="rId1" Type="http://schemas.openxmlformats.org/officeDocument/2006/relationships/vmlDrawing" Target="../drawings/vmlDrawing20.vml"/><Relationship Id="rId5" Type="http://schemas.openxmlformats.org/officeDocument/2006/relationships/image" Target="../media/image42.png"/><Relationship Id="rId4" Type="http://schemas.openxmlformats.org/officeDocument/2006/relationships/image" Target="../media/image58.wmf"/></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7.xml"/><Relationship Id="rId1" Type="http://schemas.openxmlformats.org/officeDocument/2006/relationships/vmlDrawing" Target="../drawings/vmlDrawing21.vml"/><Relationship Id="rId5" Type="http://schemas.openxmlformats.org/officeDocument/2006/relationships/image" Target="../media/image42.png"/><Relationship Id="rId4" Type="http://schemas.openxmlformats.org/officeDocument/2006/relationships/image" Target="../media/image59.wmf"/></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36.bin"/><Relationship Id="rId7" Type="http://schemas.openxmlformats.org/officeDocument/2006/relationships/image" Target="../media/image42.png"/><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image" Target="../media/image61.wmf"/><Relationship Id="rId5" Type="http://schemas.openxmlformats.org/officeDocument/2006/relationships/oleObject" Target="../embeddings/oleObject37.bin"/><Relationship Id="rId4" Type="http://schemas.openxmlformats.org/officeDocument/2006/relationships/image" Target="../media/image60.wmf"/></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38.bin"/><Relationship Id="rId7" Type="http://schemas.openxmlformats.org/officeDocument/2006/relationships/image" Target="../media/image42.png"/><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image" Target="../media/image63.wmf"/><Relationship Id="rId5" Type="http://schemas.openxmlformats.org/officeDocument/2006/relationships/oleObject" Target="../embeddings/oleObject39.bin"/><Relationship Id="rId4" Type="http://schemas.openxmlformats.org/officeDocument/2006/relationships/image" Target="../media/image62.wmf"/></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10.png"/><Relationship Id="rId4" Type="http://schemas.openxmlformats.org/officeDocument/2006/relationships/image" Target="../media/image12.wmf"/></Relationships>
</file>

<file path=ppt/slides/_rels/slide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image" Target="../media/image43.jpeg"/><Relationship Id="rId5" Type="http://schemas.openxmlformats.org/officeDocument/2006/relationships/image" Target="../media/image42.png"/><Relationship Id="rId4" Type="http://schemas.openxmlformats.org/officeDocument/2006/relationships/image" Target="../media/image64.wmf"/></Relationships>
</file>

<file path=ppt/slides/_rels/slide8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7.xml"/><Relationship Id="rId1" Type="http://schemas.openxmlformats.org/officeDocument/2006/relationships/vmlDrawing" Target="../drawings/vmlDrawing25.vml"/><Relationship Id="rId5" Type="http://schemas.openxmlformats.org/officeDocument/2006/relationships/image" Target="../media/image42.png"/><Relationship Id="rId4" Type="http://schemas.openxmlformats.org/officeDocument/2006/relationships/image" Target="../media/image65.wmf"/></Relationships>
</file>

<file path=ppt/slides/_rels/slide8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7.xml"/><Relationship Id="rId1" Type="http://schemas.openxmlformats.org/officeDocument/2006/relationships/vmlDrawing" Target="../drawings/vmlDrawing26.vml"/><Relationship Id="rId5" Type="http://schemas.openxmlformats.org/officeDocument/2006/relationships/image" Target="../media/image42.png"/><Relationship Id="rId4" Type="http://schemas.openxmlformats.org/officeDocument/2006/relationships/image" Target="../media/image66.wmf"/></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7.xml"/><Relationship Id="rId1" Type="http://schemas.openxmlformats.org/officeDocument/2006/relationships/vmlDrawing" Target="../drawings/vmlDrawing27.vml"/><Relationship Id="rId6" Type="http://schemas.openxmlformats.org/officeDocument/2006/relationships/image" Target="../media/image42.png"/><Relationship Id="rId5" Type="http://schemas.openxmlformats.org/officeDocument/2006/relationships/image" Target="../media/image66.wmf"/><Relationship Id="rId4" Type="http://schemas.openxmlformats.org/officeDocument/2006/relationships/oleObject" Target="../embeddings/oleObject43.bin"/></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7.xml"/><Relationship Id="rId1" Type="http://schemas.openxmlformats.org/officeDocument/2006/relationships/vmlDrawing" Target="../drawings/vmlDrawing28.vml"/><Relationship Id="rId5" Type="http://schemas.openxmlformats.org/officeDocument/2006/relationships/image" Target="../media/image42.png"/><Relationship Id="rId4" Type="http://schemas.openxmlformats.org/officeDocument/2006/relationships/image" Target="../media/image67.wmf"/></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45.bin"/><Relationship Id="rId7" Type="http://schemas.openxmlformats.org/officeDocument/2006/relationships/image" Target="../media/image42.png"/><Relationship Id="rId2" Type="http://schemas.openxmlformats.org/officeDocument/2006/relationships/slideLayout" Target="../slideLayouts/slideLayout7.xml"/><Relationship Id="rId1" Type="http://schemas.openxmlformats.org/officeDocument/2006/relationships/vmlDrawing" Target="../drawings/vmlDrawing29.vml"/><Relationship Id="rId6" Type="http://schemas.openxmlformats.org/officeDocument/2006/relationships/image" Target="../media/image69.wmf"/><Relationship Id="rId5" Type="http://schemas.openxmlformats.org/officeDocument/2006/relationships/oleObject" Target="../embeddings/oleObject46.bin"/><Relationship Id="rId4" Type="http://schemas.openxmlformats.org/officeDocument/2006/relationships/image" Target="../media/image68.wmf"/></Relationships>
</file>

<file path=ppt/slides/_rels/slide95.xml.rels><?xml version="1.0" encoding="UTF-8" standalone="yes"?>
<Relationships xmlns="http://schemas.openxmlformats.org/package/2006/relationships"><Relationship Id="rId8" Type="http://schemas.openxmlformats.org/officeDocument/2006/relationships/image" Target="../media/image72.wmf"/><Relationship Id="rId13" Type="http://schemas.openxmlformats.org/officeDocument/2006/relationships/image" Target="../media/image42.png"/><Relationship Id="rId3" Type="http://schemas.openxmlformats.org/officeDocument/2006/relationships/oleObject" Target="../embeddings/oleObject47.bin"/><Relationship Id="rId7" Type="http://schemas.openxmlformats.org/officeDocument/2006/relationships/oleObject" Target="../embeddings/oleObject49.bin"/><Relationship Id="rId12" Type="http://schemas.openxmlformats.org/officeDocument/2006/relationships/image" Target="../media/image74.wmf"/><Relationship Id="rId2" Type="http://schemas.openxmlformats.org/officeDocument/2006/relationships/slideLayout" Target="../slideLayouts/slideLayout7.xml"/><Relationship Id="rId1" Type="http://schemas.openxmlformats.org/officeDocument/2006/relationships/vmlDrawing" Target="../drawings/vmlDrawing30.vml"/><Relationship Id="rId6" Type="http://schemas.openxmlformats.org/officeDocument/2006/relationships/image" Target="../media/image71.wmf"/><Relationship Id="rId11" Type="http://schemas.openxmlformats.org/officeDocument/2006/relationships/oleObject" Target="../embeddings/oleObject51.bin"/><Relationship Id="rId5" Type="http://schemas.openxmlformats.org/officeDocument/2006/relationships/oleObject" Target="../embeddings/oleObject48.bin"/><Relationship Id="rId10" Type="http://schemas.openxmlformats.org/officeDocument/2006/relationships/image" Target="../media/image73.wmf"/><Relationship Id="rId4" Type="http://schemas.openxmlformats.org/officeDocument/2006/relationships/image" Target="../media/image70.wmf"/><Relationship Id="rId9" Type="http://schemas.openxmlformats.org/officeDocument/2006/relationships/oleObject" Target="../embeddings/oleObject50.bin"/></Relationships>
</file>

<file path=ppt/slides/_rels/slide9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7.xml"/><Relationship Id="rId1" Type="http://schemas.openxmlformats.org/officeDocument/2006/relationships/vmlDrawing" Target="../drawings/vmlDrawing31.vml"/><Relationship Id="rId6" Type="http://schemas.openxmlformats.org/officeDocument/2006/relationships/image" Target="../media/image77.wmf"/><Relationship Id="rId5" Type="http://schemas.openxmlformats.org/officeDocument/2006/relationships/oleObject" Target="../embeddings/oleObject53.bin"/><Relationship Id="rId4" Type="http://schemas.openxmlformats.org/officeDocument/2006/relationships/image" Target="../media/image76.wmf"/></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7.xml"/><Relationship Id="rId1" Type="http://schemas.openxmlformats.org/officeDocument/2006/relationships/vmlDrawing" Target="../drawings/vmlDrawing32.vml"/><Relationship Id="rId4" Type="http://schemas.openxmlformats.org/officeDocument/2006/relationships/image" Target="../media/image78.wmf"/></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7.xml"/><Relationship Id="rId1" Type="http://schemas.openxmlformats.org/officeDocument/2006/relationships/vmlDrawing" Target="../drawings/vmlDrawing33.vml"/><Relationship Id="rId5" Type="http://schemas.openxmlformats.org/officeDocument/2006/relationships/image" Target="../media/image42.png"/><Relationship Id="rId4" Type="http://schemas.openxmlformats.org/officeDocument/2006/relationships/image" Target="../media/image79.w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pic>
        <p:nvPicPr>
          <p:cNvPr id="15" name="图形 14" descr="剪切板"/>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631394">
            <a:off x="4984115" y="5221605"/>
            <a:ext cx="1388745" cy="1388745"/>
          </a:xfrm>
          <a:prstGeom prst="rect">
            <a:avLst/>
          </a:prstGeom>
        </p:spPr>
      </p:pic>
      <p:pic>
        <p:nvPicPr>
          <p:cNvPr id="11" name="图形 10" descr="显微镜"/>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338607" flipH="1">
            <a:off x="628015" y="-82550"/>
            <a:ext cx="1458595" cy="1458595"/>
          </a:xfrm>
          <a:prstGeom prst="rect">
            <a:avLst/>
          </a:prstGeom>
        </p:spPr>
      </p:pic>
      <p:pic>
        <p:nvPicPr>
          <p:cNvPr id="7" name="图形 6" descr="烧杯"/>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213697">
            <a:off x="463550" y="5003800"/>
            <a:ext cx="1508125" cy="1508125"/>
          </a:xfrm>
          <a:prstGeom prst="rect">
            <a:avLst/>
          </a:prstGeom>
        </p:spPr>
      </p:pic>
      <p:pic>
        <p:nvPicPr>
          <p:cNvPr id="9" name="图形 8" descr="烧瓶"/>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451125">
            <a:off x="4760595" y="-26035"/>
            <a:ext cx="1344930" cy="1344930"/>
          </a:xfrm>
          <a:prstGeom prst="rect">
            <a:avLst/>
          </a:prstGeom>
        </p:spPr>
      </p:pic>
      <p:pic>
        <p:nvPicPr>
          <p:cNvPr id="13" name="图形 12" descr="试管"/>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078969">
            <a:off x="2724785" y="121285"/>
            <a:ext cx="1146810" cy="1146810"/>
          </a:xfrm>
          <a:prstGeom prst="rect">
            <a:avLst/>
          </a:prstGeom>
        </p:spPr>
      </p:pic>
      <p:pic>
        <p:nvPicPr>
          <p:cNvPr id="19" name="图形 18" descr="尺子"/>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8889495">
            <a:off x="2768600" y="5339715"/>
            <a:ext cx="1233805" cy="1233805"/>
          </a:xfrm>
          <a:prstGeom prst="rect">
            <a:avLst/>
          </a:prstGeom>
        </p:spPr>
      </p:pic>
      <p:pic>
        <p:nvPicPr>
          <p:cNvPr id="21" name="图形 20" descr="铅笔"/>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0520790">
            <a:off x="7256780" y="5320030"/>
            <a:ext cx="1158875" cy="1158875"/>
          </a:xfrm>
          <a:prstGeom prst="rect">
            <a:avLst/>
          </a:prstGeom>
        </p:spPr>
      </p:pic>
      <p:sp>
        <p:nvSpPr>
          <p:cNvPr id="14" name="标题 1"/>
          <p:cNvSpPr>
            <a:spLocks noGrp="1"/>
          </p:cNvSpPr>
          <p:nvPr>
            <p:ph type="ctrTitle"/>
          </p:nvPr>
        </p:nvSpPr>
        <p:spPr>
          <a:xfrm>
            <a:off x="424873" y="2471640"/>
            <a:ext cx="8192655" cy="1036744"/>
          </a:xfrm>
        </p:spPr>
        <p:txBody>
          <a:bodyPr rtlCol="0">
            <a:noAutofit/>
          </a:bodyPr>
          <a:lstStyle/>
          <a:p>
            <a:pPr algn="r" rtl="0"/>
            <a:r>
              <a:rPr lang="zh-CN" altLang="en-US" sz="4800" dirty="0">
                <a:solidFill>
                  <a:srgbClr val="000000"/>
                </a:solidFill>
                <a:latin typeface="幼圆" panose="02010509060101010101" pitchFamily="49" charset="-122"/>
                <a:ea typeface="幼圆" panose="02010509060101010101" pitchFamily="49" charset="-122"/>
              </a:rPr>
              <a:t>人工神经网络与深度学习基础</a:t>
            </a:r>
          </a:p>
        </p:txBody>
      </p:sp>
      <p:pic>
        <p:nvPicPr>
          <p:cNvPr id="1026" name="Picture 2" descr="http://img.taopic.com/uploads/allimg/140623/267853-1406230F22513.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106169" y="0"/>
            <a:ext cx="2011680" cy="13423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41"/>
          <p:cNvSpPr txBox="1">
            <a:spLocks noChangeArrowheads="1"/>
          </p:cNvSpPr>
          <p:nvPr/>
        </p:nvSpPr>
        <p:spPr bwMode="auto">
          <a:xfrm>
            <a:off x="652967" y="563200"/>
            <a:ext cx="7589838" cy="5659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pPr>
            <a:r>
              <a:rPr lang="en-US" altLang="zh-CN" sz="2800" b="1" dirty="0">
                <a:latin typeface="华文宋体" panose="02010600040101010101" pitchFamily="2" charset="-122"/>
                <a:ea typeface="华文宋体" panose="02010600040101010101" pitchFamily="2" charset="-122"/>
              </a:rPr>
              <a:t>        </a:t>
            </a:r>
            <a:r>
              <a:rPr lang="zh-CN" altLang="en-US" sz="2800" b="1" dirty="0">
                <a:latin typeface="华文宋体" panose="02010600040101010101" pitchFamily="2" charset="-122"/>
                <a:ea typeface="华文宋体" panose="02010600040101010101" pitchFamily="2" charset="-122"/>
              </a:rPr>
              <a:t>自组织网络（竞争型神经网络）构成的基本思想是网络的竞争层各神经元竞争对输入样本响应的机会，最后仅有一个神经元成为竞争的</a:t>
            </a:r>
            <a:r>
              <a:rPr lang="zh-CN" altLang="en-US" sz="2800" b="1" dirty="0">
                <a:solidFill>
                  <a:srgbClr val="FF0000"/>
                </a:solidFill>
                <a:latin typeface="华文宋体" panose="02010600040101010101" pitchFamily="2" charset="-122"/>
                <a:ea typeface="华文宋体" panose="02010600040101010101" pitchFamily="2" charset="-122"/>
              </a:rPr>
              <a:t>胜者</a:t>
            </a:r>
            <a:r>
              <a:rPr lang="zh-CN" altLang="en-US" sz="2800" b="1" dirty="0">
                <a:latin typeface="华文宋体" panose="02010600040101010101" pitchFamily="2" charset="-122"/>
                <a:ea typeface="华文宋体" panose="02010600040101010101" pitchFamily="2" charset="-122"/>
              </a:rPr>
              <a:t>，这一获胜神经元则表示对输入模式的识别。</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体现了生物神经细胞的侧抑制竞争机制。</a:t>
            </a:r>
          </a:p>
          <a:p>
            <a:pPr eaLnBrk="1" hangingPunct="1">
              <a:lnSpc>
                <a:spcPct val="125000"/>
              </a:lnSpc>
              <a:spcBef>
                <a:spcPct val="50000"/>
              </a:spcBef>
            </a:pPr>
            <a:r>
              <a:rPr lang="en-US" altLang="zh-CN" sz="2800" b="1" dirty="0">
                <a:latin typeface="华文宋体" panose="02010600040101010101" pitchFamily="2" charset="-122"/>
                <a:ea typeface="华文宋体" panose="02010600040101010101" pitchFamily="2" charset="-122"/>
              </a:rPr>
              <a:t>       </a:t>
            </a:r>
            <a:r>
              <a:rPr lang="zh-CN" altLang="en-US" sz="2800" b="1" dirty="0">
                <a:latin typeface="华文宋体" panose="02010600040101010101" pitchFamily="2" charset="-122"/>
                <a:ea typeface="华文宋体" panose="02010600040101010101" pitchFamily="2" charset="-122"/>
              </a:rPr>
              <a:t>自组织网络在竞争层神经元之间的连线，它们是模拟生物神经网络层内神经元相互抑制现象的权值，这类抑制性权值满足一定的分布关系，如</a:t>
            </a:r>
            <a:r>
              <a:rPr lang="zh-CN" altLang="en-US" sz="2800" b="1" dirty="0">
                <a:solidFill>
                  <a:srgbClr val="FF0000"/>
                </a:solidFill>
                <a:latin typeface="华文宋体" panose="02010600040101010101" pitchFamily="2" charset="-122"/>
                <a:ea typeface="华文宋体" panose="02010600040101010101" pitchFamily="2" charset="-122"/>
              </a:rPr>
              <a:t>距离近的抑制强，距离远的抑制弱</a:t>
            </a:r>
            <a:r>
              <a:rPr lang="zh-CN" altLang="en-US" sz="2800" b="1" dirty="0">
                <a:latin typeface="华文宋体" panose="02010600040101010101" pitchFamily="2" charset="-122"/>
                <a:ea typeface="华文宋体" panose="02010600040101010101" pitchFamily="2" charset="-122"/>
              </a:rPr>
              <a:t>。</a:t>
            </a:r>
          </a:p>
        </p:txBody>
      </p:sp>
      <p:grpSp>
        <p:nvGrpSpPr>
          <p:cNvPr id="3" name="组 9"/>
          <p:cNvGrpSpPr/>
          <p:nvPr/>
        </p:nvGrpSpPr>
        <p:grpSpPr>
          <a:xfrm>
            <a:off x="8363761" y="0"/>
            <a:ext cx="733409"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9" name="图形 10" descr="烧瓶"/>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3106"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08301C9-561F-49DF-9D9F-B4D03C98091F}" type="datetime1">
              <a:rPr lang="zh-CN" altLang="en-US" sz="1400"/>
              <a:t>2025/5/30</a:t>
            </a:fld>
            <a:endParaRPr lang="zh-CN" altLang="en-US" sz="1400"/>
          </a:p>
        </p:txBody>
      </p:sp>
      <p:sp>
        <p:nvSpPr>
          <p:cNvPr id="303107"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B65DC2E1-56D1-4ED8-8B75-928D89261B33}" type="slidenum">
              <a:rPr lang="en-US" altLang="zh-CN" sz="1400"/>
              <a:t>100</a:t>
            </a:fld>
            <a:endParaRPr lang="en-US" altLang="zh-CN" sz="1400"/>
          </a:p>
        </p:txBody>
      </p:sp>
      <p:sp>
        <p:nvSpPr>
          <p:cNvPr id="303108" name="Rectangle 2"/>
          <p:cNvSpPr>
            <a:spLocks noGrp="1" noChangeArrowheads="1"/>
          </p:cNvSpPr>
          <p:nvPr>
            <p:ph type="title" idx="4294967295"/>
          </p:nvPr>
        </p:nvSpPr>
        <p:spPr>
          <a:xfrm>
            <a:off x="457200" y="274638"/>
            <a:ext cx="7578090" cy="944562"/>
          </a:xfrm>
        </p:spPr>
        <p:txBody>
          <a:bodyPr>
            <a:normAutofit/>
          </a:bodyPr>
          <a:lstStyle/>
          <a:p>
            <a:pPr eaLnBrk="1" hangingPunct="1"/>
            <a:r>
              <a:rPr lang="en-US" altLang="zh-CN" sz="4000" b="1" dirty="0">
                <a:solidFill>
                  <a:srgbClr val="FF0000"/>
                </a:solidFill>
                <a:latin typeface="华文宋体" panose="02010600040101010101" pitchFamily="2" charset="-122"/>
                <a:ea typeface="华文宋体" panose="02010600040101010101" pitchFamily="2" charset="-122"/>
              </a:rPr>
              <a:t>11.4 </a:t>
            </a:r>
            <a:r>
              <a:rPr lang="zh-CN" altLang="en-US" sz="4000" b="1" dirty="0">
                <a:solidFill>
                  <a:srgbClr val="FF0000"/>
                </a:solidFill>
                <a:latin typeface="华文宋体" panose="02010600040101010101" pitchFamily="2" charset="-122"/>
                <a:ea typeface="华文宋体" panose="02010600040101010101" pitchFamily="2" charset="-122"/>
              </a:rPr>
              <a:t>统计</a:t>
            </a:r>
            <a:r>
              <a:rPr lang="en-US" altLang="zh-CN" sz="4000" b="1" dirty="0">
                <a:solidFill>
                  <a:srgbClr val="FF0000"/>
                </a:solidFill>
                <a:latin typeface="华文宋体" panose="02010600040101010101" pitchFamily="2" charset="-122"/>
                <a:ea typeface="华文宋体" panose="02010600040101010101" pitchFamily="2" charset="-122"/>
              </a:rPr>
              <a:t>Hopfield</a:t>
            </a:r>
            <a:r>
              <a:rPr lang="zh-CN" altLang="en-US" sz="4000" b="1" dirty="0">
                <a:solidFill>
                  <a:srgbClr val="FF0000"/>
                </a:solidFill>
                <a:latin typeface="华文宋体" panose="02010600040101010101" pitchFamily="2" charset="-122"/>
                <a:ea typeface="华文宋体" panose="02010600040101010101" pitchFamily="2" charset="-122"/>
              </a:rPr>
              <a:t>网运行算法 </a:t>
            </a:r>
          </a:p>
        </p:txBody>
      </p:sp>
      <p:sp>
        <p:nvSpPr>
          <p:cNvPr id="303109" name="Rectangle 3"/>
          <p:cNvSpPr>
            <a:spLocks noGrp="1" noChangeArrowheads="1"/>
          </p:cNvSpPr>
          <p:nvPr>
            <p:ph type="body" idx="4294967295"/>
          </p:nvPr>
        </p:nvSpPr>
        <p:spPr>
          <a:xfrm>
            <a:off x="628650" y="1330326"/>
            <a:ext cx="7715782" cy="5161914"/>
          </a:xfrm>
        </p:spPr>
        <p:txBody>
          <a:bodyPr>
            <a:noAutofit/>
          </a:bodyPr>
          <a:lstStyle/>
          <a:p>
            <a:pPr marL="0" indent="0" algn="just">
              <a:lnSpc>
                <a:spcPct val="120000"/>
              </a:lnSpc>
              <a:spcBef>
                <a:spcPts val="0"/>
              </a:spcBef>
              <a:buNone/>
            </a:pPr>
            <a:r>
              <a:rPr lang="zh-CN" altLang="en-US" b="1" dirty="0">
                <a:latin typeface="华文宋体" panose="02010600040101010101" pitchFamily="2" charset="-122"/>
                <a:ea typeface="华文宋体" panose="02010600040101010101" pitchFamily="2" charset="-122"/>
              </a:rPr>
              <a:t>算法 ：</a:t>
            </a:r>
            <a:endParaRPr lang="en-US" altLang="zh-CN" b="1" dirty="0">
              <a:latin typeface="华文宋体" panose="02010600040101010101" pitchFamily="2" charset="-122"/>
              <a:ea typeface="华文宋体" panose="02010600040101010101" pitchFamily="2" charset="-122"/>
            </a:endParaRPr>
          </a:p>
          <a:p>
            <a:pPr marL="0" indent="0" algn="just">
              <a:lnSpc>
                <a:spcPct val="120000"/>
              </a:lnSpc>
              <a:spcBef>
                <a:spcPts val="0"/>
              </a:spcBef>
              <a:buNone/>
            </a:pPr>
            <a:r>
              <a:rPr lang="en-US" altLang="zh-CN" b="1" dirty="0">
                <a:latin typeface="华文宋体" panose="02010600040101010101" pitchFamily="2" charset="-122"/>
                <a:ea typeface="华文宋体" panose="02010600040101010101" pitchFamily="2" charset="-122"/>
              </a:rPr>
              <a:t>1  </a:t>
            </a:r>
            <a:r>
              <a:rPr lang="zh-CN" altLang="en-US" b="1" dirty="0">
                <a:latin typeface="华文宋体" panose="02010600040101010101" pitchFamily="2" charset="-122"/>
                <a:ea typeface="华文宋体" panose="02010600040101010101" pitchFamily="2" charset="-122"/>
              </a:rPr>
              <a:t>取一个很大的值作为人工温度</a:t>
            </a:r>
            <a:r>
              <a:rPr lang="en-US" altLang="zh-CN" b="1" dirty="0">
                <a:latin typeface="华文宋体" panose="02010600040101010101" pitchFamily="2" charset="-122"/>
                <a:ea typeface="华文宋体" panose="02010600040101010101" pitchFamily="2" charset="-122"/>
              </a:rPr>
              <a:t>T</a:t>
            </a:r>
            <a:r>
              <a:rPr lang="zh-CN" altLang="en-US" b="1" dirty="0">
                <a:latin typeface="华文宋体" panose="02010600040101010101" pitchFamily="2" charset="-122"/>
                <a:ea typeface="华文宋体" panose="02010600040101010101" pitchFamily="2" charset="-122"/>
              </a:rPr>
              <a:t>的初值；</a:t>
            </a:r>
          </a:p>
          <a:p>
            <a:pPr marL="0" indent="0" algn="just" eaLnBrk="1" hangingPunct="1">
              <a:lnSpc>
                <a:spcPct val="120000"/>
              </a:lnSpc>
              <a:spcBef>
                <a:spcPts val="0"/>
              </a:spcBef>
              <a:buFontTx/>
              <a:buNone/>
            </a:pPr>
            <a:r>
              <a:rPr lang="en-US" altLang="zh-CN" b="1" dirty="0">
                <a:latin typeface="华文宋体" panose="02010600040101010101" pitchFamily="2" charset="-122"/>
                <a:ea typeface="华文宋体" panose="02010600040101010101" pitchFamily="2" charset="-122"/>
              </a:rPr>
              <a:t>2  </a:t>
            </a:r>
            <a:r>
              <a:rPr lang="zh-CN" altLang="en-US" b="1" dirty="0">
                <a:latin typeface="华文宋体" panose="02010600040101010101" pitchFamily="2" charset="-122"/>
                <a:ea typeface="华文宋体" panose="02010600040101010101" pitchFamily="2" charset="-122"/>
              </a:rPr>
              <a:t>对网络中每一个神经元</a:t>
            </a:r>
            <a:r>
              <a:rPr lang="en-US" altLang="zh-CN" b="1" dirty="0" err="1">
                <a:latin typeface="华文宋体" panose="02010600040101010101" pitchFamily="2" charset="-122"/>
                <a:ea typeface="华文宋体" panose="02010600040101010101" pitchFamily="2" charset="-122"/>
              </a:rPr>
              <a:t>AN</a:t>
            </a:r>
            <a:r>
              <a:rPr lang="en-US" altLang="zh-CN" b="1" baseline="-30000" dirty="0" err="1">
                <a:latin typeface="华文宋体" panose="02010600040101010101" pitchFamily="2" charset="-122"/>
                <a:ea typeface="华文宋体" panose="02010600040101010101" pitchFamily="2" charset="-122"/>
              </a:rPr>
              <a:t>i</a:t>
            </a:r>
            <a:r>
              <a:rPr lang="zh-CN" altLang="en-US" b="1" dirty="0">
                <a:latin typeface="华文宋体" panose="02010600040101010101" pitchFamily="2" charset="-122"/>
                <a:ea typeface="华文宋体" panose="02010600040101010101" pitchFamily="2" charset="-122"/>
              </a:rPr>
              <a:t>，</a:t>
            </a:r>
          </a:p>
          <a:p>
            <a:pPr marL="0" indent="0" algn="just" eaLnBrk="1" hangingPunct="1">
              <a:lnSpc>
                <a:spcPct val="120000"/>
              </a:lnSpc>
              <a:spcBef>
                <a:spcPts val="0"/>
              </a:spcBef>
              <a:buFontTx/>
              <a:buNone/>
            </a:pPr>
            <a:r>
              <a:rPr lang="zh-CN" altLang="en-US" b="1" dirty="0">
                <a:latin typeface="华文宋体" panose="02010600040101010101" pitchFamily="2" charset="-122"/>
                <a:ea typeface="华文宋体" panose="02010600040101010101" pitchFamily="2" charset="-122"/>
              </a:rPr>
              <a:t>     </a:t>
            </a:r>
            <a:r>
              <a:rPr lang="en-US" altLang="zh-CN" b="1" dirty="0">
                <a:latin typeface="华文宋体" panose="02010600040101010101" pitchFamily="2" charset="-122"/>
                <a:ea typeface="华文宋体" panose="02010600040101010101" pitchFamily="2" charset="-122"/>
              </a:rPr>
              <a:t>2.1    </a:t>
            </a:r>
            <a:r>
              <a:rPr lang="zh-CN" altLang="en-US" b="1" dirty="0">
                <a:latin typeface="华文宋体" panose="02010600040101010101" pitchFamily="2" charset="-122"/>
                <a:ea typeface="华文宋体" panose="02010600040101010101" pitchFamily="2" charset="-122"/>
              </a:rPr>
              <a:t>按照相应式子计算相应的概率</a:t>
            </a:r>
            <a:r>
              <a:rPr lang="en-US" altLang="zh-CN" b="1" dirty="0">
                <a:latin typeface="华文宋体" panose="02010600040101010101" pitchFamily="2" charset="-122"/>
                <a:ea typeface="华文宋体" panose="02010600040101010101" pitchFamily="2" charset="-122"/>
              </a:rPr>
              <a:t>p</a:t>
            </a:r>
            <a:r>
              <a:rPr lang="en-US" altLang="zh-CN" b="1" baseline="-30000" dirty="0">
                <a:latin typeface="华文宋体" panose="02010600040101010101" pitchFamily="2" charset="-122"/>
                <a:ea typeface="华文宋体" panose="02010600040101010101" pitchFamily="2" charset="-122"/>
              </a:rPr>
              <a:t>i</a:t>
            </a:r>
            <a:r>
              <a:rPr lang="zh-CN" altLang="en-US" b="1" dirty="0">
                <a:latin typeface="华文宋体" panose="02010600040101010101" pitchFamily="2" charset="-122"/>
                <a:ea typeface="华文宋体" panose="02010600040101010101" pitchFamily="2" charset="-122"/>
              </a:rPr>
              <a:t>；</a:t>
            </a:r>
          </a:p>
          <a:p>
            <a:pPr marL="0" indent="0" algn="just" eaLnBrk="1" hangingPunct="1">
              <a:lnSpc>
                <a:spcPct val="120000"/>
              </a:lnSpc>
              <a:spcBef>
                <a:spcPts val="0"/>
              </a:spcBef>
              <a:buFontTx/>
              <a:buNone/>
            </a:pPr>
            <a:r>
              <a:rPr lang="zh-CN" altLang="en-US" b="1" dirty="0">
                <a:latin typeface="华文宋体" panose="02010600040101010101" pitchFamily="2" charset="-122"/>
                <a:ea typeface="华文宋体" panose="02010600040101010101" pitchFamily="2" charset="-122"/>
              </a:rPr>
              <a:t>     </a:t>
            </a:r>
            <a:r>
              <a:rPr lang="en-US" altLang="zh-CN" b="1" dirty="0">
                <a:latin typeface="华文宋体" panose="02010600040101010101" pitchFamily="2" charset="-122"/>
                <a:ea typeface="华文宋体" panose="02010600040101010101" pitchFamily="2" charset="-122"/>
              </a:rPr>
              <a:t>2.2   </a:t>
            </a:r>
            <a:r>
              <a:rPr lang="zh-CN" altLang="en-US" b="1" dirty="0">
                <a:latin typeface="华文宋体" panose="02010600040101010101" pitchFamily="2" charset="-122"/>
                <a:ea typeface="华文宋体" panose="02010600040101010101" pitchFamily="2" charset="-122"/>
              </a:rPr>
              <a:t>按照均匀分布，在</a:t>
            </a:r>
            <a:r>
              <a:rPr lang="en-US" altLang="zh-CN" b="1" dirty="0">
                <a:latin typeface="华文宋体" panose="02010600040101010101" pitchFamily="2" charset="-122"/>
                <a:ea typeface="华文宋体" panose="02010600040101010101" pitchFamily="2" charset="-122"/>
              </a:rPr>
              <a:t>[0</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1]</a:t>
            </a:r>
            <a:r>
              <a:rPr lang="zh-CN" altLang="en-US" b="1" dirty="0">
                <a:latin typeface="华文宋体" panose="02010600040101010101" pitchFamily="2" charset="-122"/>
                <a:ea typeface="华文宋体" panose="02010600040101010101" pitchFamily="2" charset="-122"/>
              </a:rPr>
              <a:t>中取一个随机数</a:t>
            </a:r>
            <a:r>
              <a:rPr lang="en-US" altLang="zh-CN" b="1" dirty="0">
                <a:latin typeface="华文宋体" panose="02010600040101010101" pitchFamily="2" charset="-122"/>
                <a:ea typeface="华文宋体" panose="02010600040101010101" pitchFamily="2" charset="-122"/>
              </a:rPr>
              <a:t>r</a:t>
            </a:r>
            <a:r>
              <a:rPr lang="zh-CN" altLang="en-US" b="1" dirty="0">
                <a:latin typeface="华文宋体" panose="02010600040101010101" pitchFamily="2" charset="-122"/>
                <a:ea typeface="华文宋体" panose="02010600040101010101" pitchFamily="2" charset="-122"/>
              </a:rPr>
              <a:t>；</a:t>
            </a:r>
          </a:p>
          <a:p>
            <a:pPr marL="0" indent="0" algn="just" eaLnBrk="1" hangingPunct="1">
              <a:lnSpc>
                <a:spcPct val="120000"/>
              </a:lnSpc>
              <a:spcBef>
                <a:spcPts val="0"/>
              </a:spcBef>
              <a:buFontTx/>
              <a:buNone/>
            </a:pPr>
            <a:r>
              <a:rPr lang="zh-CN" altLang="en-US" b="1" dirty="0">
                <a:latin typeface="华文宋体" panose="02010600040101010101" pitchFamily="2" charset="-122"/>
                <a:ea typeface="华文宋体" panose="02010600040101010101" pitchFamily="2" charset="-122"/>
              </a:rPr>
              <a:t>     </a:t>
            </a:r>
            <a:r>
              <a:rPr lang="en-US" altLang="zh-CN" b="1" dirty="0">
                <a:latin typeface="华文宋体" panose="02010600040101010101" pitchFamily="2" charset="-122"/>
                <a:ea typeface="华文宋体" panose="02010600040101010101" pitchFamily="2" charset="-122"/>
              </a:rPr>
              <a:t>2.3    </a:t>
            </a:r>
            <a:r>
              <a:rPr lang="zh-CN" altLang="en-US" b="1" dirty="0">
                <a:latin typeface="华文宋体" panose="02010600040101010101" pitchFamily="2" charset="-122"/>
                <a:ea typeface="华文宋体" panose="02010600040101010101" pitchFamily="2" charset="-122"/>
              </a:rPr>
              <a:t>如果 </a:t>
            </a:r>
            <a:r>
              <a:rPr lang="en-US" altLang="zh-CN" b="1" dirty="0">
                <a:latin typeface="华文宋体" panose="02010600040101010101" pitchFamily="2" charset="-122"/>
                <a:ea typeface="华文宋体" panose="02010600040101010101" pitchFamily="2" charset="-122"/>
              </a:rPr>
              <a:t>p</a:t>
            </a:r>
            <a:r>
              <a:rPr lang="en-US" altLang="zh-CN" b="1" baseline="-30000" dirty="0">
                <a:latin typeface="华文宋体" panose="02010600040101010101" pitchFamily="2" charset="-122"/>
                <a:ea typeface="华文宋体" panose="02010600040101010101" pitchFamily="2" charset="-122"/>
              </a:rPr>
              <a:t>i</a:t>
            </a:r>
            <a:r>
              <a:rPr lang="en-US" altLang="zh-CN" b="1" dirty="0">
                <a:latin typeface="华文宋体" panose="02010600040101010101" pitchFamily="2" charset="-122"/>
                <a:ea typeface="华文宋体" panose="02010600040101010101" pitchFamily="2" charset="-122"/>
              </a:rPr>
              <a:t>&gt;r </a:t>
            </a:r>
            <a:r>
              <a:rPr lang="zh-CN" altLang="en-US" b="1" dirty="0">
                <a:latin typeface="华文宋体" panose="02010600040101010101" pitchFamily="2" charset="-122"/>
                <a:ea typeface="华文宋体" panose="02010600040101010101" pitchFamily="2" charset="-122"/>
              </a:rPr>
              <a:t>则使</a:t>
            </a:r>
            <a:r>
              <a:rPr lang="en-US" altLang="zh-CN" b="1" dirty="0" err="1">
                <a:latin typeface="华文宋体" panose="02010600040101010101" pitchFamily="2" charset="-122"/>
                <a:ea typeface="华文宋体" panose="02010600040101010101" pitchFamily="2" charset="-122"/>
              </a:rPr>
              <a:t>AN</a:t>
            </a:r>
            <a:r>
              <a:rPr lang="en-US" altLang="zh-CN" b="1" baseline="-30000" dirty="0" err="1">
                <a:latin typeface="华文宋体" panose="02010600040101010101" pitchFamily="2" charset="-122"/>
                <a:ea typeface="华文宋体" panose="02010600040101010101" pitchFamily="2" charset="-122"/>
              </a:rPr>
              <a:t>i</a:t>
            </a:r>
            <a:r>
              <a:rPr lang="zh-CN" altLang="en-US" b="1" dirty="0">
                <a:latin typeface="华文宋体" panose="02010600040101010101" pitchFamily="2" charset="-122"/>
                <a:ea typeface="华文宋体" panose="02010600040101010101" pitchFamily="2" charset="-122"/>
              </a:rPr>
              <a:t>的状态为</a:t>
            </a:r>
            <a:r>
              <a:rPr lang="en-US" altLang="zh-CN" b="1" dirty="0">
                <a:latin typeface="华文宋体" panose="02010600040101010101" pitchFamily="2" charset="-122"/>
                <a:ea typeface="华文宋体" panose="02010600040101010101" pitchFamily="2" charset="-122"/>
              </a:rPr>
              <a:t>1</a:t>
            </a:r>
            <a:r>
              <a:rPr lang="zh-CN" altLang="en-US" b="1" dirty="0">
                <a:latin typeface="华文宋体" panose="02010600040101010101" pitchFamily="2" charset="-122"/>
                <a:ea typeface="华文宋体" panose="02010600040101010101" pitchFamily="2" charset="-122"/>
              </a:rPr>
              <a:t>，		 否则使</a:t>
            </a:r>
            <a:r>
              <a:rPr lang="en-US" altLang="zh-CN" b="1" dirty="0" err="1">
                <a:latin typeface="华文宋体" panose="02010600040101010101" pitchFamily="2" charset="-122"/>
                <a:ea typeface="华文宋体" panose="02010600040101010101" pitchFamily="2" charset="-122"/>
              </a:rPr>
              <a:t>AN</a:t>
            </a:r>
            <a:r>
              <a:rPr lang="en-US" altLang="zh-CN" b="1" baseline="-30000" dirty="0" err="1">
                <a:latin typeface="华文宋体" panose="02010600040101010101" pitchFamily="2" charset="-122"/>
                <a:ea typeface="华文宋体" panose="02010600040101010101" pitchFamily="2" charset="-122"/>
              </a:rPr>
              <a:t>i</a:t>
            </a:r>
            <a:r>
              <a:rPr lang="zh-CN" altLang="en-US" b="1" dirty="0">
                <a:latin typeface="华文宋体" panose="02010600040101010101" pitchFamily="2" charset="-122"/>
                <a:ea typeface="华文宋体" panose="02010600040101010101" pitchFamily="2" charset="-122"/>
              </a:rPr>
              <a:t>的状态为</a:t>
            </a:r>
            <a:r>
              <a:rPr lang="en-US" altLang="zh-CN" b="1" dirty="0">
                <a:latin typeface="华文宋体" panose="02010600040101010101" pitchFamily="2" charset="-122"/>
                <a:ea typeface="华文宋体" panose="02010600040101010101" pitchFamily="2" charset="-122"/>
              </a:rPr>
              <a:t>0</a:t>
            </a:r>
            <a:r>
              <a:rPr lang="zh-CN" altLang="en-US" b="1" dirty="0">
                <a:latin typeface="华文宋体" panose="02010600040101010101" pitchFamily="2" charset="-122"/>
                <a:ea typeface="华文宋体" panose="02010600040101010101" pitchFamily="2" charset="-122"/>
              </a:rPr>
              <a:t>；</a:t>
            </a:r>
          </a:p>
          <a:p>
            <a:pPr marL="0" indent="0" eaLnBrk="1" hangingPunct="1">
              <a:lnSpc>
                <a:spcPct val="120000"/>
              </a:lnSpc>
              <a:spcBef>
                <a:spcPts val="0"/>
              </a:spcBef>
              <a:buFontTx/>
              <a:buNone/>
            </a:pPr>
            <a:r>
              <a:rPr lang="en-US" altLang="zh-CN" b="1" dirty="0">
                <a:latin typeface="华文宋体" panose="02010600040101010101" pitchFamily="2" charset="-122"/>
                <a:ea typeface="华文宋体" panose="02010600040101010101" pitchFamily="2" charset="-122"/>
              </a:rPr>
              <a:t>3 </a:t>
            </a:r>
            <a:r>
              <a:rPr lang="zh-CN" altLang="en-US" b="1" dirty="0">
                <a:latin typeface="华文宋体" panose="02010600040101010101" pitchFamily="2" charset="-122"/>
                <a:ea typeface="华文宋体" panose="02010600040101010101" pitchFamily="2" charset="-122"/>
              </a:rPr>
              <a:t>逐渐降低温度</a:t>
            </a:r>
            <a:r>
              <a:rPr lang="en-US" altLang="zh-CN" b="1" dirty="0">
                <a:latin typeface="华文宋体" panose="02010600040101010101" pitchFamily="2" charset="-122"/>
                <a:ea typeface="华文宋体" panose="02010600040101010101" pitchFamily="2" charset="-122"/>
              </a:rPr>
              <a:t>T</a:t>
            </a:r>
            <a:r>
              <a:rPr lang="zh-CN" altLang="en-US" b="1" dirty="0">
                <a:latin typeface="华文宋体" panose="02010600040101010101" pitchFamily="2" charset="-122"/>
                <a:ea typeface="华文宋体" panose="02010600040101010101" pitchFamily="2" charset="-122"/>
              </a:rPr>
              <a:t>，如果温度足够低，则算法结束。否则，重复</a:t>
            </a:r>
            <a:r>
              <a:rPr lang="en-US" altLang="zh-CN" b="1" dirty="0">
                <a:latin typeface="华文宋体" panose="02010600040101010101" pitchFamily="2" charset="-122"/>
                <a:ea typeface="华文宋体" panose="02010600040101010101" pitchFamily="2" charset="-122"/>
              </a:rPr>
              <a:t>2</a:t>
            </a:r>
            <a:r>
              <a:rPr lang="en-US" altLang="zh-CN" dirty="0">
                <a:latin typeface="华文宋体" panose="02010600040101010101" pitchFamily="2" charset="-122"/>
                <a:ea typeface="华文宋体" panose="02010600040101010101" pitchFamily="2" charset="-122"/>
              </a:rPr>
              <a:t> </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72F21252-95D8-4ACC-A95C-395B353868F8}"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sp>
        <p:nvSpPr>
          <p:cNvPr id="7" name="长方形 3"/>
          <p:cNvSpPr/>
          <p:nvPr/>
        </p:nvSpPr>
        <p:spPr>
          <a:xfrm>
            <a:off x="8439682" y="0"/>
            <a:ext cx="694531"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nvGrpSpPr>
          <p:cNvPr id="8" name="组合 7"/>
          <p:cNvGrpSpPr/>
          <p:nvPr/>
        </p:nvGrpSpPr>
        <p:grpSpPr>
          <a:xfrm>
            <a:off x="8400804" y="0"/>
            <a:ext cx="851355" cy="6858000"/>
            <a:chOff x="8400804" y="0"/>
            <a:chExt cx="851355" cy="6858000"/>
          </a:xfrm>
        </p:grpSpPr>
        <p:grpSp>
          <p:nvGrpSpPr>
            <p:cNvPr id="9" name="组 9"/>
            <p:cNvGrpSpPr/>
            <p:nvPr/>
          </p:nvGrpSpPr>
          <p:grpSpPr>
            <a:xfrm>
              <a:off x="8400804" y="0"/>
              <a:ext cx="733409" cy="6858000"/>
              <a:chOff x="9055676" y="0"/>
              <a:chExt cx="3136324" cy="6858000"/>
            </a:xfrm>
          </p:grpSpPr>
          <p:sp>
            <p:nvSpPr>
              <p:cNvPr id="11"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矩形 13"/>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0"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03109">
                                            <p:txEl>
                                              <p:pRg st="0" end="0"/>
                                            </p:txEl>
                                          </p:spTgt>
                                        </p:tgtEl>
                                        <p:attrNameLst>
                                          <p:attrName>style.visibility</p:attrName>
                                        </p:attrNameLst>
                                      </p:cBhvr>
                                      <p:to>
                                        <p:strVal val="visible"/>
                                      </p:to>
                                    </p:set>
                                    <p:anim calcmode="lin" valueType="num">
                                      <p:cBhvr additive="base">
                                        <p:cTn id="7" dur="500" fill="hold"/>
                                        <p:tgtEl>
                                          <p:spTgt spid="30310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0310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03109">
                                            <p:txEl>
                                              <p:pRg st="1" end="1"/>
                                            </p:txEl>
                                          </p:spTgt>
                                        </p:tgtEl>
                                        <p:attrNameLst>
                                          <p:attrName>style.visibility</p:attrName>
                                        </p:attrNameLst>
                                      </p:cBhvr>
                                      <p:to>
                                        <p:strVal val="visible"/>
                                      </p:to>
                                    </p:set>
                                    <p:anim calcmode="lin" valueType="num">
                                      <p:cBhvr additive="base">
                                        <p:cTn id="13" dur="500" fill="hold"/>
                                        <p:tgtEl>
                                          <p:spTgt spid="30310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0310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03109">
                                            <p:txEl>
                                              <p:pRg st="2" end="2"/>
                                            </p:txEl>
                                          </p:spTgt>
                                        </p:tgtEl>
                                        <p:attrNameLst>
                                          <p:attrName>style.visibility</p:attrName>
                                        </p:attrNameLst>
                                      </p:cBhvr>
                                      <p:to>
                                        <p:strVal val="visible"/>
                                      </p:to>
                                    </p:set>
                                    <p:anim calcmode="lin" valueType="num">
                                      <p:cBhvr additive="base">
                                        <p:cTn id="19" dur="500" fill="hold"/>
                                        <p:tgtEl>
                                          <p:spTgt spid="30310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0310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03109">
                                            <p:txEl>
                                              <p:pRg st="3" end="3"/>
                                            </p:txEl>
                                          </p:spTgt>
                                        </p:tgtEl>
                                        <p:attrNameLst>
                                          <p:attrName>style.visibility</p:attrName>
                                        </p:attrNameLst>
                                      </p:cBhvr>
                                      <p:to>
                                        <p:strVal val="visible"/>
                                      </p:to>
                                    </p:set>
                                    <p:anim calcmode="lin" valueType="num">
                                      <p:cBhvr additive="base">
                                        <p:cTn id="25" dur="500" fill="hold"/>
                                        <p:tgtEl>
                                          <p:spTgt spid="30310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0310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03109">
                                            <p:txEl>
                                              <p:pRg st="4" end="4"/>
                                            </p:txEl>
                                          </p:spTgt>
                                        </p:tgtEl>
                                        <p:attrNameLst>
                                          <p:attrName>style.visibility</p:attrName>
                                        </p:attrNameLst>
                                      </p:cBhvr>
                                      <p:to>
                                        <p:strVal val="visible"/>
                                      </p:to>
                                    </p:set>
                                    <p:anim calcmode="lin" valueType="num">
                                      <p:cBhvr additive="base">
                                        <p:cTn id="31" dur="500" fill="hold"/>
                                        <p:tgtEl>
                                          <p:spTgt spid="30310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0310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03109">
                                            <p:txEl>
                                              <p:pRg st="5" end="5"/>
                                            </p:txEl>
                                          </p:spTgt>
                                        </p:tgtEl>
                                        <p:attrNameLst>
                                          <p:attrName>style.visibility</p:attrName>
                                        </p:attrNameLst>
                                      </p:cBhvr>
                                      <p:to>
                                        <p:strVal val="visible"/>
                                      </p:to>
                                    </p:set>
                                    <p:anim calcmode="lin" valueType="num">
                                      <p:cBhvr additive="base">
                                        <p:cTn id="37" dur="500" fill="hold"/>
                                        <p:tgtEl>
                                          <p:spTgt spid="303109">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0310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303109">
                                            <p:txEl>
                                              <p:pRg st="6" end="6"/>
                                            </p:txEl>
                                          </p:spTgt>
                                        </p:tgtEl>
                                        <p:attrNameLst>
                                          <p:attrName>style.visibility</p:attrName>
                                        </p:attrNameLst>
                                      </p:cBhvr>
                                      <p:to>
                                        <p:strVal val="visible"/>
                                      </p:to>
                                    </p:set>
                                    <p:anim calcmode="lin" valueType="num">
                                      <p:cBhvr additive="base">
                                        <p:cTn id="43" dur="500" fill="hold"/>
                                        <p:tgtEl>
                                          <p:spTgt spid="303109">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03109">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109" grpId="0" build="p"/>
    </p:bld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1538"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BD3C8D4E-E2A1-45A6-B780-83EA71F2B1B8}" type="datetime1">
              <a:rPr lang="zh-CN" altLang="en-US" sz="1400"/>
              <a:t>2025/5/30</a:t>
            </a:fld>
            <a:endParaRPr lang="zh-CN" altLang="en-US" sz="1400"/>
          </a:p>
        </p:txBody>
      </p:sp>
      <p:sp>
        <p:nvSpPr>
          <p:cNvPr id="321539"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EB453F99-EF0C-441B-9738-EC1A5931D1CD}" type="slidenum">
              <a:rPr lang="en-US" altLang="zh-CN" sz="1400"/>
              <a:t>101</a:t>
            </a:fld>
            <a:endParaRPr lang="en-US" altLang="zh-CN" sz="1400"/>
          </a:p>
        </p:txBody>
      </p:sp>
      <p:sp>
        <p:nvSpPr>
          <p:cNvPr id="321540" name="Rectangle 2"/>
          <p:cNvSpPr>
            <a:spLocks noGrp="1" noChangeArrowheads="1"/>
          </p:cNvSpPr>
          <p:nvPr>
            <p:ph type="title" idx="4294967295"/>
          </p:nvPr>
        </p:nvSpPr>
        <p:spPr>
          <a:xfrm>
            <a:off x="628650" y="365127"/>
            <a:ext cx="6549390" cy="1017904"/>
          </a:xfrm>
        </p:spPr>
        <p:txBody>
          <a:bodyPr>
            <a:normAutofit/>
          </a:bodyPr>
          <a:lstStyle/>
          <a:p>
            <a:pPr eaLnBrk="1" hangingPunct="1"/>
            <a:r>
              <a:rPr lang="en-US" altLang="zh-CN" sz="4000" b="1" dirty="0">
                <a:solidFill>
                  <a:srgbClr val="FF0000"/>
                </a:solidFill>
                <a:latin typeface="华文宋体" panose="02010600040101010101" pitchFamily="2" charset="-122"/>
                <a:ea typeface="华文宋体" panose="02010600040101010101" pitchFamily="2" charset="-122"/>
              </a:rPr>
              <a:t>11.5 Hopfield</a:t>
            </a:r>
            <a:r>
              <a:rPr lang="zh-CN" altLang="en-US" sz="4000" b="1" dirty="0">
                <a:solidFill>
                  <a:srgbClr val="FF0000"/>
                </a:solidFill>
                <a:latin typeface="华文宋体" panose="02010600040101010101" pitchFamily="2" charset="-122"/>
                <a:ea typeface="华文宋体" panose="02010600040101010101" pitchFamily="2" charset="-122"/>
              </a:rPr>
              <a:t>网解决</a:t>
            </a:r>
            <a:r>
              <a:rPr lang="en-US" altLang="zh-CN" sz="4000" b="1" dirty="0">
                <a:solidFill>
                  <a:srgbClr val="FF0000"/>
                </a:solidFill>
                <a:latin typeface="华文宋体" panose="02010600040101010101" pitchFamily="2" charset="-122"/>
                <a:ea typeface="华文宋体" panose="02010600040101010101" pitchFamily="2" charset="-122"/>
              </a:rPr>
              <a:t>TSP</a:t>
            </a:r>
            <a:r>
              <a:rPr lang="zh-CN" altLang="en-US" sz="4000" b="1" dirty="0">
                <a:solidFill>
                  <a:srgbClr val="FF0000"/>
                </a:solidFill>
                <a:latin typeface="华文宋体" panose="02010600040101010101" pitchFamily="2" charset="-122"/>
                <a:ea typeface="华文宋体" panose="02010600040101010101" pitchFamily="2" charset="-122"/>
              </a:rPr>
              <a:t>问题</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8E9BFE15-1312-4D9D-81D1-5A63EEF7C9FD}"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sp>
        <p:nvSpPr>
          <p:cNvPr id="7" name="长方形 3"/>
          <p:cNvSpPr/>
          <p:nvPr/>
        </p:nvSpPr>
        <p:spPr>
          <a:xfrm>
            <a:off x="8439682" y="0"/>
            <a:ext cx="694531"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nvGrpSpPr>
          <p:cNvPr id="8" name="组合 7"/>
          <p:cNvGrpSpPr/>
          <p:nvPr/>
        </p:nvGrpSpPr>
        <p:grpSpPr>
          <a:xfrm>
            <a:off x="8400804" y="0"/>
            <a:ext cx="851355" cy="6858000"/>
            <a:chOff x="8400804" y="0"/>
            <a:chExt cx="851355" cy="6858000"/>
          </a:xfrm>
        </p:grpSpPr>
        <p:grpSp>
          <p:nvGrpSpPr>
            <p:cNvPr id="9" name="组 9"/>
            <p:cNvGrpSpPr/>
            <p:nvPr/>
          </p:nvGrpSpPr>
          <p:grpSpPr>
            <a:xfrm>
              <a:off x="8400804" y="0"/>
              <a:ext cx="733409" cy="6858000"/>
              <a:chOff x="9055676" y="0"/>
              <a:chExt cx="3136324" cy="6858000"/>
            </a:xfrm>
          </p:grpSpPr>
          <p:sp>
            <p:nvSpPr>
              <p:cNvPr id="11"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矩形 13"/>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0"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pic>
        <p:nvPicPr>
          <p:cNvPr id="47108" name="Picture 4" descr="https://gss3.bdstatic.com/7Po3dSag_xI4khGkpoWK1HF6hhy/baike/c0%3Dbaike80%2C5%2C5%2C80%2C26/sign=89b3a6f4c21349546a13e0363727f93d/3812b31bb051f81951741d3fd3b44aed2e73e77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4928" y="3580447"/>
            <a:ext cx="4194846" cy="290290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747831" y="1183621"/>
            <a:ext cx="7533421" cy="2308324"/>
          </a:xfrm>
          <a:prstGeom prst="rect">
            <a:avLst/>
          </a:prstGeom>
        </p:spPr>
        <p:txBody>
          <a:bodyPr wrap="square">
            <a:spAutoFit/>
          </a:bodyPr>
          <a:lstStyle/>
          <a:p>
            <a:pPr>
              <a:lnSpc>
                <a:spcPct val="120000"/>
              </a:lnSpc>
            </a:pPr>
            <a:r>
              <a:rPr lang="zh-CN" altLang="en-US" sz="2400" b="1" dirty="0">
                <a:latin typeface="华文宋体" panose="02010600040101010101" pitchFamily="2" charset="-122"/>
                <a:ea typeface="华文宋体" panose="02010600040101010101" pitchFamily="2" charset="-122"/>
              </a:rPr>
              <a:t>      旅行商问题（</a:t>
            </a:r>
            <a:r>
              <a:rPr lang="en-US" altLang="zh-CN" sz="2400" b="1" dirty="0">
                <a:latin typeface="华文宋体" panose="02010600040101010101" pitchFamily="2" charset="-122"/>
                <a:ea typeface="华文宋体" panose="02010600040101010101" pitchFamily="2" charset="-122"/>
              </a:rPr>
              <a:t>Travelling Salesman Problem, TSP): </a:t>
            </a:r>
            <a:r>
              <a:rPr lang="zh-CN" altLang="en-US" sz="2400" b="1" dirty="0">
                <a:latin typeface="华文宋体" panose="02010600040101010101" pitchFamily="2" charset="-122"/>
                <a:ea typeface="华文宋体" panose="02010600040101010101" pitchFamily="2" charset="-122"/>
              </a:rPr>
              <a:t>给定一系列城市和每对城市之间的距离，求解访问每一座城市一次并回到起始城市的最短回路。它是</a:t>
            </a:r>
            <a:r>
              <a:rPr lang="zh-CN" altLang="en-US" sz="2400" b="1" dirty="0">
                <a:latin typeface="华文宋体" panose="02010600040101010101" pitchFamily="2" charset="-122"/>
                <a:ea typeface="华文宋体" panose="02010600040101010101" pitchFamily="2" charset="-122"/>
                <a:hlinkClick r:id="rId4"/>
              </a:rPr>
              <a:t>组合优化</a:t>
            </a:r>
            <a:r>
              <a:rPr lang="zh-CN" altLang="en-US" sz="2400" b="1" dirty="0">
                <a:latin typeface="华文宋体" panose="02010600040101010101" pitchFamily="2" charset="-122"/>
                <a:ea typeface="华文宋体" panose="02010600040101010101" pitchFamily="2" charset="-122"/>
              </a:rPr>
              <a:t>中的一个</a:t>
            </a:r>
            <a:r>
              <a:rPr lang="en-US" altLang="zh-CN" sz="2400" b="1" dirty="0">
                <a:latin typeface="华文宋体" panose="02010600040101010101" pitchFamily="2" charset="-122"/>
                <a:ea typeface="华文宋体" panose="02010600040101010101" pitchFamily="2" charset="-122"/>
                <a:hlinkClick r:id="rId5"/>
              </a:rPr>
              <a:t>NP</a:t>
            </a:r>
            <a:r>
              <a:rPr lang="zh-CN" altLang="en-US" sz="2400" b="1" dirty="0">
                <a:latin typeface="华文宋体" panose="02010600040101010101" pitchFamily="2" charset="-122"/>
                <a:ea typeface="华文宋体" panose="02010600040101010101" pitchFamily="2" charset="-122"/>
              </a:rPr>
              <a:t>难问题，在</a:t>
            </a:r>
            <a:r>
              <a:rPr lang="zh-CN" altLang="en-US" sz="2400" b="1" dirty="0">
                <a:latin typeface="华文宋体" panose="02010600040101010101" pitchFamily="2" charset="-122"/>
                <a:ea typeface="华文宋体" panose="02010600040101010101" pitchFamily="2" charset="-122"/>
                <a:hlinkClick r:id="rId6"/>
              </a:rPr>
              <a:t>运筹学</a:t>
            </a:r>
            <a:r>
              <a:rPr lang="zh-CN" altLang="en-US" sz="2400" b="1" dirty="0">
                <a:latin typeface="华文宋体" panose="02010600040101010101" pitchFamily="2" charset="-122"/>
                <a:ea typeface="华文宋体" panose="02010600040101010101" pitchFamily="2" charset="-122"/>
              </a:rPr>
              <a:t>和</a:t>
            </a:r>
            <a:r>
              <a:rPr lang="zh-CN" altLang="en-US" sz="2400" b="1" dirty="0">
                <a:latin typeface="华文宋体" panose="02010600040101010101" pitchFamily="2" charset="-122"/>
                <a:ea typeface="华文宋体" panose="02010600040101010101" pitchFamily="2" charset="-122"/>
                <a:hlinkClick r:id="rId7"/>
              </a:rPr>
              <a:t>理论计算机科学</a:t>
            </a:r>
            <a:r>
              <a:rPr lang="zh-CN" altLang="en-US" sz="2400" b="1" dirty="0">
                <a:latin typeface="华文宋体" panose="02010600040101010101" pitchFamily="2" charset="-122"/>
                <a:ea typeface="华文宋体" panose="02010600040101010101" pitchFamily="2" charset="-122"/>
              </a:rPr>
              <a:t>中非常重要。</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1538"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BD3C8D4E-E2A1-45A6-B780-83EA71F2B1B8}" type="datetime1">
              <a:rPr lang="zh-CN" altLang="en-US" sz="1400"/>
              <a:t>2025/5/30</a:t>
            </a:fld>
            <a:endParaRPr lang="zh-CN" altLang="en-US" sz="1400"/>
          </a:p>
        </p:txBody>
      </p:sp>
      <p:sp>
        <p:nvSpPr>
          <p:cNvPr id="321539"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EB453F99-EF0C-441B-9738-EC1A5931D1CD}" type="slidenum">
              <a:rPr lang="en-US" altLang="zh-CN" sz="1400"/>
              <a:t>102</a:t>
            </a:fld>
            <a:endParaRPr lang="en-US" altLang="zh-CN" sz="1400"/>
          </a:p>
        </p:txBody>
      </p:sp>
      <p:sp>
        <p:nvSpPr>
          <p:cNvPr id="321540" name="Rectangle 2"/>
          <p:cNvSpPr>
            <a:spLocks noGrp="1" noChangeArrowheads="1"/>
          </p:cNvSpPr>
          <p:nvPr>
            <p:ph type="title" idx="4294967295"/>
          </p:nvPr>
        </p:nvSpPr>
        <p:spPr>
          <a:xfrm>
            <a:off x="628650" y="365127"/>
            <a:ext cx="6549390" cy="1017904"/>
          </a:xfrm>
        </p:spPr>
        <p:txBody>
          <a:bodyPr>
            <a:normAutofit/>
          </a:bodyPr>
          <a:lstStyle/>
          <a:p>
            <a:pPr eaLnBrk="1" hangingPunct="1"/>
            <a:r>
              <a:rPr lang="en-US" altLang="zh-CN" sz="4000" b="1" dirty="0">
                <a:solidFill>
                  <a:srgbClr val="FF0000"/>
                </a:solidFill>
                <a:latin typeface="华文宋体" panose="02010600040101010101" pitchFamily="2" charset="-122"/>
                <a:ea typeface="华文宋体" panose="02010600040101010101" pitchFamily="2" charset="-122"/>
              </a:rPr>
              <a:t>11.5 Hopfield</a:t>
            </a:r>
            <a:r>
              <a:rPr lang="zh-CN" altLang="en-US" sz="4000" b="1" dirty="0">
                <a:solidFill>
                  <a:srgbClr val="FF0000"/>
                </a:solidFill>
                <a:latin typeface="华文宋体" panose="02010600040101010101" pitchFamily="2" charset="-122"/>
                <a:ea typeface="华文宋体" panose="02010600040101010101" pitchFamily="2" charset="-122"/>
              </a:rPr>
              <a:t>网解决</a:t>
            </a:r>
            <a:r>
              <a:rPr lang="en-US" altLang="zh-CN" sz="4000" b="1" dirty="0">
                <a:solidFill>
                  <a:srgbClr val="FF0000"/>
                </a:solidFill>
                <a:latin typeface="华文宋体" panose="02010600040101010101" pitchFamily="2" charset="-122"/>
                <a:ea typeface="华文宋体" panose="02010600040101010101" pitchFamily="2" charset="-122"/>
              </a:rPr>
              <a:t>TSP</a:t>
            </a:r>
            <a:r>
              <a:rPr lang="zh-CN" altLang="en-US" sz="4000" b="1" dirty="0">
                <a:solidFill>
                  <a:srgbClr val="FF0000"/>
                </a:solidFill>
                <a:latin typeface="华文宋体" panose="02010600040101010101" pitchFamily="2" charset="-122"/>
                <a:ea typeface="华文宋体" panose="02010600040101010101" pitchFamily="2" charset="-122"/>
              </a:rPr>
              <a:t>问题</a:t>
            </a:r>
          </a:p>
        </p:txBody>
      </p:sp>
      <p:sp>
        <p:nvSpPr>
          <p:cNvPr id="321541" name="Rectangle 3"/>
          <p:cNvSpPr>
            <a:spLocks noGrp="1" noChangeArrowheads="1"/>
          </p:cNvSpPr>
          <p:nvPr>
            <p:ph type="body" idx="4294967295"/>
          </p:nvPr>
        </p:nvSpPr>
        <p:spPr>
          <a:xfrm>
            <a:off x="628650" y="1582896"/>
            <a:ext cx="7635240" cy="4351338"/>
          </a:xfrm>
        </p:spPr>
        <p:txBody>
          <a:bodyPr/>
          <a:lstStyle/>
          <a:p>
            <a:pPr eaLnBrk="1" hangingPunct="1">
              <a:lnSpc>
                <a:spcPct val="150000"/>
              </a:lnSpc>
              <a:spcBef>
                <a:spcPct val="0"/>
              </a:spcBef>
            </a:pPr>
            <a:r>
              <a:rPr lang="en-US" altLang="zh-CN" sz="2800" b="1" dirty="0">
                <a:latin typeface="华文宋体" panose="02010600040101010101" pitchFamily="2" charset="-122"/>
                <a:ea typeface="华文宋体" panose="02010600040101010101" pitchFamily="2" charset="-122"/>
              </a:rPr>
              <a:t>1985</a:t>
            </a:r>
            <a:r>
              <a:rPr lang="zh-CN" altLang="en-US" sz="2800" b="1" dirty="0">
                <a:latin typeface="华文宋体" panose="02010600040101010101" pitchFamily="2" charset="-122"/>
                <a:ea typeface="华文宋体" panose="02010600040101010101" pitchFamily="2" charset="-122"/>
              </a:rPr>
              <a:t>年，</a:t>
            </a:r>
            <a:r>
              <a:rPr lang="en-US" altLang="zh-CN" sz="2800" b="1" dirty="0">
                <a:latin typeface="华文宋体" panose="02010600040101010101" pitchFamily="2" charset="-122"/>
                <a:ea typeface="华文宋体" panose="02010600040101010101" pitchFamily="2" charset="-122"/>
              </a:rPr>
              <a:t>J. J. Hopfield</a:t>
            </a:r>
            <a:r>
              <a:rPr lang="zh-CN" altLang="en-US" sz="2800" b="1" dirty="0">
                <a:latin typeface="华文宋体" panose="02010600040101010101" pitchFamily="2" charset="-122"/>
                <a:ea typeface="华文宋体" panose="02010600040101010101" pitchFamily="2" charset="-122"/>
              </a:rPr>
              <a:t>和</a:t>
            </a:r>
            <a:r>
              <a:rPr lang="en-US" altLang="zh-CN" sz="2800" b="1" dirty="0">
                <a:latin typeface="华文宋体" panose="02010600040101010101" pitchFamily="2" charset="-122"/>
                <a:ea typeface="华文宋体" panose="02010600040101010101" pitchFamily="2" charset="-122"/>
              </a:rPr>
              <a:t>D. W. Tank</a:t>
            </a:r>
            <a:r>
              <a:rPr lang="zh-CN" altLang="en-US" sz="2800" b="1" dirty="0">
                <a:latin typeface="华文宋体" panose="02010600040101010101" pitchFamily="2" charset="-122"/>
                <a:ea typeface="华文宋体" panose="02010600040101010101" pitchFamily="2" charset="-122"/>
              </a:rPr>
              <a:t>用循环网求解</a:t>
            </a:r>
            <a:r>
              <a:rPr lang="en-US" altLang="zh-CN" sz="2800" b="1" dirty="0">
                <a:latin typeface="华文宋体" panose="02010600040101010101" pitchFamily="2" charset="-122"/>
                <a:ea typeface="华文宋体" panose="02010600040101010101" pitchFamily="2" charset="-122"/>
              </a:rPr>
              <a:t>TSP</a:t>
            </a:r>
            <a:r>
              <a:rPr lang="zh-CN" altLang="en-US" sz="2800" b="1" dirty="0">
                <a:latin typeface="华文宋体" panose="02010600040101010101" pitchFamily="2" charset="-122"/>
                <a:ea typeface="华文宋体" panose="02010600040101010101" pitchFamily="2" charset="-122"/>
              </a:rPr>
              <a:t>。试验表明，当城市的个数不超过</a:t>
            </a:r>
            <a:r>
              <a:rPr lang="en-US" altLang="zh-CN" sz="2800" b="1" dirty="0">
                <a:solidFill>
                  <a:srgbClr val="FF0000"/>
                </a:solidFill>
                <a:latin typeface="华文宋体" panose="02010600040101010101" pitchFamily="2" charset="-122"/>
                <a:ea typeface="华文宋体" panose="02010600040101010101" pitchFamily="2" charset="-122"/>
              </a:rPr>
              <a:t>30</a:t>
            </a:r>
            <a:r>
              <a:rPr lang="zh-CN" altLang="en-US" sz="2800" b="1" dirty="0">
                <a:latin typeface="华文宋体" panose="02010600040101010101" pitchFamily="2" charset="-122"/>
                <a:ea typeface="华文宋体" panose="02010600040101010101" pitchFamily="2" charset="-122"/>
              </a:rPr>
              <a:t>时，多可以给出</a:t>
            </a:r>
            <a:r>
              <a:rPr lang="zh-CN" altLang="en-US" sz="2800" b="1" dirty="0">
                <a:solidFill>
                  <a:srgbClr val="FF0000"/>
                </a:solidFill>
                <a:latin typeface="华文宋体" panose="02010600040101010101" pitchFamily="2" charset="-122"/>
                <a:ea typeface="华文宋体" panose="02010600040101010101" pitchFamily="2" charset="-122"/>
              </a:rPr>
              <a:t>最优解的近似解</a:t>
            </a:r>
            <a:r>
              <a:rPr lang="zh-CN" altLang="en-US" sz="2800" b="1" dirty="0">
                <a:latin typeface="华文宋体" panose="02010600040101010101" pitchFamily="2" charset="-122"/>
                <a:ea typeface="华文宋体" panose="02010600040101010101" pitchFamily="2" charset="-122"/>
              </a:rPr>
              <a:t>。而当城市的个数超过</a:t>
            </a:r>
            <a:r>
              <a:rPr lang="en-US" altLang="zh-CN" sz="2800" b="1" dirty="0">
                <a:latin typeface="华文宋体" panose="02010600040101010101" pitchFamily="2" charset="-122"/>
                <a:ea typeface="华文宋体" panose="02010600040101010101" pitchFamily="2" charset="-122"/>
              </a:rPr>
              <a:t>30</a:t>
            </a:r>
            <a:r>
              <a:rPr lang="zh-CN" altLang="en-US" sz="2800" b="1" dirty="0">
                <a:latin typeface="华文宋体" panose="02010600040101010101" pitchFamily="2" charset="-122"/>
                <a:ea typeface="华文宋体" panose="02010600040101010101" pitchFamily="2" charset="-122"/>
              </a:rPr>
              <a:t>时，最终的结果就不太理想了 </a:t>
            </a:r>
          </a:p>
          <a:p>
            <a:pPr eaLnBrk="1" hangingPunct="1">
              <a:lnSpc>
                <a:spcPct val="150000"/>
              </a:lnSpc>
              <a:spcBef>
                <a:spcPct val="0"/>
              </a:spcBef>
            </a:pPr>
            <a:r>
              <a:rPr lang="en-US" altLang="zh-CN" sz="2800" b="1" dirty="0">
                <a:latin typeface="华文宋体" panose="02010600040101010101" pitchFamily="2" charset="-122"/>
                <a:ea typeface="华文宋体" panose="02010600040101010101" pitchFamily="2" charset="-122"/>
              </a:rPr>
              <a:t>n</a:t>
            </a:r>
            <a:r>
              <a:rPr lang="zh-CN" altLang="en-US" sz="2800" b="1" dirty="0">
                <a:latin typeface="华文宋体" panose="02010600040101010101" pitchFamily="2" charset="-122"/>
                <a:ea typeface="华文宋体" panose="02010600040101010101" pitchFamily="2" charset="-122"/>
              </a:rPr>
              <a:t>个城市间存在</a:t>
            </a:r>
            <a:r>
              <a:rPr lang="en-US" altLang="zh-CN" sz="2800" b="1" dirty="0">
                <a:latin typeface="华文宋体" panose="02010600040101010101" pitchFamily="2" charset="-122"/>
                <a:ea typeface="华文宋体" panose="02010600040101010101" pitchFamily="2" charset="-122"/>
              </a:rPr>
              <a:t>n!/(2n)</a:t>
            </a:r>
            <a:r>
              <a:rPr lang="zh-CN" altLang="en-US" sz="2800" b="1" dirty="0">
                <a:latin typeface="华文宋体" panose="02010600040101010101" pitchFamily="2" charset="-122"/>
                <a:ea typeface="华文宋体" panose="02010600040101010101" pitchFamily="2" charset="-122"/>
              </a:rPr>
              <a:t>条可能路径 </a:t>
            </a:r>
          </a:p>
          <a:p>
            <a:pPr eaLnBrk="1" hangingPunct="1">
              <a:lnSpc>
                <a:spcPct val="150000"/>
              </a:lnSpc>
              <a:spcBef>
                <a:spcPct val="0"/>
              </a:spcBef>
            </a:pPr>
            <a:r>
              <a:rPr lang="zh-CN" altLang="en-US" sz="2800" b="1" dirty="0">
                <a:latin typeface="华文宋体" panose="02010600040101010101" pitchFamily="2" charset="-122"/>
                <a:ea typeface="华文宋体" panose="02010600040101010101" pitchFamily="2" charset="-122"/>
              </a:rPr>
              <a:t>设问题中含有</a:t>
            </a:r>
            <a:r>
              <a:rPr lang="en-US" altLang="zh-CN" sz="2800" b="1" dirty="0">
                <a:latin typeface="华文宋体" panose="02010600040101010101" pitchFamily="2" charset="-122"/>
                <a:ea typeface="华文宋体" panose="02010600040101010101" pitchFamily="2" charset="-122"/>
              </a:rPr>
              <a:t>n</a:t>
            </a:r>
            <a:r>
              <a:rPr lang="zh-CN" altLang="en-US" sz="2800" b="1" dirty="0">
                <a:latin typeface="华文宋体" panose="02010600040101010101" pitchFamily="2" charset="-122"/>
                <a:ea typeface="华文宋体" panose="02010600040101010101" pitchFamily="2" charset="-122"/>
              </a:rPr>
              <a:t>个城市</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用</a:t>
            </a:r>
            <a:r>
              <a:rPr lang="en-US" altLang="zh-CN" sz="2800" b="1" dirty="0">
                <a:latin typeface="华文宋体" panose="02010600040101010101" pitchFamily="2" charset="-122"/>
                <a:ea typeface="华文宋体" panose="02010600040101010101" pitchFamily="2" charset="-122"/>
              </a:rPr>
              <a:t>n*n</a:t>
            </a:r>
            <a:r>
              <a:rPr lang="zh-CN" altLang="en-US" sz="2800" b="1" dirty="0">
                <a:latin typeface="华文宋体" panose="02010600040101010101" pitchFamily="2" charset="-122"/>
                <a:ea typeface="华文宋体" panose="02010600040101010101" pitchFamily="2" charset="-122"/>
              </a:rPr>
              <a:t>个神经元构成网络</a:t>
            </a:r>
            <a:r>
              <a:rPr lang="zh-CN" altLang="en-US" sz="2800" dirty="0">
                <a:latin typeface="华文宋体" panose="02010600040101010101" pitchFamily="2" charset="-122"/>
                <a:ea typeface="华文宋体" panose="02010600040101010101" pitchFamily="2" charset="-122"/>
              </a:rPr>
              <a:t> </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8E9BFE15-1312-4D9D-81D1-5A63EEF7C9FD}"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sp>
        <p:nvSpPr>
          <p:cNvPr id="7" name="长方形 3"/>
          <p:cNvSpPr/>
          <p:nvPr/>
        </p:nvSpPr>
        <p:spPr>
          <a:xfrm>
            <a:off x="8439682" y="0"/>
            <a:ext cx="694531"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nvGrpSpPr>
          <p:cNvPr id="8" name="组合 7"/>
          <p:cNvGrpSpPr/>
          <p:nvPr/>
        </p:nvGrpSpPr>
        <p:grpSpPr>
          <a:xfrm>
            <a:off x="8400804" y="0"/>
            <a:ext cx="851355" cy="6858000"/>
            <a:chOff x="8400804" y="0"/>
            <a:chExt cx="851355" cy="6858000"/>
          </a:xfrm>
        </p:grpSpPr>
        <p:grpSp>
          <p:nvGrpSpPr>
            <p:cNvPr id="9" name="组 9"/>
            <p:cNvGrpSpPr/>
            <p:nvPr/>
          </p:nvGrpSpPr>
          <p:grpSpPr>
            <a:xfrm>
              <a:off x="8400804" y="0"/>
              <a:ext cx="733409" cy="6858000"/>
              <a:chOff x="9055676" y="0"/>
              <a:chExt cx="3136324" cy="6858000"/>
            </a:xfrm>
          </p:grpSpPr>
          <p:sp>
            <p:nvSpPr>
              <p:cNvPr id="11"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矩形 13"/>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0"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1541">
                                            <p:txEl>
                                              <p:pRg st="0" end="0"/>
                                            </p:txEl>
                                          </p:spTgt>
                                        </p:tgtEl>
                                        <p:attrNameLst>
                                          <p:attrName>style.visibility</p:attrName>
                                        </p:attrNameLst>
                                      </p:cBhvr>
                                      <p:to>
                                        <p:strVal val="visible"/>
                                      </p:to>
                                    </p:set>
                                    <p:anim calcmode="lin" valueType="num">
                                      <p:cBhvr additive="base">
                                        <p:cTn id="7" dur="500" fill="hold"/>
                                        <p:tgtEl>
                                          <p:spTgt spid="32154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2154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21541">
                                            <p:txEl>
                                              <p:pRg st="1" end="1"/>
                                            </p:txEl>
                                          </p:spTgt>
                                        </p:tgtEl>
                                        <p:attrNameLst>
                                          <p:attrName>style.visibility</p:attrName>
                                        </p:attrNameLst>
                                      </p:cBhvr>
                                      <p:to>
                                        <p:strVal val="visible"/>
                                      </p:to>
                                    </p:set>
                                    <p:anim calcmode="lin" valueType="num">
                                      <p:cBhvr additive="base">
                                        <p:cTn id="13" dur="500" fill="hold"/>
                                        <p:tgtEl>
                                          <p:spTgt spid="32154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2154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21541">
                                            <p:txEl>
                                              <p:pRg st="2" end="2"/>
                                            </p:txEl>
                                          </p:spTgt>
                                        </p:tgtEl>
                                        <p:attrNameLst>
                                          <p:attrName>style.visibility</p:attrName>
                                        </p:attrNameLst>
                                      </p:cBhvr>
                                      <p:to>
                                        <p:strVal val="visible"/>
                                      </p:to>
                                    </p:set>
                                    <p:anim calcmode="lin" valueType="num">
                                      <p:cBhvr additive="base">
                                        <p:cTn id="19" dur="500" fill="hold"/>
                                        <p:tgtEl>
                                          <p:spTgt spid="32154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2154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541"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AFC2419A-87CA-41E8-A7B4-CC062F169775}" type="datetime1">
              <a:rPr lang="zh-CN" altLang="en-US" sz="1400"/>
              <a:t>2025/5/30</a:t>
            </a:fld>
            <a:endParaRPr lang="zh-CN" altLang="en-US" sz="1400"/>
          </a:p>
        </p:txBody>
      </p:sp>
      <p:sp>
        <p:nvSpPr>
          <p:cNvPr id="323587"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B5D2C3AE-ABA2-4181-B6FC-F48785522D6E}" type="slidenum">
              <a:rPr lang="en-US" altLang="zh-CN" sz="1400"/>
              <a:t>103</a:t>
            </a:fld>
            <a:endParaRPr lang="en-US" altLang="zh-CN" sz="1400"/>
          </a:p>
        </p:txBody>
      </p:sp>
      <p:sp>
        <p:nvSpPr>
          <p:cNvPr id="323589" name="Rectangle 3"/>
          <p:cNvSpPr>
            <a:spLocks noGrp="1" noChangeArrowheads="1"/>
          </p:cNvSpPr>
          <p:nvPr>
            <p:ph type="body" idx="4294967295"/>
          </p:nvPr>
        </p:nvSpPr>
        <p:spPr>
          <a:xfrm>
            <a:off x="773113" y="1417638"/>
            <a:ext cx="5867400" cy="609600"/>
          </a:xfrm>
        </p:spPr>
        <p:txBody>
          <a:bodyPr/>
          <a:lstStyle/>
          <a:p>
            <a:pPr algn="just" eaLnBrk="1" hangingPunct="1">
              <a:buFontTx/>
              <a:buNone/>
            </a:pPr>
            <a:r>
              <a:rPr lang="zh-CN" altLang="en-US" b="1" dirty="0">
                <a:latin typeface="华文宋体" panose="02010600040101010101" pitchFamily="2" charset="-122"/>
                <a:ea typeface="华文宋体" panose="02010600040101010101" pitchFamily="2" charset="-122"/>
              </a:rPr>
              <a:t>例如：四个城市</a:t>
            </a:r>
            <a:r>
              <a:rPr lang="en-US" altLang="zh-CN" b="1" dirty="0">
                <a:latin typeface="华文宋体" panose="02010600040101010101" pitchFamily="2" charset="-122"/>
                <a:ea typeface="华文宋体" panose="02010600040101010101" pitchFamily="2" charset="-122"/>
              </a:rPr>
              <a:t>X</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Y</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Z</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W</a:t>
            </a:r>
          </a:p>
        </p:txBody>
      </p:sp>
      <p:grpSp>
        <p:nvGrpSpPr>
          <p:cNvPr id="323590" name="Group 4"/>
          <p:cNvGrpSpPr/>
          <p:nvPr/>
        </p:nvGrpSpPr>
        <p:grpSpPr bwMode="auto">
          <a:xfrm>
            <a:off x="893445" y="2203610"/>
            <a:ext cx="7107555" cy="3667125"/>
            <a:chOff x="0" y="0"/>
            <a:chExt cx="3331" cy="2310"/>
          </a:xfrm>
        </p:grpSpPr>
        <p:grpSp>
          <p:nvGrpSpPr>
            <p:cNvPr id="323592" name="Group 5"/>
            <p:cNvGrpSpPr/>
            <p:nvPr/>
          </p:nvGrpSpPr>
          <p:grpSpPr bwMode="auto">
            <a:xfrm>
              <a:off x="3" y="3"/>
              <a:ext cx="3325" cy="2304"/>
              <a:chOff x="0" y="0"/>
              <a:chExt cx="3325" cy="2304"/>
            </a:xfrm>
          </p:grpSpPr>
          <p:grpSp>
            <p:nvGrpSpPr>
              <p:cNvPr id="323594" name="Group 6"/>
              <p:cNvGrpSpPr/>
              <p:nvPr/>
            </p:nvGrpSpPr>
            <p:grpSpPr bwMode="auto">
              <a:xfrm>
                <a:off x="0" y="0"/>
                <a:ext cx="665" cy="768"/>
                <a:chOff x="0" y="0"/>
                <a:chExt cx="665" cy="768"/>
              </a:xfrm>
            </p:grpSpPr>
            <p:sp>
              <p:nvSpPr>
                <p:cNvPr id="2" name="Rectangle 7"/>
                <p:cNvSpPr>
                  <a:spLocks noChangeArrowheads="1"/>
                </p:cNvSpPr>
                <p:nvPr/>
              </p:nvSpPr>
              <p:spPr bwMode="auto">
                <a:xfrm>
                  <a:off x="43" y="0"/>
                  <a:ext cx="579"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zh-CN" sz="2400" b="1" dirty="0">
                    <a:latin typeface="Times New Roman" panose="02020603050405020304" pitchFamily="18" charset="0"/>
                  </a:endParaRPr>
                </a:p>
                <a:p>
                  <a:pPr algn="ctr" eaLnBrk="1" hangingPunct="1">
                    <a:spcBef>
                      <a:spcPct val="0"/>
                    </a:spcBef>
                    <a:buFontTx/>
                    <a:buNone/>
                  </a:pPr>
                  <a:r>
                    <a:rPr lang="zh-CN" altLang="en-US" sz="2400" b="1" dirty="0">
                      <a:latin typeface="Times New Roman" panose="02020603050405020304" pitchFamily="18" charset="0"/>
                    </a:rPr>
                    <a:t>城市名</a:t>
                  </a:r>
                </a:p>
              </p:txBody>
            </p:sp>
            <p:sp>
              <p:nvSpPr>
                <p:cNvPr id="323671" name="Rectangle 8"/>
                <p:cNvSpPr>
                  <a:spLocks noChangeArrowheads="1"/>
                </p:cNvSpPr>
                <p:nvPr/>
              </p:nvSpPr>
              <p:spPr bwMode="auto">
                <a:xfrm>
                  <a:off x="0" y="0"/>
                  <a:ext cx="665" cy="76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323595" name="Group 9"/>
              <p:cNvGrpSpPr/>
              <p:nvPr/>
            </p:nvGrpSpPr>
            <p:grpSpPr bwMode="auto">
              <a:xfrm>
                <a:off x="665" y="0"/>
                <a:ext cx="2660" cy="384"/>
                <a:chOff x="0" y="0"/>
                <a:chExt cx="2660" cy="384"/>
              </a:xfrm>
            </p:grpSpPr>
            <p:sp>
              <p:nvSpPr>
                <p:cNvPr id="323668" name="Rectangle 10"/>
                <p:cNvSpPr>
                  <a:spLocks noChangeArrowheads="1"/>
                </p:cNvSpPr>
                <p:nvPr/>
              </p:nvSpPr>
              <p:spPr bwMode="auto">
                <a:xfrm>
                  <a:off x="43" y="0"/>
                  <a:ext cx="257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zh-CN" altLang="en-US" sz="2400" b="1" dirty="0">
                      <a:latin typeface="Times New Roman" panose="02020603050405020304" pitchFamily="18" charset="0"/>
                    </a:rPr>
                    <a:t>访问顺序标示</a:t>
                  </a:r>
                </a:p>
              </p:txBody>
            </p:sp>
            <p:sp>
              <p:nvSpPr>
                <p:cNvPr id="323669" name="Rectangle 11"/>
                <p:cNvSpPr>
                  <a:spLocks noChangeArrowheads="1"/>
                </p:cNvSpPr>
                <p:nvPr/>
              </p:nvSpPr>
              <p:spPr bwMode="auto">
                <a:xfrm>
                  <a:off x="0" y="0"/>
                  <a:ext cx="266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323596" name="Group 12"/>
              <p:cNvGrpSpPr/>
              <p:nvPr/>
            </p:nvGrpSpPr>
            <p:grpSpPr bwMode="auto">
              <a:xfrm>
                <a:off x="665" y="384"/>
                <a:ext cx="665" cy="384"/>
                <a:chOff x="0" y="0"/>
                <a:chExt cx="665" cy="384"/>
              </a:xfrm>
            </p:grpSpPr>
            <p:sp>
              <p:nvSpPr>
                <p:cNvPr id="323666" name="Rectangle 13"/>
                <p:cNvSpPr>
                  <a:spLocks noChangeArrowheads="1"/>
                </p:cNvSpPr>
                <p:nvPr/>
              </p:nvSpPr>
              <p:spPr bwMode="auto">
                <a:xfrm>
                  <a:off x="43" y="0"/>
                  <a:ext cx="57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CN" sz="2400" b="1">
                      <a:latin typeface="Times New Roman" panose="02020603050405020304" pitchFamily="18" charset="0"/>
                    </a:rPr>
                    <a:t>1</a:t>
                  </a:r>
                </a:p>
                <a:p>
                  <a:pPr algn="ctr">
                    <a:spcBef>
                      <a:spcPct val="0"/>
                    </a:spcBef>
                    <a:buFontTx/>
                    <a:buNone/>
                  </a:pPr>
                  <a:endParaRPr lang="en-US" altLang="zh-CN" sz="2400" b="1">
                    <a:latin typeface="Times New Roman" panose="02020603050405020304" pitchFamily="18" charset="0"/>
                  </a:endParaRPr>
                </a:p>
              </p:txBody>
            </p:sp>
            <p:sp>
              <p:nvSpPr>
                <p:cNvPr id="323667" name="Rectangle 14"/>
                <p:cNvSpPr>
                  <a:spLocks noChangeArrowheads="1"/>
                </p:cNvSpPr>
                <p:nvPr/>
              </p:nvSpPr>
              <p:spPr bwMode="auto">
                <a:xfrm>
                  <a:off x="0" y="0"/>
                  <a:ext cx="665"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323597" name="Group 15"/>
              <p:cNvGrpSpPr/>
              <p:nvPr/>
            </p:nvGrpSpPr>
            <p:grpSpPr bwMode="auto">
              <a:xfrm>
                <a:off x="1330" y="384"/>
                <a:ext cx="665" cy="384"/>
                <a:chOff x="0" y="0"/>
                <a:chExt cx="665" cy="384"/>
              </a:xfrm>
            </p:grpSpPr>
            <p:sp>
              <p:nvSpPr>
                <p:cNvPr id="323664" name="Rectangle 16"/>
                <p:cNvSpPr>
                  <a:spLocks noChangeArrowheads="1"/>
                </p:cNvSpPr>
                <p:nvPr/>
              </p:nvSpPr>
              <p:spPr bwMode="auto">
                <a:xfrm>
                  <a:off x="43" y="0"/>
                  <a:ext cx="57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CN" sz="2400" b="1">
                      <a:latin typeface="Times New Roman" panose="02020603050405020304" pitchFamily="18" charset="0"/>
                    </a:rPr>
                    <a:t>2</a:t>
                  </a:r>
                </a:p>
                <a:p>
                  <a:pPr algn="ctr">
                    <a:spcBef>
                      <a:spcPct val="0"/>
                    </a:spcBef>
                    <a:buFontTx/>
                    <a:buNone/>
                  </a:pPr>
                  <a:endParaRPr lang="en-US" altLang="zh-CN" sz="2400" b="1">
                    <a:latin typeface="Times New Roman" panose="02020603050405020304" pitchFamily="18" charset="0"/>
                  </a:endParaRPr>
                </a:p>
              </p:txBody>
            </p:sp>
            <p:sp>
              <p:nvSpPr>
                <p:cNvPr id="323665" name="Rectangle 17"/>
                <p:cNvSpPr>
                  <a:spLocks noChangeArrowheads="1"/>
                </p:cNvSpPr>
                <p:nvPr/>
              </p:nvSpPr>
              <p:spPr bwMode="auto">
                <a:xfrm>
                  <a:off x="0" y="0"/>
                  <a:ext cx="665"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323598" name="Group 18"/>
              <p:cNvGrpSpPr/>
              <p:nvPr/>
            </p:nvGrpSpPr>
            <p:grpSpPr bwMode="auto">
              <a:xfrm>
                <a:off x="1995" y="384"/>
                <a:ext cx="665" cy="384"/>
                <a:chOff x="0" y="0"/>
                <a:chExt cx="665" cy="384"/>
              </a:xfrm>
            </p:grpSpPr>
            <p:sp>
              <p:nvSpPr>
                <p:cNvPr id="323662" name="Rectangle 19"/>
                <p:cNvSpPr>
                  <a:spLocks noChangeArrowheads="1"/>
                </p:cNvSpPr>
                <p:nvPr/>
              </p:nvSpPr>
              <p:spPr bwMode="auto">
                <a:xfrm>
                  <a:off x="43" y="0"/>
                  <a:ext cx="57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CN" sz="2400" b="1">
                      <a:latin typeface="Times New Roman" panose="02020603050405020304" pitchFamily="18" charset="0"/>
                    </a:rPr>
                    <a:t>3</a:t>
                  </a:r>
                </a:p>
                <a:p>
                  <a:pPr algn="ctr">
                    <a:spcBef>
                      <a:spcPct val="0"/>
                    </a:spcBef>
                    <a:buFontTx/>
                    <a:buNone/>
                  </a:pPr>
                  <a:endParaRPr lang="en-US" altLang="zh-CN" sz="2400" b="1">
                    <a:latin typeface="Times New Roman" panose="02020603050405020304" pitchFamily="18" charset="0"/>
                  </a:endParaRPr>
                </a:p>
              </p:txBody>
            </p:sp>
            <p:sp>
              <p:nvSpPr>
                <p:cNvPr id="323663" name="Rectangle 20"/>
                <p:cNvSpPr>
                  <a:spLocks noChangeArrowheads="1"/>
                </p:cNvSpPr>
                <p:nvPr/>
              </p:nvSpPr>
              <p:spPr bwMode="auto">
                <a:xfrm>
                  <a:off x="0" y="0"/>
                  <a:ext cx="665"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323599" name="Group 21"/>
              <p:cNvGrpSpPr/>
              <p:nvPr/>
            </p:nvGrpSpPr>
            <p:grpSpPr bwMode="auto">
              <a:xfrm>
                <a:off x="2660" y="384"/>
                <a:ext cx="665" cy="384"/>
                <a:chOff x="0" y="0"/>
                <a:chExt cx="665" cy="384"/>
              </a:xfrm>
            </p:grpSpPr>
            <p:sp>
              <p:nvSpPr>
                <p:cNvPr id="323660" name="Rectangle 22"/>
                <p:cNvSpPr>
                  <a:spLocks noChangeArrowheads="1"/>
                </p:cNvSpPr>
                <p:nvPr/>
              </p:nvSpPr>
              <p:spPr bwMode="auto">
                <a:xfrm>
                  <a:off x="43" y="0"/>
                  <a:ext cx="57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CN" sz="2400" b="1">
                      <a:latin typeface="Times New Roman" panose="02020603050405020304" pitchFamily="18" charset="0"/>
                    </a:rPr>
                    <a:t>4</a:t>
                  </a:r>
                </a:p>
                <a:p>
                  <a:pPr algn="ctr">
                    <a:spcBef>
                      <a:spcPct val="0"/>
                    </a:spcBef>
                    <a:buFontTx/>
                    <a:buNone/>
                  </a:pPr>
                  <a:endParaRPr lang="en-US" altLang="zh-CN" sz="2400" b="1">
                    <a:latin typeface="Times New Roman" panose="02020603050405020304" pitchFamily="18" charset="0"/>
                  </a:endParaRPr>
                </a:p>
              </p:txBody>
            </p:sp>
            <p:sp>
              <p:nvSpPr>
                <p:cNvPr id="323661" name="Rectangle 23"/>
                <p:cNvSpPr>
                  <a:spLocks noChangeArrowheads="1"/>
                </p:cNvSpPr>
                <p:nvPr/>
              </p:nvSpPr>
              <p:spPr bwMode="auto">
                <a:xfrm>
                  <a:off x="0" y="0"/>
                  <a:ext cx="665"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323600" name="Group 24"/>
              <p:cNvGrpSpPr/>
              <p:nvPr/>
            </p:nvGrpSpPr>
            <p:grpSpPr bwMode="auto">
              <a:xfrm>
                <a:off x="0" y="768"/>
                <a:ext cx="665" cy="384"/>
                <a:chOff x="0" y="0"/>
                <a:chExt cx="665" cy="384"/>
              </a:xfrm>
            </p:grpSpPr>
            <p:sp>
              <p:nvSpPr>
                <p:cNvPr id="323658" name="Rectangle 25"/>
                <p:cNvSpPr>
                  <a:spLocks noChangeArrowheads="1"/>
                </p:cNvSpPr>
                <p:nvPr/>
              </p:nvSpPr>
              <p:spPr bwMode="auto">
                <a:xfrm>
                  <a:off x="43" y="0"/>
                  <a:ext cx="57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CN" sz="2400" b="1">
                      <a:latin typeface="Times New Roman" panose="02020603050405020304" pitchFamily="18" charset="0"/>
                    </a:rPr>
                    <a:t>X</a:t>
                  </a:r>
                </a:p>
                <a:p>
                  <a:pPr algn="ctr">
                    <a:spcBef>
                      <a:spcPct val="0"/>
                    </a:spcBef>
                    <a:buFontTx/>
                    <a:buNone/>
                  </a:pPr>
                  <a:endParaRPr lang="en-US" altLang="zh-CN" sz="2400" b="1">
                    <a:latin typeface="Times New Roman" panose="02020603050405020304" pitchFamily="18" charset="0"/>
                  </a:endParaRPr>
                </a:p>
              </p:txBody>
            </p:sp>
            <p:sp>
              <p:nvSpPr>
                <p:cNvPr id="323659" name="Rectangle 26"/>
                <p:cNvSpPr>
                  <a:spLocks noChangeArrowheads="1"/>
                </p:cNvSpPr>
                <p:nvPr/>
              </p:nvSpPr>
              <p:spPr bwMode="auto">
                <a:xfrm>
                  <a:off x="0" y="0"/>
                  <a:ext cx="665"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323601" name="Group 27"/>
              <p:cNvGrpSpPr/>
              <p:nvPr/>
            </p:nvGrpSpPr>
            <p:grpSpPr bwMode="auto">
              <a:xfrm>
                <a:off x="665" y="768"/>
                <a:ext cx="665" cy="384"/>
                <a:chOff x="0" y="0"/>
                <a:chExt cx="665" cy="384"/>
              </a:xfrm>
            </p:grpSpPr>
            <p:sp>
              <p:nvSpPr>
                <p:cNvPr id="323656" name="Rectangle 28"/>
                <p:cNvSpPr>
                  <a:spLocks noChangeArrowheads="1"/>
                </p:cNvSpPr>
                <p:nvPr/>
              </p:nvSpPr>
              <p:spPr bwMode="auto">
                <a:xfrm>
                  <a:off x="43" y="0"/>
                  <a:ext cx="57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CN" sz="2400" b="1">
                      <a:latin typeface="Times New Roman" panose="02020603050405020304" pitchFamily="18" charset="0"/>
                    </a:rPr>
                    <a:t>0</a:t>
                  </a:r>
                </a:p>
                <a:p>
                  <a:pPr algn="ctr">
                    <a:spcBef>
                      <a:spcPct val="0"/>
                    </a:spcBef>
                    <a:buFontTx/>
                    <a:buNone/>
                  </a:pPr>
                  <a:endParaRPr lang="en-US" altLang="zh-CN" sz="2400" b="1">
                    <a:latin typeface="Times New Roman" panose="02020603050405020304" pitchFamily="18" charset="0"/>
                  </a:endParaRPr>
                </a:p>
              </p:txBody>
            </p:sp>
            <p:sp>
              <p:nvSpPr>
                <p:cNvPr id="323657" name="Rectangle 29"/>
                <p:cNvSpPr>
                  <a:spLocks noChangeArrowheads="1"/>
                </p:cNvSpPr>
                <p:nvPr/>
              </p:nvSpPr>
              <p:spPr bwMode="auto">
                <a:xfrm>
                  <a:off x="0" y="0"/>
                  <a:ext cx="665"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323602" name="Group 30"/>
              <p:cNvGrpSpPr/>
              <p:nvPr/>
            </p:nvGrpSpPr>
            <p:grpSpPr bwMode="auto">
              <a:xfrm>
                <a:off x="1330" y="768"/>
                <a:ext cx="665" cy="384"/>
                <a:chOff x="0" y="0"/>
                <a:chExt cx="665" cy="384"/>
              </a:xfrm>
            </p:grpSpPr>
            <p:sp>
              <p:nvSpPr>
                <p:cNvPr id="323654" name="Rectangle 31"/>
                <p:cNvSpPr>
                  <a:spLocks noChangeArrowheads="1"/>
                </p:cNvSpPr>
                <p:nvPr/>
              </p:nvSpPr>
              <p:spPr bwMode="auto">
                <a:xfrm>
                  <a:off x="43" y="0"/>
                  <a:ext cx="57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CN" sz="2400" b="1">
                      <a:latin typeface="Times New Roman" panose="02020603050405020304" pitchFamily="18" charset="0"/>
                    </a:rPr>
                    <a:t>1</a:t>
                  </a:r>
                </a:p>
                <a:p>
                  <a:pPr algn="ctr">
                    <a:spcBef>
                      <a:spcPct val="0"/>
                    </a:spcBef>
                    <a:buFontTx/>
                    <a:buNone/>
                  </a:pPr>
                  <a:endParaRPr lang="en-US" altLang="zh-CN" sz="2400" b="1">
                    <a:latin typeface="Times New Roman" panose="02020603050405020304" pitchFamily="18" charset="0"/>
                  </a:endParaRPr>
                </a:p>
              </p:txBody>
            </p:sp>
            <p:sp>
              <p:nvSpPr>
                <p:cNvPr id="323655" name="Rectangle 32"/>
                <p:cNvSpPr>
                  <a:spLocks noChangeArrowheads="1"/>
                </p:cNvSpPr>
                <p:nvPr/>
              </p:nvSpPr>
              <p:spPr bwMode="auto">
                <a:xfrm>
                  <a:off x="0" y="0"/>
                  <a:ext cx="665"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323603" name="Group 33"/>
              <p:cNvGrpSpPr/>
              <p:nvPr/>
            </p:nvGrpSpPr>
            <p:grpSpPr bwMode="auto">
              <a:xfrm>
                <a:off x="1995" y="768"/>
                <a:ext cx="665" cy="384"/>
                <a:chOff x="0" y="0"/>
                <a:chExt cx="665" cy="384"/>
              </a:xfrm>
            </p:grpSpPr>
            <p:sp>
              <p:nvSpPr>
                <p:cNvPr id="323652" name="Rectangle 34"/>
                <p:cNvSpPr>
                  <a:spLocks noChangeArrowheads="1"/>
                </p:cNvSpPr>
                <p:nvPr/>
              </p:nvSpPr>
              <p:spPr bwMode="auto">
                <a:xfrm>
                  <a:off x="43" y="0"/>
                  <a:ext cx="57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CN" sz="2400" b="1">
                      <a:latin typeface="Times New Roman" panose="02020603050405020304" pitchFamily="18" charset="0"/>
                    </a:rPr>
                    <a:t>0</a:t>
                  </a:r>
                </a:p>
                <a:p>
                  <a:pPr algn="ctr">
                    <a:spcBef>
                      <a:spcPct val="0"/>
                    </a:spcBef>
                    <a:buFontTx/>
                    <a:buNone/>
                  </a:pPr>
                  <a:endParaRPr lang="en-US" altLang="zh-CN" sz="2400" b="1">
                    <a:latin typeface="Times New Roman" panose="02020603050405020304" pitchFamily="18" charset="0"/>
                  </a:endParaRPr>
                </a:p>
              </p:txBody>
            </p:sp>
            <p:sp>
              <p:nvSpPr>
                <p:cNvPr id="323653" name="Rectangle 35"/>
                <p:cNvSpPr>
                  <a:spLocks noChangeArrowheads="1"/>
                </p:cNvSpPr>
                <p:nvPr/>
              </p:nvSpPr>
              <p:spPr bwMode="auto">
                <a:xfrm>
                  <a:off x="0" y="0"/>
                  <a:ext cx="665"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323604" name="Group 36"/>
              <p:cNvGrpSpPr/>
              <p:nvPr/>
            </p:nvGrpSpPr>
            <p:grpSpPr bwMode="auto">
              <a:xfrm>
                <a:off x="2660" y="768"/>
                <a:ext cx="665" cy="384"/>
                <a:chOff x="0" y="0"/>
                <a:chExt cx="665" cy="384"/>
              </a:xfrm>
            </p:grpSpPr>
            <p:sp>
              <p:nvSpPr>
                <p:cNvPr id="323650" name="Rectangle 37"/>
                <p:cNvSpPr>
                  <a:spLocks noChangeArrowheads="1"/>
                </p:cNvSpPr>
                <p:nvPr/>
              </p:nvSpPr>
              <p:spPr bwMode="auto">
                <a:xfrm>
                  <a:off x="43" y="0"/>
                  <a:ext cx="57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CN" sz="2400" b="1">
                      <a:latin typeface="Times New Roman" panose="02020603050405020304" pitchFamily="18" charset="0"/>
                    </a:rPr>
                    <a:t>0</a:t>
                  </a:r>
                </a:p>
                <a:p>
                  <a:pPr algn="ctr">
                    <a:spcBef>
                      <a:spcPct val="0"/>
                    </a:spcBef>
                    <a:buFontTx/>
                    <a:buNone/>
                  </a:pPr>
                  <a:endParaRPr lang="en-US" altLang="zh-CN" sz="2400" b="1">
                    <a:latin typeface="Times New Roman" panose="02020603050405020304" pitchFamily="18" charset="0"/>
                  </a:endParaRPr>
                </a:p>
              </p:txBody>
            </p:sp>
            <p:sp>
              <p:nvSpPr>
                <p:cNvPr id="323651" name="Rectangle 38"/>
                <p:cNvSpPr>
                  <a:spLocks noChangeArrowheads="1"/>
                </p:cNvSpPr>
                <p:nvPr/>
              </p:nvSpPr>
              <p:spPr bwMode="auto">
                <a:xfrm>
                  <a:off x="0" y="0"/>
                  <a:ext cx="665"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323605" name="Group 39"/>
              <p:cNvGrpSpPr/>
              <p:nvPr/>
            </p:nvGrpSpPr>
            <p:grpSpPr bwMode="auto">
              <a:xfrm>
                <a:off x="0" y="1152"/>
                <a:ext cx="665" cy="384"/>
                <a:chOff x="0" y="0"/>
                <a:chExt cx="665" cy="384"/>
              </a:xfrm>
            </p:grpSpPr>
            <p:sp>
              <p:nvSpPr>
                <p:cNvPr id="323648" name="Rectangle 40"/>
                <p:cNvSpPr>
                  <a:spLocks noChangeArrowheads="1"/>
                </p:cNvSpPr>
                <p:nvPr/>
              </p:nvSpPr>
              <p:spPr bwMode="auto">
                <a:xfrm>
                  <a:off x="43" y="0"/>
                  <a:ext cx="57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CN" sz="2400" b="1">
                      <a:latin typeface="Times New Roman" panose="02020603050405020304" pitchFamily="18" charset="0"/>
                    </a:rPr>
                    <a:t>Y</a:t>
                  </a:r>
                </a:p>
                <a:p>
                  <a:pPr algn="ctr">
                    <a:spcBef>
                      <a:spcPct val="0"/>
                    </a:spcBef>
                    <a:buFontTx/>
                    <a:buNone/>
                  </a:pPr>
                  <a:endParaRPr lang="en-US" altLang="zh-CN" sz="2400" b="1">
                    <a:latin typeface="Times New Roman" panose="02020603050405020304" pitchFamily="18" charset="0"/>
                  </a:endParaRPr>
                </a:p>
              </p:txBody>
            </p:sp>
            <p:sp>
              <p:nvSpPr>
                <p:cNvPr id="323649" name="Rectangle 41"/>
                <p:cNvSpPr>
                  <a:spLocks noChangeArrowheads="1"/>
                </p:cNvSpPr>
                <p:nvPr/>
              </p:nvSpPr>
              <p:spPr bwMode="auto">
                <a:xfrm>
                  <a:off x="0" y="0"/>
                  <a:ext cx="665"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323606" name="Group 42"/>
              <p:cNvGrpSpPr/>
              <p:nvPr/>
            </p:nvGrpSpPr>
            <p:grpSpPr bwMode="auto">
              <a:xfrm>
                <a:off x="665" y="1152"/>
                <a:ext cx="665" cy="384"/>
                <a:chOff x="0" y="0"/>
                <a:chExt cx="665" cy="384"/>
              </a:xfrm>
            </p:grpSpPr>
            <p:sp>
              <p:nvSpPr>
                <p:cNvPr id="323646" name="Rectangle 43"/>
                <p:cNvSpPr>
                  <a:spLocks noChangeArrowheads="1"/>
                </p:cNvSpPr>
                <p:nvPr/>
              </p:nvSpPr>
              <p:spPr bwMode="auto">
                <a:xfrm>
                  <a:off x="43" y="0"/>
                  <a:ext cx="57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CN" sz="2400" b="1">
                      <a:latin typeface="Times New Roman" panose="02020603050405020304" pitchFamily="18" charset="0"/>
                    </a:rPr>
                    <a:t>0</a:t>
                  </a:r>
                </a:p>
                <a:p>
                  <a:pPr algn="ctr">
                    <a:spcBef>
                      <a:spcPct val="0"/>
                    </a:spcBef>
                    <a:buFontTx/>
                    <a:buNone/>
                  </a:pPr>
                  <a:endParaRPr lang="en-US" altLang="zh-CN" sz="2400" b="1">
                    <a:latin typeface="Times New Roman" panose="02020603050405020304" pitchFamily="18" charset="0"/>
                  </a:endParaRPr>
                </a:p>
              </p:txBody>
            </p:sp>
            <p:sp>
              <p:nvSpPr>
                <p:cNvPr id="323647" name="Rectangle 44"/>
                <p:cNvSpPr>
                  <a:spLocks noChangeArrowheads="1"/>
                </p:cNvSpPr>
                <p:nvPr/>
              </p:nvSpPr>
              <p:spPr bwMode="auto">
                <a:xfrm>
                  <a:off x="0" y="0"/>
                  <a:ext cx="665"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323607" name="Group 45"/>
              <p:cNvGrpSpPr/>
              <p:nvPr/>
            </p:nvGrpSpPr>
            <p:grpSpPr bwMode="auto">
              <a:xfrm>
                <a:off x="1330" y="1152"/>
                <a:ext cx="665" cy="384"/>
                <a:chOff x="0" y="0"/>
                <a:chExt cx="665" cy="384"/>
              </a:xfrm>
            </p:grpSpPr>
            <p:sp>
              <p:nvSpPr>
                <p:cNvPr id="323644" name="Rectangle 46"/>
                <p:cNvSpPr>
                  <a:spLocks noChangeArrowheads="1"/>
                </p:cNvSpPr>
                <p:nvPr/>
              </p:nvSpPr>
              <p:spPr bwMode="auto">
                <a:xfrm>
                  <a:off x="43" y="0"/>
                  <a:ext cx="57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CN" sz="2400" b="1">
                      <a:latin typeface="Times New Roman" panose="02020603050405020304" pitchFamily="18" charset="0"/>
                    </a:rPr>
                    <a:t>0</a:t>
                  </a:r>
                </a:p>
                <a:p>
                  <a:pPr algn="ctr">
                    <a:spcBef>
                      <a:spcPct val="0"/>
                    </a:spcBef>
                    <a:buFontTx/>
                    <a:buNone/>
                  </a:pPr>
                  <a:endParaRPr lang="en-US" altLang="zh-CN" sz="2400" b="1">
                    <a:latin typeface="Times New Roman" panose="02020603050405020304" pitchFamily="18" charset="0"/>
                  </a:endParaRPr>
                </a:p>
              </p:txBody>
            </p:sp>
            <p:sp>
              <p:nvSpPr>
                <p:cNvPr id="323645" name="Rectangle 47"/>
                <p:cNvSpPr>
                  <a:spLocks noChangeArrowheads="1"/>
                </p:cNvSpPr>
                <p:nvPr/>
              </p:nvSpPr>
              <p:spPr bwMode="auto">
                <a:xfrm>
                  <a:off x="0" y="0"/>
                  <a:ext cx="665"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323608" name="Group 48"/>
              <p:cNvGrpSpPr/>
              <p:nvPr/>
            </p:nvGrpSpPr>
            <p:grpSpPr bwMode="auto">
              <a:xfrm>
                <a:off x="1995" y="1152"/>
                <a:ext cx="665" cy="384"/>
                <a:chOff x="0" y="0"/>
                <a:chExt cx="665" cy="384"/>
              </a:xfrm>
            </p:grpSpPr>
            <p:sp>
              <p:nvSpPr>
                <p:cNvPr id="323642" name="Rectangle 49"/>
                <p:cNvSpPr>
                  <a:spLocks noChangeArrowheads="1"/>
                </p:cNvSpPr>
                <p:nvPr/>
              </p:nvSpPr>
              <p:spPr bwMode="auto">
                <a:xfrm>
                  <a:off x="43" y="0"/>
                  <a:ext cx="57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CN" sz="2400" b="1">
                      <a:latin typeface="Times New Roman" panose="02020603050405020304" pitchFamily="18" charset="0"/>
                    </a:rPr>
                    <a:t>0</a:t>
                  </a:r>
                </a:p>
                <a:p>
                  <a:pPr algn="ctr">
                    <a:spcBef>
                      <a:spcPct val="0"/>
                    </a:spcBef>
                    <a:buFontTx/>
                    <a:buNone/>
                  </a:pPr>
                  <a:endParaRPr lang="en-US" altLang="zh-CN" sz="2400" b="1">
                    <a:latin typeface="Times New Roman" panose="02020603050405020304" pitchFamily="18" charset="0"/>
                  </a:endParaRPr>
                </a:p>
              </p:txBody>
            </p:sp>
            <p:sp>
              <p:nvSpPr>
                <p:cNvPr id="323643" name="Rectangle 50"/>
                <p:cNvSpPr>
                  <a:spLocks noChangeArrowheads="1"/>
                </p:cNvSpPr>
                <p:nvPr/>
              </p:nvSpPr>
              <p:spPr bwMode="auto">
                <a:xfrm>
                  <a:off x="0" y="0"/>
                  <a:ext cx="665"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323609" name="Group 51"/>
              <p:cNvGrpSpPr/>
              <p:nvPr/>
            </p:nvGrpSpPr>
            <p:grpSpPr bwMode="auto">
              <a:xfrm>
                <a:off x="2660" y="1152"/>
                <a:ext cx="665" cy="384"/>
                <a:chOff x="0" y="0"/>
                <a:chExt cx="665" cy="384"/>
              </a:xfrm>
            </p:grpSpPr>
            <p:sp>
              <p:nvSpPr>
                <p:cNvPr id="323640" name="Rectangle 52"/>
                <p:cNvSpPr>
                  <a:spLocks noChangeArrowheads="1"/>
                </p:cNvSpPr>
                <p:nvPr/>
              </p:nvSpPr>
              <p:spPr bwMode="auto">
                <a:xfrm>
                  <a:off x="43" y="0"/>
                  <a:ext cx="57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CN" sz="2400" b="1">
                      <a:latin typeface="Times New Roman" panose="02020603050405020304" pitchFamily="18" charset="0"/>
                    </a:rPr>
                    <a:t>1</a:t>
                  </a:r>
                </a:p>
                <a:p>
                  <a:pPr algn="ctr">
                    <a:spcBef>
                      <a:spcPct val="0"/>
                    </a:spcBef>
                    <a:buFontTx/>
                    <a:buNone/>
                  </a:pPr>
                  <a:endParaRPr lang="en-US" altLang="zh-CN" sz="2400" b="1">
                    <a:latin typeface="Times New Roman" panose="02020603050405020304" pitchFamily="18" charset="0"/>
                  </a:endParaRPr>
                </a:p>
              </p:txBody>
            </p:sp>
            <p:sp>
              <p:nvSpPr>
                <p:cNvPr id="323641" name="Rectangle 53"/>
                <p:cNvSpPr>
                  <a:spLocks noChangeArrowheads="1"/>
                </p:cNvSpPr>
                <p:nvPr/>
              </p:nvSpPr>
              <p:spPr bwMode="auto">
                <a:xfrm>
                  <a:off x="0" y="0"/>
                  <a:ext cx="665"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323610" name="Group 54"/>
              <p:cNvGrpSpPr/>
              <p:nvPr/>
            </p:nvGrpSpPr>
            <p:grpSpPr bwMode="auto">
              <a:xfrm>
                <a:off x="0" y="1536"/>
                <a:ext cx="665" cy="384"/>
                <a:chOff x="0" y="0"/>
                <a:chExt cx="665" cy="384"/>
              </a:xfrm>
            </p:grpSpPr>
            <p:sp>
              <p:nvSpPr>
                <p:cNvPr id="323638" name="Rectangle 55"/>
                <p:cNvSpPr>
                  <a:spLocks noChangeArrowheads="1"/>
                </p:cNvSpPr>
                <p:nvPr/>
              </p:nvSpPr>
              <p:spPr bwMode="auto">
                <a:xfrm>
                  <a:off x="43" y="0"/>
                  <a:ext cx="57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CN" sz="2400" b="1">
                      <a:latin typeface="Times New Roman" panose="02020603050405020304" pitchFamily="18" charset="0"/>
                    </a:rPr>
                    <a:t>Z</a:t>
                  </a:r>
                </a:p>
                <a:p>
                  <a:pPr algn="ctr">
                    <a:spcBef>
                      <a:spcPct val="0"/>
                    </a:spcBef>
                    <a:buFontTx/>
                    <a:buNone/>
                  </a:pPr>
                  <a:endParaRPr lang="en-US" altLang="zh-CN" sz="2400" b="1">
                    <a:latin typeface="Times New Roman" panose="02020603050405020304" pitchFamily="18" charset="0"/>
                  </a:endParaRPr>
                </a:p>
              </p:txBody>
            </p:sp>
            <p:sp>
              <p:nvSpPr>
                <p:cNvPr id="323639" name="Rectangle 56"/>
                <p:cNvSpPr>
                  <a:spLocks noChangeArrowheads="1"/>
                </p:cNvSpPr>
                <p:nvPr/>
              </p:nvSpPr>
              <p:spPr bwMode="auto">
                <a:xfrm>
                  <a:off x="0" y="0"/>
                  <a:ext cx="665"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323611" name="Group 57"/>
              <p:cNvGrpSpPr/>
              <p:nvPr/>
            </p:nvGrpSpPr>
            <p:grpSpPr bwMode="auto">
              <a:xfrm>
                <a:off x="665" y="1536"/>
                <a:ext cx="665" cy="384"/>
                <a:chOff x="0" y="0"/>
                <a:chExt cx="665" cy="384"/>
              </a:xfrm>
            </p:grpSpPr>
            <p:sp>
              <p:nvSpPr>
                <p:cNvPr id="323636" name="Rectangle 58"/>
                <p:cNvSpPr>
                  <a:spLocks noChangeArrowheads="1"/>
                </p:cNvSpPr>
                <p:nvPr/>
              </p:nvSpPr>
              <p:spPr bwMode="auto">
                <a:xfrm>
                  <a:off x="43" y="0"/>
                  <a:ext cx="57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CN" sz="2400" b="1">
                      <a:latin typeface="Times New Roman" panose="02020603050405020304" pitchFamily="18" charset="0"/>
                    </a:rPr>
                    <a:t>1</a:t>
                  </a:r>
                </a:p>
                <a:p>
                  <a:pPr algn="ctr">
                    <a:spcBef>
                      <a:spcPct val="0"/>
                    </a:spcBef>
                    <a:buFontTx/>
                    <a:buNone/>
                  </a:pPr>
                  <a:endParaRPr lang="en-US" altLang="zh-CN" sz="2400" b="1">
                    <a:latin typeface="Times New Roman" panose="02020603050405020304" pitchFamily="18" charset="0"/>
                  </a:endParaRPr>
                </a:p>
              </p:txBody>
            </p:sp>
            <p:sp>
              <p:nvSpPr>
                <p:cNvPr id="323637" name="Rectangle 59"/>
                <p:cNvSpPr>
                  <a:spLocks noChangeArrowheads="1"/>
                </p:cNvSpPr>
                <p:nvPr/>
              </p:nvSpPr>
              <p:spPr bwMode="auto">
                <a:xfrm>
                  <a:off x="0" y="0"/>
                  <a:ext cx="665"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323612" name="Group 60"/>
              <p:cNvGrpSpPr/>
              <p:nvPr/>
            </p:nvGrpSpPr>
            <p:grpSpPr bwMode="auto">
              <a:xfrm>
                <a:off x="1330" y="1536"/>
                <a:ext cx="665" cy="384"/>
                <a:chOff x="0" y="0"/>
                <a:chExt cx="665" cy="384"/>
              </a:xfrm>
            </p:grpSpPr>
            <p:sp>
              <p:nvSpPr>
                <p:cNvPr id="323634" name="Rectangle 61"/>
                <p:cNvSpPr>
                  <a:spLocks noChangeArrowheads="1"/>
                </p:cNvSpPr>
                <p:nvPr/>
              </p:nvSpPr>
              <p:spPr bwMode="auto">
                <a:xfrm>
                  <a:off x="43" y="0"/>
                  <a:ext cx="57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CN" sz="2400" b="1">
                      <a:latin typeface="Times New Roman" panose="02020603050405020304" pitchFamily="18" charset="0"/>
                    </a:rPr>
                    <a:t>0</a:t>
                  </a:r>
                </a:p>
                <a:p>
                  <a:pPr algn="ctr">
                    <a:spcBef>
                      <a:spcPct val="0"/>
                    </a:spcBef>
                    <a:buFontTx/>
                    <a:buNone/>
                  </a:pPr>
                  <a:endParaRPr lang="en-US" altLang="zh-CN" sz="2400" b="1">
                    <a:latin typeface="Times New Roman" panose="02020603050405020304" pitchFamily="18" charset="0"/>
                  </a:endParaRPr>
                </a:p>
              </p:txBody>
            </p:sp>
            <p:sp>
              <p:nvSpPr>
                <p:cNvPr id="323635" name="Rectangle 62"/>
                <p:cNvSpPr>
                  <a:spLocks noChangeArrowheads="1"/>
                </p:cNvSpPr>
                <p:nvPr/>
              </p:nvSpPr>
              <p:spPr bwMode="auto">
                <a:xfrm>
                  <a:off x="0" y="0"/>
                  <a:ext cx="665"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323613" name="Group 63"/>
              <p:cNvGrpSpPr/>
              <p:nvPr/>
            </p:nvGrpSpPr>
            <p:grpSpPr bwMode="auto">
              <a:xfrm>
                <a:off x="1995" y="1536"/>
                <a:ext cx="665" cy="384"/>
                <a:chOff x="0" y="0"/>
                <a:chExt cx="665" cy="384"/>
              </a:xfrm>
            </p:grpSpPr>
            <p:sp>
              <p:nvSpPr>
                <p:cNvPr id="323632" name="Rectangle 64"/>
                <p:cNvSpPr>
                  <a:spLocks noChangeArrowheads="1"/>
                </p:cNvSpPr>
                <p:nvPr/>
              </p:nvSpPr>
              <p:spPr bwMode="auto">
                <a:xfrm>
                  <a:off x="43" y="0"/>
                  <a:ext cx="57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CN" sz="2400" b="1">
                      <a:latin typeface="Times New Roman" panose="02020603050405020304" pitchFamily="18" charset="0"/>
                    </a:rPr>
                    <a:t>0</a:t>
                  </a:r>
                </a:p>
                <a:p>
                  <a:pPr algn="ctr">
                    <a:spcBef>
                      <a:spcPct val="0"/>
                    </a:spcBef>
                    <a:buFontTx/>
                    <a:buNone/>
                  </a:pPr>
                  <a:endParaRPr lang="en-US" altLang="zh-CN" sz="2400" b="1">
                    <a:latin typeface="Times New Roman" panose="02020603050405020304" pitchFamily="18" charset="0"/>
                  </a:endParaRPr>
                </a:p>
              </p:txBody>
            </p:sp>
            <p:sp>
              <p:nvSpPr>
                <p:cNvPr id="323633" name="Rectangle 65"/>
                <p:cNvSpPr>
                  <a:spLocks noChangeArrowheads="1"/>
                </p:cNvSpPr>
                <p:nvPr/>
              </p:nvSpPr>
              <p:spPr bwMode="auto">
                <a:xfrm>
                  <a:off x="0" y="0"/>
                  <a:ext cx="665"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323614" name="Group 66"/>
              <p:cNvGrpSpPr/>
              <p:nvPr/>
            </p:nvGrpSpPr>
            <p:grpSpPr bwMode="auto">
              <a:xfrm>
                <a:off x="2660" y="1536"/>
                <a:ext cx="665" cy="384"/>
                <a:chOff x="0" y="0"/>
                <a:chExt cx="665" cy="384"/>
              </a:xfrm>
            </p:grpSpPr>
            <p:sp>
              <p:nvSpPr>
                <p:cNvPr id="323630" name="Rectangle 67"/>
                <p:cNvSpPr>
                  <a:spLocks noChangeArrowheads="1"/>
                </p:cNvSpPr>
                <p:nvPr/>
              </p:nvSpPr>
              <p:spPr bwMode="auto">
                <a:xfrm>
                  <a:off x="43" y="0"/>
                  <a:ext cx="57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CN" sz="2400" b="1">
                      <a:latin typeface="Times New Roman" panose="02020603050405020304" pitchFamily="18" charset="0"/>
                    </a:rPr>
                    <a:t>0</a:t>
                  </a:r>
                </a:p>
                <a:p>
                  <a:pPr algn="ctr">
                    <a:spcBef>
                      <a:spcPct val="0"/>
                    </a:spcBef>
                    <a:buFontTx/>
                    <a:buNone/>
                  </a:pPr>
                  <a:endParaRPr lang="en-US" altLang="zh-CN" sz="2400" b="1">
                    <a:latin typeface="Times New Roman" panose="02020603050405020304" pitchFamily="18" charset="0"/>
                  </a:endParaRPr>
                </a:p>
              </p:txBody>
            </p:sp>
            <p:sp>
              <p:nvSpPr>
                <p:cNvPr id="323631" name="Rectangle 68"/>
                <p:cNvSpPr>
                  <a:spLocks noChangeArrowheads="1"/>
                </p:cNvSpPr>
                <p:nvPr/>
              </p:nvSpPr>
              <p:spPr bwMode="auto">
                <a:xfrm>
                  <a:off x="0" y="0"/>
                  <a:ext cx="665"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323615" name="Group 69"/>
              <p:cNvGrpSpPr/>
              <p:nvPr/>
            </p:nvGrpSpPr>
            <p:grpSpPr bwMode="auto">
              <a:xfrm>
                <a:off x="0" y="1920"/>
                <a:ext cx="665" cy="384"/>
                <a:chOff x="0" y="0"/>
                <a:chExt cx="665" cy="384"/>
              </a:xfrm>
            </p:grpSpPr>
            <p:sp>
              <p:nvSpPr>
                <p:cNvPr id="323628" name="Rectangle 70"/>
                <p:cNvSpPr>
                  <a:spLocks noChangeArrowheads="1"/>
                </p:cNvSpPr>
                <p:nvPr/>
              </p:nvSpPr>
              <p:spPr bwMode="auto">
                <a:xfrm>
                  <a:off x="43" y="0"/>
                  <a:ext cx="57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CN" sz="2400" b="1">
                      <a:latin typeface="Times New Roman" panose="02020603050405020304" pitchFamily="18" charset="0"/>
                    </a:rPr>
                    <a:t>W</a:t>
                  </a:r>
                </a:p>
                <a:p>
                  <a:pPr algn="ctr">
                    <a:spcBef>
                      <a:spcPct val="0"/>
                    </a:spcBef>
                    <a:buFontTx/>
                    <a:buNone/>
                  </a:pPr>
                  <a:endParaRPr lang="en-US" altLang="zh-CN" sz="2400" b="1">
                    <a:latin typeface="Times New Roman" panose="02020603050405020304" pitchFamily="18" charset="0"/>
                  </a:endParaRPr>
                </a:p>
              </p:txBody>
            </p:sp>
            <p:sp>
              <p:nvSpPr>
                <p:cNvPr id="323629" name="Rectangle 71"/>
                <p:cNvSpPr>
                  <a:spLocks noChangeArrowheads="1"/>
                </p:cNvSpPr>
                <p:nvPr/>
              </p:nvSpPr>
              <p:spPr bwMode="auto">
                <a:xfrm>
                  <a:off x="0" y="0"/>
                  <a:ext cx="665"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323616" name="Group 72"/>
              <p:cNvGrpSpPr/>
              <p:nvPr/>
            </p:nvGrpSpPr>
            <p:grpSpPr bwMode="auto">
              <a:xfrm>
                <a:off x="665" y="1920"/>
                <a:ext cx="665" cy="384"/>
                <a:chOff x="0" y="0"/>
                <a:chExt cx="665" cy="384"/>
              </a:xfrm>
            </p:grpSpPr>
            <p:sp>
              <p:nvSpPr>
                <p:cNvPr id="323626" name="Rectangle 73"/>
                <p:cNvSpPr>
                  <a:spLocks noChangeArrowheads="1"/>
                </p:cNvSpPr>
                <p:nvPr/>
              </p:nvSpPr>
              <p:spPr bwMode="auto">
                <a:xfrm>
                  <a:off x="43" y="0"/>
                  <a:ext cx="57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CN" sz="2400" b="1">
                      <a:latin typeface="Times New Roman" panose="02020603050405020304" pitchFamily="18" charset="0"/>
                    </a:rPr>
                    <a:t>0</a:t>
                  </a:r>
                </a:p>
                <a:p>
                  <a:pPr algn="ctr">
                    <a:spcBef>
                      <a:spcPct val="0"/>
                    </a:spcBef>
                    <a:buFontTx/>
                    <a:buNone/>
                  </a:pPr>
                  <a:endParaRPr lang="en-US" altLang="zh-CN" sz="2400" b="1">
                    <a:latin typeface="Times New Roman" panose="02020603050405020304" pitchFamily="18" charset="0"/>
                  </a:endParaRPr>
                </a:p>
              </p:txBody>
            </p:sp>
            <p:sp>
              <p:nvSpPr>
                <p:cNvPr id="323627" name="Rectangle 74"/>
                <p:cNvSpPr>
                  <a:spLocks noChangeArrowheads="1"/>
                </p:cNvSpPr>
                <p:nvPr/>
              </p:nvSpPr>
              <p:spPr bwMode="auto">
                <a:xfrm>
                  <a:off x="0" y="0"/>
                  <a:ext cx="665"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323617" name="Group 75"/>
              <p:cNvGrpSpPr/>
              <p:nvPr/>
            </p:nvGrpSpPr>
            <p:grpSpPr bwMode="auto">
              <a:xfrm>
                <a:off x="1330" y="1920"/>
                <a:ext cx="665" cy="384"/>
                <a:chOff x="0" y="0"/>
                <a:chExt cx="665" cy="384"/>
              </a:xfrm>
            </p:grpSpPr>
            <p:sp>
              <p:nvSpPr>
                <p:cNvPr id="323624" name="Rectangle 76"/>
                <p:cNvSpPr>
                  <a:spLocks noChangeArrowheads="1"/>
                </p:cNvSpPr>
                <p:nvPr/>
              </p:nvSpPr>
              <p:spPr bwMode="auto">
                <a:xfrm>
                  <a:off x="43" y="0"/>
                  <a:ext cx="57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CN" sz="2400" b="1">
                      <a:latin typeface="Times New Roman" panose="02020603050405020304" pitchFamily="18" charset="0"/>
                    </a:rPr>
                    <a:t>0</a:t>
                  </a:r>
                </a:p>
                <a:p>
                  <a:pPr algn="ctr">
                    <a:spcBef>
                      <a:spcPct val="0"/>
                    </a:spcBef>
                    <a:buFontTx/>
                    <a:buNone/>
                  </a:pPr>
                  <a:endParaRPr lang="en-US" altLang="zh-CN" sz="2400" b="1">
                    <a:latin typeface="Times New Roman" panose="02020603050405020304" pitchFamily="18" charset="0"/>
                  </a:endParaRPr>
                </a:p>
              </p:txBody>
            </p:sp>
            <p:sp>
              <p:nvSpPr>
                <p:cNvPr id="323625" name="Rectangle 77"/>
                <p:cNvSpPr>
                  <a:spLocks noChangeArrowheads="1"/>
                </p:cNvSpPr>
                <p:nvPr/>
              </p:nvSpPr>
              <p:spPr bwMode="auto">
                <a:xfrm>
                  <a:off x="0" y="0"/>
                  <a:ext cx="665"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323618" name="Group 78"/>
              <p:cNvGrpSpPr/>
              <p:nvPr/>
            </p:nvGrpSpPr>
            <p:grpSpPr bwMode="auto">
              <a:xfrm>
                <a:off x="1995" y="1920"/>
                <a:ext cx="665" cy="384"/>
                <a:chOff x="0" y="0"/>
                <a:chExt cx="665" cy="384"/>
              </a:xfrm>
            </p:grpSpPr>
            <p:sp>
              <p:nvSpPr>
                <p:cNvPr id="323622" name="Rectangle 79"/>
                <p:cNvSpPr>
                  <a:spLocks noChangeArrowheads="1"/>
                </p:cNvSpPr>
                <p:nvPr/>
              </p:nvSpPr>
              <p:spPr bwMode="auto">
                <a:xfrm>
                  <a:off x="43" y="0"/>
                  <a:ext cx="57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CN" sz="2400" b="1">
                      <a:latin typeface="Times New Roman" panose="02020603050405020304" pitchFamily="18" charset="0"/>
                    </a:rPr>
                    <a:t>1</a:t>
                  </a:r>
                </a:p>
                <a:p>
                  <a:pPr algn="ctr">
                    <a:spcBef>
                      <a:spcPct val="0"/>
                    </a:spcBef>
                    <a:buFontTx/>
                    <a:buNone/>
                  </a:pPr>
                  <a:endParaRPr lang="en-US" altLang="zh-CN" sz="2400" b="1">
                    <a:latin typeface="Times New Roman" panose="02020603050405020304" pitchFamily="18" charset="0"/>
                  </a:endParaRPr>
                </a:p>
              </p:txBody>
            </p:sp>
            <p:sp>
              <p:nvSpPr>
                <p:cNvPr id="323623" name="Rectangle 80"/>
                <p:cNvSpPr>
                  <a:spLocks noChangeArrowheads="1"/>
                </p:cNvSpPr>
                <p:nvPr/>
              </p:nvSpPr>
              <p:spPr bwMode="auto">
                <a:xfrm>
                  <a:off x="0" y="0"/>
                  <a:ext cx="665"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323619" name="Group 81"/>
              <p:cNvGrpSpPr/>
              <p:nvPr/>
            </p:nvGrpSpPr>
            <p:grpSpPr bwMode="auto">
              <a:xfrm>
                <a:off x="2660" y="1920"/>
                <a:ext cx="665" cy="384"/>
                <a:chOff x="0" y="0"/>
                <a:chExt cx="665" cy="384"/>
              </a:xfrm>
            </p:grpSpPr>
            <p:sp>
              <p:nvSpPr>
                <p:cNvPr id="323620" name="Rectangle 82"/>
                <p:cNvSpPr>
                  <a:spLocks noChangeArrowheads="1"/>
                </p:cNvSpPr>
                <p:nvPr/>
              </p:nvSpPr>
              <p:spPr bwMode="auto">
                <a:xfrm>
                  <a:off x="43" y="0"/>
                  <a:ext cx="57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CN" sz="2400" b="1">
                      <a:latin typeface="Times New Roman" panose="02020603050405020304" pitchFamily="18" charset="0"/>
                    </a:rPr>
                    <a:t>0</a:t>
                  </a:r>
                </a:p>
                <a:p>
                  <a:pPr algn="ctr">
                    <a:spcBef>
                      <a:spcPct val="0"/>
                    </a:spcBef>
                    <a:buFontTx/>
                    <a:buNone/>
                  </a:pPr>
                  <a:endParaRPr lang="en-US" altLang="zh-CN" sz="2400" b="1">
                    <a:latin typeface="Times New Roman" panose="02020603050405020304" pitchFamily="18" charset="0"/>
                  </a:endParaRPr>
                </a:p>
              </p:txBody>
            </p:sp>
            <p:sp>
              <p:nvSpPr>
                <p:cNvPr id="323621" name="Rectangle 83"/>
                <p:cNvSpPr>
                  <a:spLocks noChangeArrowheads="1"/>
                </p:cNvSpPr>
                <p:nvPr/>
              </p:nvSpPr>
              <p:spPr bwMode="auto">
                <a:xfrm>
                  <a:off x="0" y="0"/>
                  <a:ext cx="665"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sp>
          <p:nvSpPr>
            <p:cNvPr id="323593" name="Rectangle 84"/>
            <p:cNvSpPr>
              <a:spLocks noChangeArrowheads="1"/>
            </p:cNvSpPr>
            <p:nvPr/>
          </p:nvSpPr>
          <p:spPr bwMode="auto">
            <a:xfrm>
              <a:off x="0" y="0"/>
              <a:ext cx="3331" cy="2310"/>
            </a:xfrm>
            <a:prstGeom prst="rect">
              <a:avLst/>
            </a:prstGeom>
            <a:noFill/>
            <a:ln w="9525">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sp>
        <p:nvSpPr>
          <p:cNvPr id="323670"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E36CE5BD-043B-41F9-90B5-AA627CC9D140}"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sp>
        <p:nvSpPr>
          <p:cNvPr id="88" name="长方形 3"/>
          <p:cNvSpPr/>
          <p:nvPr/>
        </p:nvSpPr>
        <p:spPr>
          <a:xfrm>
            <a:off x="8439682" y="0"/>
            <a:ext cx="694531"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nvGrpSpPr>
          <p:cNvPr id="89" name="组合 88"/>
          <p:cNvGrpSpPr/>
          <p:nvPr/>
        </p:nvGrpSpPr>
        <p:grpSpPr>
          <a:xfrm>
            <a:off x="8400804" y="0"/>
            <a:ext cx="851355" cy="6858000"/>
            <a:chOff x="8400804" y="0"/>
            <a:chExt cx="851355" cy="6858000"/>
          </a:xfrm>
        </p:grpSpPr>
        <p:grpSp>
          <p:nvGrpSpPr>
            <p:cNvPr id="90" name="组 9"/>
            <p:cNvGrpSpPr/>
            <p:nvPr/>
          </p:nvGrpSpPr>
          <p:grpSpPr>
            <a:xfrm>
              <a:off x="8400804" y="0"/>
              <a:ext cx="733409" cy="6858000"/>
              <a:chOff x="9055676" y="0"/>
              <a:chExt cx="3136324" cy="6858000"/>
            </a:xfrm>
          </p:grpSpPr>
          <p:sp>
            <p:nvSpPr>
              <p:cNvPr id="92"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3"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4"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5" name="矩形 94"/>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6"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91"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
        <p:nvSpPr>
          <p:cNvPr id="97" name="Rectangle 2"/>
          <p:cNvSpPr txBox="1">
            <a:spLocks noChangeArrowheads="1"/>
          </p:cNvSpPr>
          <p:nvPr/>
        </p:nvSpPr>
        <p:spPr>
          <a:xfrm>
            <a:off x="746126" y="244953"/>
            <a:ext cx="6549390" cy="10179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华文宋体" panose="02010600040101010101" pitchFamily="2" charset="-122"/>
                <a:ea typeface="华文宋体" panose="02010600040101010101" pitchFamily="2" charset="-122"/>
              </a:rPr>
              <a:t>11.5 Hopfield</a:t>
            </a:r>
            <a:r>
              <a:rPr lang="zh-CN" altLang="en-US" sz="4000" b="1" dirty="0">
                <a:solidFill>
                  <a:srgbClr val="FF0000"/>
                </a:solidFill>
                <a:latin typeface="华文宋体" panose="02010600040101010101" pitchFamily="2" charset="-122"/>
                <a:ea typeface="华文宋体" panose="02010600040101010101" pitchFamily="2" charset="-122"/>
              </a:rPr>
              <a:t>网解决</a:t>
            </a:r>
            <a:r>
              <a:rPr lang="en-US" altLang="zh-CN" sz="4000" b="1" dirty="0">
                <a:solidFill>
                  <a:srgbClr val="FF0000"/>
                </a:solidFill>
                <a:latin typeface="华文宋体" panose="02010600040101010101" pitchFamily="2" charset="-122"/>
                <a:ea typeface="华文宋体" panose="02010600040101010101" pitchFamily="2" charset="-122"/>
              </a:rPr>
              <a:t>TSP</a:t>
            </a:r>
            <a:r>
              <a:rPr lang="zh-CN" altLang="en-US" sz="4000" b="1" dirty="0">
                <a:solidFill>
                  <a:srgbClr val="FF0000"/>
                </a:solidFill>
                <a:latin typeface="华文宋体" panose="02010600040101010101" pitchFamily="2" charset="-122"/>
                <a:ea typeface="华文宋体" panose="02010600040101010101" pitchFamily="2" charset="-122"/>
              </a:rPr>
              <a:t>问题</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86DA78D-8E6D-4F8D-B162-C0227CEDBCB4}" type="datetime1">
              <a:rPr lang="zh-CN" altLang="en-US" sz="1400"/>
              <a:t>2025/5/30</a:t>
            </a:fld>
            <a:endParaRPr lang="zh-CN" altLang="en-US" sz="1400"/>
          </a:p>
        </p:txBody>
      </p:sp>
      <p:sp>
        <p:nvSpPr>
          <p:cNvPr id="322563"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A7D38865-7702-4CE6-9F3D-F812B26D5B0E}" type="slidenum">
              <a:rPr lang="en-US" altLang="zh-CN" sz="1400"/>
              <a:t>104</a:t>
            </a:fld>
            <a:endParaRPr lang="en-US" altLang="zh-CN" sz="1400"/>
          </a:p>
        </p:txBody>
      </p:sp>
      <p:sp>
        <p:nvSpPr>
          <p:cNvPr id="322565" name="Rectangle 3"/>
          <p:cNvSpPr>
            <a:spLocks noGrp="1" noChangeArrowheads="1"/>
          </p:cNvSpPr>
          <p:nvPr>
            <p:ph type="body" idx="4294967295"/>
          </p:nvPr>
        </p:nvSpPr>
        <p:spPr>
          <a:xfrm>
            <a:off x="1092406" y="1688731"/>
            <a:ext cx="7000034" cy="4351338"/>
          </a:xfrm>
        </p:spPr>
        <p:txBody>
          <a:bodyPr>
            <a:noAutofit/>
          </a:bodyPr>
          <a:lstStyle/>
          <a:p>
            <a:pPr algn="just" eaLnBrk="1" hangingPunct="1">
              <a:lnSpc>
                <a:spcPct val="150000"/>
              </a:lnSpc>
            </a:pPr>
            <a:r>
              <a:rPr lang="en-US" altLang="zh-CN" sz="2600" b="1" dirty="0">
                <a:latin typeface="华文宋体" panose="02010600040101010101" pitchFamily="2" charset="-122"/>
                <a:ea typeface="华文宋体" panose="02010600040101010101" pitchFamily="2" charset="-122"/>
              </a:rPr>
              <a:t>d</a:t>
            </a:r>
            <a:r>
              <a:rPr lang="en-US" altLang="zh-CN" sz="2600" b="1" baseline="-30000" dirty="0">
                <a:latin typeface="华文宋体" panose="02010600040101010101" pitchFamily="2" charset="-122"/>
                <a:ea typeface="华文宋体" panose="02010600040101010101" pitchFamily="2" charset="-122"/>
              </a:rPr>
              <a:t>xy</a:t>
            </a:r>
            <a:r>
              <a:rPr lang="en-US" altLang="zh-CN" sz="2600" b="1" dirty="0">
                <a:latin typeface="华文宋体" panose="02010600040101010101" pitchFamily="2" charset="-122"/>
                <a:ea typeface="华文宋体" panose="02010600040101010101" pitchFamily="2" charset="-122"/>
              </a:rPr>
              <a:t>——</a:t>
            </a:r>
            <a:r>
              <a:rPr lang="zh-CN" altLang="en-US" sz="2600" b="1" dirty="0">
                <a:latin typeface="华文宋体" panose="02010600040101010101" pitchFamily="2" charset="-122"/>
                <a:ea typeface="华文宋体" panose="02010600040101010101" pitchFamily="2" charset="-122"/>
              </a:rPr>
              <a:t>城市</a:t>
            </a:r>
            <a:r>
              <a:rPr lang="en-US" altLang="zh-CN" sz="2600" b="1" dirty="0">
                <a:latin typeface="华文宋体" panose="02010600040101010101" pitchFamily="2" charset="-122"/>
                <a:ea typeface="华文宋体" panose="02010600040101010101" pitchFamily="2" charset="-122"/>
              </a:rPr>
              <a:t>X</a:t>
            </a:r>
            <a:r>
              <a:rPr lang="zh-CN" altLang="en-US" sz="2600" b="1" dirty="0">
                <a:latin typeface="华文宋体" panose="02010600040101010101" pitchFamily="2" charset="-122"/>
                <a:ea typeface="华文宋体" panose="02010600040101010101" pitchFamily="2" charset="-122"/>
              </a:rPr>
              <a:t>与城市</a:t>
            </a:r>
            <a:r>
              <a:rPr lang="en-US" altLang="zh-CN" sz="2600" b="1" dirty="0">
                <a:latin typeface="华文宋体" panose="02010600040101010101" pitchFamily="2" charset="-122"/>
                <a:ea typeface="华文宋体" panose="02010600040101010101" pitchFamily="2" charset="-122"/>
              </a:rPr>
              <a:t>Y</a:t>
            </a:r>
            <a:r>
              <a:rPr lang="zh-CN" altLang="en-US" sz="2600" b="1" dirty="0">
                <a:latin typeface="华文宋体" panose="02010600040101010101" pitchFamily="2" charset="-122"/>
                <a:ea typeface="华文宋体" panose="02010600040101010101" pitchFamily="2" charset="-122"/>
              </a:rPr>
              <a:t>之间的距离；</a:t>
            </a:r>
          </a:p>
          <a:p>
            <a:pPr algn="just" eaLnBrk="1" hangingPunct="1">
              <a:lnSpc>
                <a:spcPct val="150000"/>
              </a:lnSpc>
            </a:pPr>
            <a:r>
              <a:rPr lang="en-US" altLang="zh-CN" sz="2600" b="1" dirty="0" err="1">
                <a:latin typeface="华文宋体" panose="02010600040101010101" pitchFamily="2" charset="-122"/>
                <a:ea typeface="华文宋体" panose="02010600040101010101" pitchFamily="2" charset="-122"/>
              </a:rPr>
              <a:t>y</a:t>
            </a:r>
            <a:r>
              <a:rPr lang="en-US" altLang="zh-CN" sz="2600" b="1" baseline="-30000" dirty="0" err="1">
                <a:latin typeface="华文宋体" panose="02010600040101010101" pitchFamily="2" charset="-122"/>
                <a:ea typeface="华文宋体" panose="02010600040101010101" pitchFamily="2" charset="-122"/>
              </a:rPr>
              <a:t>xi</a:t>
            </a:r>
            <a:r>
              <a:rPr lang="en-US" altLang="zh-CN" sz="2600" b="1" dirty="0">
                <a:latin typeface="华文宋体" panose="02010600040101010101" pitchFamily="2" charset="-122"/>
                <a:ea typeface="华文宋体" panose="02010600040101010101" pitchFamily="2" charset="-122"/>
              </a:rPr>
              <a:t>——</a:t>
            </a:r>
            <a:r>
              <a:rPr lang="zh-CN" altLang="en-US" sz="2600" b="1" dirty="0">
                <a:latin typeface="华文宋体" panose="02010600040101010101" pitchFamily="2" charset="-122"/>
                <a:ea typeface="华文宋体" panose="02010600040101010101" pitchFamily="2" charset="-122"/>
              </a:rPr>
              <a:t>城市</a:t>
            </a:r>
            <a:r>
              <a:rPr lang="en-US" altLang="zh-CN" sz="2600" b="1" dirty="0">
                <a:latin typeface="华文宋体" panose="02010600040101010101" pitchFamily="2" charset="-122"/>
                <a:ea typeface="华文宋体" panose="02010600040101010101" pitchFamily="2" charset="-122"/>
              </a:rPr>
              <a:t>X</a:t>
            </a:r>
            <a:r>
              <a:rPr lang="zh-CN" altLang="en-US" sz="2600" b="1" dirty="0">
                <a:latin typeface="华文宋体" panose="02010600040101010101" pitchFamily="2" charset="-122"/>
                <a:ea typeface="华文宋体" panose="02010600040101010101" pitchFamily="2" charset="-122"/>
              </a:rPr>
              <a:t>的第</a:t>
            </a:r>
            <a:r>
              <a:rPr lang="en-US" altLang="zh-CN" sz="2600" b="1" dirty="0" err="1">
                <a:latin typeface="华文宋体" panose="02010600040101010101" pitchFamily="2" charset="-122"/>
                <a:ea typeface="华文宋体" panose="02010600040101010101" pitchFamily="2" charset="-122"/>
              </a:rPr>
              <a:t>i</a:t>
            </a:r>
            <a:r>
              <a:rPr lang="zh-CN" altLang="en-US" sz="2600" b="1" dirty="0">
                <a:latin typeface="华文宋体" panose="02010600040101010101" pitchFamily="2" charset="-122"/>
                <a:ea typeface="华文宋体" panose="02010600040101010101" pitchFamily="2" charset="-122"/>
              </a:rPr>
              <a:t>个神经元的状态：</a:t>
            </a:r>
          </a:p>
          <a:p>
            <a:pPr algn="just" eaLnBrk="1" hangingPunct="1">
              <a:lnSpc>
                <a:spcPct val="150000"/>
              </a:lnSpc>
              <a:buFontTx/>
              <a:buNone/>
            </a:pPr>
            <a:r>
              <a:rPr lang="zh-CN" altLang="en-US" sz="2600" b="1" dirty="0">
                <a:latin typeface="华文宋体" panose="02010600040101010101" pitchFamily="2" charset="-122"/>
                <a:ea typeface="华文宋体" panose="02010600040101010101" pitchFamily="2" charset="-122"/>
              </a:rPr>
              <a:t>		  </a:t>
            </a:r>
            <a:r>
              <a:rPr lang="en-US" altLang="zh-CN" sz="2600" b="1" dirty="0">
                <a:latin typeface="华文宋体" panose="02010600040101010101" pitchFamily="2" charset="-122"/>
                <a:ea typeface="华文宋体" panose="02010600040101010101" pitchFamily="2" charset="-122"/>
              </a:rPr>
              <a:t>1	</a:t>
            </a:r>
            <a:r>
              <a:rPr lang="zh-CN" altLang="en-US" sz="2600" b="1" dirty="0">
                <a:latin typeface="华文宋体" panose="02010600040101010101" pitchFamily="2" charset="-122"/>
                <a:ea typeface="华文宋体" panose="02010600040101010101" pitchFamily="2" charset="-122"/>
              </a:rPr>
              <a:t>城市</a:t>
            </a:r>
            <a:r>
              <a:rPr lang="en-US" altLang="zh-CN" sz="2600" b="1" dirty="0">
                <a:latin typeface="华文宋体" panose="02010600040101010101" pitchFamily="2" charset="-122"/>
                <a:ea typeface="华文宋体" panose="02010600040101010101" pitchFamily="2" charset="-122"/>
              </a:rPr>
              <a:t>X</a:t>
            </a:r>
            <a:r>
              <a:rPr lang="zh-CN" altLang="en-US" sz="2600" b="1" dirty="0">
                <a:latin typeface="华文宋体" panose="02010600040101010101" pitchFamily="2" charset="-122"/>
                <a:ea typeface="华文宋体" panose="02010600040101010101" pitchFamily="2" charset="-122"/>
              </a:rPr>
              <a:t>在第</a:t>
            </a:r>
            <a:r>
              <a:rPr lang="en-US" altLang="zh-CN" sz="2600" b="1" dirty="0" err="1">
                <a:latin typeface="华文宋体" panose="02010600040101010101" pitchFamily="2" charset="-122"/>
                <a:ea typeface="华文宋体" panose="02010600040101010101" pitchFamily="2" charset="-122"/>
              </a:rPr>
              <a:t>i</a:t>
            </a:r>
            <a:r>
              <a:rPr lang="zh-CN" altLang="en-US" sz="2600" b="1" dirty="0">
                <a:latin typeface="华文宋体" panose="02010600040101010101" pitchFamily="2" charset="-122"/>
                <a:ea typeface="华文宋体" panose="02010600040101010101" pitchFamily="2" charset="-122"/>
              </a:rPr>
              <a:t>个被访问</a:t>
            </a:r>
          </a:p>
          <a:p>
            <a:pPr algn="just" eaLnBrk="1" hangingPunct="1">
              <a:lnSpc>
                <a:spcPct val="150000"/>
              </a:lnSpc>
              <a:spcBef>
                <a:spcPct val="0"/>
              </a:spcBef>
              <a:buFontTx/>
              <a:buNone/>
            </a:pPr>
            <a:r>
              <a:rPr lang="zh-CN" altLang="en-US" sz="2600" b="1" dirty="0">
                <a:latin typeface="华文宋体" panose="02010600040101010101" pitchFamily="2" charset="-122"/>
                <a:ea typeface="华文宋体" panose="02010600040101010101" pitchFamily="2" charset="-122"/>
              </a:rPr>
              <a:t>	</a:t>
            </a:r>
            <a:r>
              <a:rPr lang="en-US" altLang="zh-CN" sz="2600" b="1" dirty="0" err="1">
                <a:latin typeface="华文宋体" panose="02010600040101010101" pitchFamily="2" charset="-122"/>
                <a:ea typeface="华文宋体" panose="02010600040101010101" pitchFamily="2" charset="-122"/>
              </a:rPr>
              <a:t>y</a:t>
            </a:r>
            <a:r>
              <a:rPr lang="en-US" altLang="zh-CN" sz="2600" b="1" baseline="-30000" dirty="0" err="1">
                <a:latin typeface="华文宋体" panose="02010600040101010101" pitchFamily="2" charset="-122"/>
                <a:ea typeface="华文宋体" panose="02010600040101010101" pitchFamily="2" charset="-122"/>
              </a:rPr>
              <a:t>xi</a:t>
            </a:r>
            <a:r>
              <a:rPr lang="en-US" altLang="zh-CN" sz="2600" b="1" dirty="0">
                <a:latin typeface="华文宋体" panose="02010600040101010101" pitchFamily="2" charset="-122"/>
                <a:ea typeface="华文宋体" panose="02010600040101010101" pitchFamily="2" charset="-122"/>
              </a:rPr>
              <a:t>=</a:t>
            </a:r>
          </a:p>
          <a:p>
            <a:pPr algn="just" eaLnBrk="1" hangingPunct="1">
              <a:lnSpc>
                <a:spcPct val="150000"/>
              </a:lnSpc>
              <a:spcBef>
                <a:spcPct val="0"/>
              </a:spcBef>
              <a:buFontTx/>
              <a:buNone/>
            </a:pPr>
            <a:r>
              <a:rPr lang="en-US" altLang="zh-CN" sz="2600" b="1" dirty="0">
                <a:latin typeface="华文宋体" panose="02010600040101010101" pitchFamily="2" charset="-122"/>
                <a:ea typeface="华文宋体" panose="02010600040101010101" pitchFamily="2" charset="-122"/>
              </a:rPr>
              <a:t>		  0	</a:t>
            </a:r>
            <a:r>
              <a:rPr lang="zh-CN" altLang="en-US" sz="2600" b="1" dirty="0">
                <a:latin typeface="华文宋体" panose="02010600040101010101" pitchFamily="2" charset="-122"/>
                <a:ea typeface="华文宋体" panose="02010600040101010101" pitchFamily="2" charset="-122"/>
              </a:rPr>
              <a:t>城市</a:t>
            </a:r>
            <a:r>
              <a:rPr lang="en-US" altLang="zh-CN" sz="2600" b="1" dirty="0">
                <a:latin typeface="华文宋体" panose="02010600040101010101" pitchFamily="2" charset="-122"/>
                <a:ea typeface="华文宋体" panose="02010600040101010101" pitchFamily="2" charset="-122"/>
              </a:rPr>
              <a:t>X</a:t>
            </a:r>
            <a:r>
              <a:rPr lang="zh-CN" altLang="en-US" sz="2600" b="1" dirty="0">
                <a:latin typeface="华文宋体" panose="02010600040101010101" pitchFamily="2" charset="-122"/>
                <a:ea typeface="华文宋体" panose="02010600040101010101" pitchFamily="2" charset="-122"/>
              </a:rPr>
              <a:t>不在第</a:t>
            </a:r>
            <a:r>
              <a:rPr lang="en-US" altLang="zh-CN" sz="2600" b="1" dirty="0" err="1">
                <a:latin typeface="华文宋体" panose="02010600040101010101" pitchFamily="2" charset="-122"/>
                <a:ea typeface="华文宋体" panose="02010600040101010101" pitchFamily="2" charset="-122"/>
              </a:rPr>
              <a:t>i</a:t>
            </a:r>
            <a:r>
              <a:rPr lang="zh-CN" altLang="en-US" sz="2600" b="1" dirty="0">
                <a:latin typeface="华文宋体" panose="02010600040101010101" pitchFamily="2" charset="-122"/>
                <a:ea typeface="华文宋体" panose="02010600040101010101" pitchFamily="2" charset="-122"/>
              </a:rPr>
              <a:t>个被访问</a:t>
            </a:r>
          </a:p>
          <a:p>
            <a:pPr eaLnBrk="1" hangingPunct="1">
              <a:lnSpc>
                <a:spcPct val="150000"/>
              </a:lnSpc>
            </a:pPr>
            <a:r>
              <a:rPr lang="en-US" altLang="zh-CN" sz="2600" b="1" dirty="0" err="1">
                <a:latin typeface="华文宋体" panose="02010600040101010101" pitchFamily="2" charset="-122"/>
                <a:ea typeface="华文宋体" panose="02010600040101010101" pitchFamily="2" charset="-122"/>
              </a:rPr>
              <a:t>w</a:t>
            </a:r>
            <a:r>
              <a:rPr lang="en-US" altLang="zh-CN" sz="2600" b="1" baseline="-30000" dirty="0" err="1">
                <a:latin typeface="华文宋体" panose="02010600040101010101" pitchFamily="2" charset="-122"/>
                <a:ea typeface="华文宋体" panose="02010600040101010101" pitchFamily="2" charset="-122"/>
              </a:rPr>
              <a:t>xi,yj</a:t>
            </a:r>
            <a:r>
              <a:rPr lang="en-US" altLang="zh-CN" sz="2600" b="1" dirty="0">
                <a:latin typeface="华文宋体" panose="02010600040101010101" pitchFamily="2" charset="-122"/>
                <a:ea typeface="华文宋体" panose="02010600040101010101" pitchFamily="2" charset="-122"/>
              </a:rPr>
              <a:t>——</a:t>
            </a:r>
            <a:r>
              <a:rPr lang="zh-CN" altLang="en-US" sz="2600" b="1" dirty="0">
                <a:solidFill>
                  <a:srgbClr val="FF0000"/>
                </a:solidFill>
                <a:latin typeface="华文宋体" panose="02010600040101010101" pitchFamily="2" charset="-122"/>
                <a:ea typeface="华文宋体" panose="02010600040101010101" pitchFamily="2" charset="-122"/>
              </a:rPr>
              <a:t>城市</a:t>
            </a:r>
            <a:r>
              <a:rPr lang="en-US" altLang="zh-CN" sz="2600" b="1" dirty="0">
                <a:solidFill>
                  <a:srgbClr val="FF0000"/>
                </a:solidFill>
                <a:latin typeface="华文宋体" panose="02010600040101010101" pitchFamily="2" charset="-122"/>
                <a:ea typeface="华文宋体" panose="02010600040101010101" pitchFamily="2" charset="-122"/>
              </a:rPr>
              <a:t>X</a:t>
            </a:r>
            <a:r>
              <a:rPr lang="zh-CN" altLang="en-US" sz="2600" b="1" dirty="0">
                <a:latin typeface="华文宋体" panose="02010600040101010101" pitchFamily="2" charset="-122"/>
                <a:ea typeface="华文宋体" panose="02010600040101010101" pitchFamily="2" charset="-122"/>
              </a:rPr>
              <a:t>的第</a:t>
            </a:r>
            <a:r>
              <a:rPr lang="en-US" altLang="zh-CN" sz="2600" b="1" dirty="0" err="1">
                <a:latin typeface="华文宋体" panose="02010600040101010101" pitchFamily="2" charset="-122"/>
                <a:ea typeface="华文宋体" panose="02010600040101010101" pitchFamily="2" charset="-122"/>
              </a:rPr>
              <a:t>i</a:t>
            </a:r>
            <a:r>
              <a:rPr lang="zh-CN" altLang="en-US" sz="2600" b="1" dirty="0">
                <a:latin typeface="华文宋体" panose="02010600040101010101" pitchFamily="2" charset="-122"/>
                <a:ea typeface="华文宋体" panose="02010600040101010101" pitchFamily="2" charset="-122"/>
              </a:rPr>
              <a:t>个神经元到</a:t>
            </a:r>
            <a:r>
              <a:rPr lang="zh-CN" altLang="en-US" sz="2600" b="1" dirty="0">
                <a:solidFill>
                  <a:srgbClr val="FF0000"/>
                </a:solidFill>
                <a:latin typeface="华文宋体" panose="02010600040101010101" pitchFamily="2" charset="-122"/>
                <a:ea typeface="华文宋体" panose="02010600040101010101" pitchFamily="2" charset="-122"/>
              </a:rPr>
              <a:t>城市</a:t>
            </a:r>
            <a:r>
              <a:rPr lang="en-US" altLang="zh-CN" sz="2600" b="1" dirty="0">
                <a:solidFill>
                  <a:srgbClr val="FF0000"/>
                </a:solidFill>
                <a:latin typeface="华文宋体" panose="02010600040101010101" pitchFamily="2" charset="-122"/>
                <a:ea typeface="华文宋体" panose="02010600040101010101" pitchFamily="2" charset="-122"/>
              </a:rPr>
              <a:t>Y</a:t>
            </a:r>
            <a:r>
              <a:rPr lang="zh-CN" altLang="en-US" sz="2600" b="1" dirty="0">
                <a:latin typeface="华文宋体" panose="02010600040101010101" pitchFamily="2" charset="-122"/>
                <a:ea typeface="华文宋体" panose="02010600040101010101" pitchFamily="2" charset="-122"/>
              </a:rPr>
              <a:t>的第</a:t>
            </a:r>
            <a:r>
              <a:rPr lang="en-US" altLang="zh-CN" sz="2600" b="1" dirty="0">
                <a:latin typeface="华文宋体" panose="02010600040101010101" pitchFamily="2" charset="-122"/>
                <a:ea typeface="华文宋体" panose="02010600040101010101" pitchFamily="2" charset="-122"/>
              </a:rPr>
              <a:t>j</a:t>
            </a:r>
            <a:r>
              <a:rPr lang="zh-CN" altLang="en-US" sz="2600" b="1" dirty="0">
                <a:latin typeface="华文宋体" panose="02010600040101010101" pitchFamily="2" charset="-122"/>
                <a:ea typeface="华文宋体" panose="02010600040101010101" pitchFamily="2" charset="-122"/>
              </a:rPr>
              <a:t>个神经元的连接权。</a:t>
            </a:r>
            <a:r>
              <a:rPr lang="zh-CN" altLang="en-US" sz="2600" dirty="0">
                <a:latin typeface="华文宋体" panose="02010600040101010101" pitchFamily="2" charset="-122"/>
                <a:ea typeface="华文宋体" panose="02010600040101010101" pitchFamily="2" charset="-122"/>
              </a:rPr>
              <a:t> </a:t>
            </a:r>
          </a:p>
        </p:txBody>
      </p:sp>
      <p:sp>
        <p:nvSpPr>
          <p:cNvPr id="322566" name="AutoShape 4"/>
          <p:cNvSpPr/>
          <p:nvPr/>
        </p:nvSpPr>
        <p:spPr bwMode="auto">
          <a:xfrm>
            <a:off x="1985010" y="3654850"/>
            <a:ext cx="228600" cy="990600"/>
          </a:xfrm>
          <a:prstGeom prst="leftBrace">
            <a:avLst>
              <a:gd name="adj1" fmla="val 35951"/>
              <a:gd name="adj2" fmla="val 50000"/>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2C920C90-62BE-4FF9-A3F7-43374B365D39}"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sp>
        <p:nvSpPr>
          <p:cNvPr id="8" name="长方形 3"/>
          <p:cNvSpPr/>
          <p:nvPr/>
        </p:nvSpPr>
        <p:spPr>
          <a:xfrm>
            <a:off x="8439682" y="0"/>
            <a:ext cx="694531"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nvGrpSpPr>
          <p:cNvPr id="9" name="组合 8"/>
          <p:cNvGrpSpPr/>
          <p:nvPr/>
        </p:nvGrpSpPr>
        <p:grpSpPr>
          <a:xfrm>
            <a:off x="8400804" y="0"/>
            <a:ext cx="851355" cy="6858000"/>
            <a:chOff x="8400804" y="0"/>
            <a:chExt cx="851355" cy="6858000"/>
          </a:xfrm>
        </p:grpSpPr>
        <p:grpSp>
          <p:nvGrpSpPr>
            <p:cNvPr id="10" name="组 9"/>
            <p:cNvGrpSpPr/>
            <p:nvPr/>
          </p:nvGrpSpPr>
          <p:grpSpPr>
            <a:xfrm>
              <a:off x="8400804" y="0"/>
              <a:ext cx="733409" cy="6858000"/>
              <a:chOff x="9055676" y="0"/>
              <a:chExt cx="3136324" cy="6858000"/>
            </a:xfrm>
          </p:grpSpPr>
          <p:sp>
            <p:nvSpPr>
              <p:cNvPr id="12"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矩形 14"/>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
        <p:nvSpPr>
          <p:cNvPr id="17" name="Rectangle 2"/>
          <p:cNvSpPr txBox="1">
            <a:spLocks noChangeArrowheads="1"/>
          </p:cNvSpPr>
          <p:nvPr/>
        </p:nvSpPr>
        <p:spPr>
          <a:xfrm>
            <a:off x="628650" y="465671"/>
            <a:ext cx="6549390" cy="10179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华文宋体" panose="02010600040101010101" pitchFamily="2" charset="-122"/>
                <a:ea typeface="华文宋体" panose="02010600040101010101" pitchFamily="2" charset="-122"/>
              </a:rPr>
              <a:t>11.5 Hopfield</a:t>
            </a:r>
            <a:r>
              <a:rPr lang="zh-CN" altLang="en-US" sz="4000" b="1" dirty="0">
                <a:solidFill>
                  <a:srgbClr val="FF0000"/>
                </a:solidFill>
                <a:latin typeface="华文宋体" panose="02010600040101010101" pitchFamily="2" charset="-122"/>
                <a:ea typeface="华文宋体" panose="02010600040101010101" pitchFamily="2" charset="-122"/>
              </a:rPr>
              <a:t>网解决</a:t>
            </a:r>
            <a:r>
              <a:rPr lang="en-US" altLang="zh-CN" sz="4000" b="1" dirty="0">
                <a:solidFill>
                  <a:srgbClr val="FF0000"/>
                </a:solidFill>
                <a:latin typeface="华文宋体" panose="02010600040101010101" pitchFamily="2" charset="-122"/>
                <a:ea typeface="华文宋体" panose="02010600040101010101" pitchFamily="2" charset="-122"/>
              </a:rPr>
              <a:t>TSP</a:t>
            </a:r>
            <a:r>
              <a:rPr lang="zh-CN" altLang="en-US" sz="4000" b="1" dirty="0">
                <a:solidFill>
                  <a:srgbClr val="FF0000"/>
                </a:solidFill>
                <a:latin typeface="华文宋体" panose="02010600040101010101" pitchFamily="2" charset="-122"/>
                <a:ea typeface="华文宋体" panose="02010600040101010101" pitchFamily="2" charset="-122"/>
              </a:rPr>
              <a:t>问题</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BC62C4F6-AA14-4428-B0F7-90DEDCFADE1C}" type="datetime1">
              <a:rPr lang="zh-CN" altLang="en-US" sz="1400"/>
              <a:t>2025/5/30</a:t>
            </a:fld>
            <a:endParaRPr lang="zh-CN" altLang="en-US" sz="1400"/>
          </a:p>
        </p:txBody>
      </p:sp>
      <p:sp>
        <p:nvSpPr>
          <p:cNvPr id="324611"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DC63D5B5-167E-4A81-B793-1E3C54DFB2C0}" type="slidenum">
              <a:rPr lang="en-US" altLang="zh-CN" sz="1400"/>
              <a:t>105</a:t>
            </a:fld>
            <a:endParaRPr lang="en-US" altLang="zh-CN" sz="1400"/>
          </a:p>
        </p:txBody>
      </p:sp>
      <p:sp>
        <p:nvSpPr>
          <p:cNvPr id="324613" name="Rectangle 3"/>
          <p:cNvSpPr>
            <a:spLocks noGrp="1" noChangeArrowheads="1"/>
          </p:cNvSpPr>
          <p:nvPr>
            <p:ph type="body" idx="4294967295"/>
          </p:nvPr>
        </p:nvSpPr>
        <p:spPr>
          <a:xfrm>
            <a:off x="503394" y="1336041"/>
            <a:ext cx="7909560" cy="3840163"/>
          </a:xfrm>
        </p:spPr>
        <p:txBody>
          <a:bodyPr>
            <a:normAutofit/>
          </a:bodyPr>
          <a:lstStyle/>
          <a:p>
            <a:pPr eaLnBrk="1" hangingPunct="1"/>
            <a:r>
              <a:rPr lang="zh-CN" altLang="en-US" b="1" dirty="0">
                <a:latin typeface="华文宋体" panose="02010600040101010101" pitchFamily="2" charset="-122"/>
                <a:ea typeface="华文宋体" panose="02010600040101010101" pitchFamily="2" charset="-122"/>
              </a:rPr>
              <a:t>联接矩阵</a:t>
            </a:r>
            <a:r>
              <a:rPr lang="zh-CN" altLang="en-US" dirty="0">
                <a:latin typeface="华文宋体" panose="02010600040101010101" pitchFamily="2" charset="-122"/>
                <a:ea typeface="华文宋体" panose="02010600040101010101" pitchFamily="2" charset="-122"/>
              </a:rPr>
              <a:t> </a:t>
            </a:r>
          </a:p>
          <a:p>
            <a:pPr algn="just" eaLnBrk="1" hangingPunct="1">
              <a:buFontTx/>
              <a:buNone/>
            </a:pPr>
            <a:r>
              <a:rPr lang="zh-CN" altLang="en-US" b="1" dirty="0">
                <a:latin typeface="华文宋体" panose="02010600040101010101" pitchFamily="2" charset="-122"/>
                <a:ea typeface="华文宋体" panose="02010600040101010101" pitchFamily="2" charset="-122"/>
              </a:rPr>
              <a:t>	</a:t>
            </a:r>
            <a:r>
              <a:rPr lang="en-US" altLang="zh-CN" b="1" dirty="0" err="1">
                <a:latin typeface="华文宋体" panose="02010600040101010101" pitchFamily="2" charset="-122"/>
                <a:ea typeface="华文宋体" panose="02010600040101010101" pitchFamily="2" charset="-122"/>
              </a:rPr>
              <a:t>w</a:t>
            </a:r>
            <a:r>
              <a:rPr lang="en-US" altLang="zh-CN" b="1" baseline="-30000" dirty="0" err="1">
                <a:latin typeface="华文宋体" panose="02010600040101010101" pitchFamily="2" charset="-122"/>
                <a:ea typeface="华文宋体" panose="02010600040101010101" pitchFamily="2" charset="-122"/>
              </a:rPr>
              <a:t>xi,yj</a:t>
            </a:r>
            <a:r>
              <a:rPr lang="en-US" altLang="zh-CN" b="1" dirty="0">
                <a:latin typeface="华文宋体" panose="02010600040101010101" pitchFamily="2" charset="-122"/>
                <a:ea typeface="华文宋体" panose="02010600040101010101" pitchFamily="2" charset="-122"/>
              </a:rPr>
              <a:t>= -</a:t>
            </a:r>
            <a:r>
              <a:rPr lang="en-US" altLang="zh-CN" b="1" dirty="0" err="1">
                <a:latin typeface="华文宋体" panose="02010600040101010101" pitchFamily="2" charset="-122"/>
                <a:ea typeface="华文宋体" panose="02010600040101010101" pitchFamily="2" charset="-122"/>
              </a:rPr>
              <a:t>Aδ</a:t>
            </a:r>
            <a:r>
              <a:rPr lang="en-US" altLang="zh-CN" b="1" baseline="-30000" dirty="0" err="1">
                <a:latin typeface="华文宋体" panose="02010600040101010101" pitchFamily="2" charset="-122"/>
                <a:ea typeface="华文宋体" panose="02010600040101010101" pitchFamily="2" charset="-122"/>
              </a:rPr>
              <a:t>xy</a:t>
            </a:r>
            <a:r>
              <a:rPr lang="en-US" altLang="zh-CN" b="1" dirty="0">
                <a:latin typeface="华文宋体" panose="02010600040101010101" pitchFamily="2" charset="-122"/>
                <a:ea typeface="华文宋体" panose="02010600040101010101" pitchFamily="2" charset="-122"/>
              </a:rPr>
              <a:t>(1-δ</a:t>
            </a:r>
            <a:r>
              <a:rPr lang="en-US" altLang="zh-CN" b="1" baseline="-30000" dirty="0">
                <a:latin typeface="华文宋体" panose="02010600040101010101" pitchFamily="2" charset="-122"/>
                <a:ea typeface="华文宋体" panose="02010600040101010101" pitchFamily="2" charset="-122"/>
              </a:rPr>
              <a:t>ij</a:t>
            </a:r>
            <a:r>
              <a:rPr lang="en-US" altLang="zh-CN" b="1" dirty="0">
                <a:latin typeface="华文宋体" panose="02010600040101010101" pitchFamily="2" charset="-122"/>
                <a:ea typeface="华文宋体" panose="02010600040101010101" pitchFamily="2" charset="-122"/>
              </a:rPr>
              <a:t>) –</a:t>
            </a:r>
            <a:r>
              <a:rPr lang="en-US" altLang="zh-CN" b="1" dirty="0" err="1">
                <a:latin typeface="华文宋体" panose="02010600040101010101" pitchFamily="2" charset="-122"/>
                <a:ea typeface="华文宋体" panose="02010600040101010101" pitchFamily="2" charset="-122"/>
              </a:rPr>
              <a:t>Bδ</a:t>
            </a:r>
            <a:r>
              <a:rPr lang="en-US" altLang="zh-CN" b="1" baseline="-30000" dirty="0" err="1">
                <a:latin typeface="华文宋体" panose="02010600040101010101" pitchFamily="2" charset="-122"/>
                <a:ea typeface="华文宋体" panose="02010600040101010101" pitchFamily="2" charset="-122"/>
              </a:rPr>
              <a:t>ij</a:t>
            </a:r>
            <a:r>
              <a:rPr lang="en-US" altLang="zh-CN" b="1" dirty="0">
                <a:latin typeface="华文宋体" panose="02010600040101010101" pitchFamily="2" charset="-122"/>
                <a:ea typeface="华文宋体" panose="02010600040101010101" pitchFamily="2" charset="-122"/>
              </a:rPr>
              <a:t>(1-δ</a:t>
            </a:r>
            <a:r>
              <a:rPr lang="en-US" altLang="zh-CN" b="1" baseline="-30000" dirty="0">
                <a:latin typeface="华文宋体" panose="02010600040101010101" pitchFamily="2" charset="-122"/>
                <a:ea typeface="华文宋体" panose="02010600040101010101" pitchFamily="2" charset="-122"/>
              </a:rPr>
              <a:t>xy</a:t>
            </a:r>
            <a:r>
              <a:rPr lang="en-US" altLang="zh-CN" b="1" dirty="0">
                <a:latin typeface="华文宋体" panose="02010600040101010101" pitchFamily="2" charset="-122"/>
                <a:ea typeface="华文宋体" panose="02010600040101010101" pitchFamily="2" charset="-122"/>
              </a:rPr>
              <a:t>) –C –</a:t>
            </a:r>
            <a:r>
              <a:rPr lang="en-US" altLang="zh-CN" b="1" dirty="0" err="1">
                <a:latin typeface="华文宋体" panose="02010600040101010101" pitchFamily="2" charset="-122"/>
                <a:ea typeface="华文宋体" panose="02010600040101010101" pitchFamily="2" charset="-122"/>
              </a:rPr>
              <a:t>ζd</a:t>
            </a:r>
            <a:r>
              <a:rPr lang="en-US" altLang="zh-CN" b="1" baseline="-30000" dirty="0" err="1">
                <a:latin typeface="华文宋体" panose="02010600040101010101" pitchFamily="2" charset="-122"/>
                <a:ea typeface="华文宋体" panose="02010600040101010101" pitchFamily="2" charset="-122"/>
              </a:rPr>
              <a:t>xy</a:t>
            </a:r>
            <a:r>
              <a:rPr lang="en-US" altLang="zh-CN" b="1" dirty="0">
                <a:latin typeface="华文宋体" panose="02010600040101010101" pitchFamily="2" charset="-122"/>
                <a:ea typeface="华文宋体" panose="02010600040101010101" pitchFamily="2" charset="-122"/>
              </a:rPr>
              <a:t>(δ</a:t>
            </a:r>
            <a:r>
              <a:rPr lang="en-US" altLang="zh-CN" b="1" baseline="-30000" dirty="0">
                <a:latin typeface="华文宋体" panose="02010600040101010101" pitchFamily="2" charset="-122"/>
                <a:ea typeface="华文宋体" panose="02010600040101010101" pitchFamily="2" charset="-122"/>
              </a:rPr>
              <a:t>ji+1</a:t>
            </a:r>
            <a:r>
              <a:rPr lang="en-US" altLang="zh-CN" b="1" dirty="0">
                <a:latin typeface="华文宋体" panose="02010600040101010101" pitchFamily="2" charset="-122"/>
                <a:ea typeface="华文宋体" panose="02010600040101010101" pitchFamily="2" charset="-122"/>
              </a:rPr>
              <a:t>+δ</a:t>
            </a:r>
            <a:r>
              <a:rPr lang="en-US" altLang="zh-CN" b="1" baseline="-30000" dirty="0">
                <a:latin typeface="华文宋体" panose="02010600040101010101" pitchFamily="2" charset="-122"/>
                <a:ea typeface="华文宋体" panose="02010600040101010101" pitchFamily="2" charset="-122"/>
              </a:rPr>
              <a:t>ji-1</a:t>
            </a:r>
            <a:r>
              <a:rPr lang="en-US" altLang="zh-CN" b="1" dirty="0">
                <a:latin typeface="华文宋体" panose="02010600040101010101" pitchFamily="2" charset="-122"/>
                <a:ea typeface="华文宋体" panose="02010600040101010101" pitchFamily="2" charset="-122"/>
              </a:rPr>
              <a:t>) </a:t>
            </a:r>
          </a:p>
          <a:p>
            <a:pPr algn="just" eaLnBrk="1" hangingPunct="1">
              <a:buFontTx/>
              <a:buNone/>
            </a:pPr>
            <a:endParaRPr lang="en-US" altLang="zh-CN" b="1" dirty="0">
              <a:latin typeface="华文宋体" panose="02010600040101010101" pitchFamily="2" charset="-122"/>
              <a:ea typeface="华文宋体" panose="02010600040101010101" pitchFamily="2" charset="-122"/>
            </a:endParaRPr>
          </a:p>
          <a:p>
            <a:pPr algn="just" eaLnBrk="1" hangingPunct="1">
              <a:buFontTx/>
              <a:buNone/>
            </a:pPr>
            <a:r>
              <a:rPr lang="en-US" altLang="zh-CN" dirty="0">
                <a:latin typeface="华文宋体" panose="02010600040101010101" pitchFamily="2" charset="-122"/>
                <a:ea typeface="华文宋体" panose="02010600040101010101" pitchFamily="2" charset="-122"/>
              </a:rPr>
              <a:t>		   </a:t>
            </a:r>
            <a:r>
              <a:rPr lang="en-US" altLang="zh-CN" b="1" dirty="0">
                <a:latin typeface="华文宋体" panose="02010600040101010101" pitchFamily="2" charset="-122"/>
                <a:ea typeface="华文宋体" panose="02010600040101010101" pitchFamily="2" charset="-122"/>
              </a:rPr>
              <a:t>1		</a:t>
            </a:r>
            <a:r>
              <a:rPr lang="zh-CN" altLang="en-US" b="1" dirty="0">
                <a:latin typeface="华文宋体" panose="02010600040101010101" pitchFamily="2" charset="-122"/>
                <a:ea typeface="华文宋体" panose="02010600040101010101" pitchFamily="2" charset="-122"/>
              </a:rPr>
              <a:t>如果</a:t>
            </a:r>
            <a:r>
              <a:rPr lang="en-US" altLang="zh-CN" b="1" dirty="0" err="1">
                <a:latin typeface="华文宋体" panose="02010600040101010101" pitchFamily="2" charset="-122"/>
                <a:ea typeface="华文宋体" panose="02010600040101010101" pitchFamily="2" charset="-122"/>
              </a:rPr>
              <a:t>i</a:t>
            </a:r>
            <a:r>
              <a:rPr lang="en-US" altLang="zh-CN" b="1" dirty="0">
                <a:latin typeface="华文宋体" panose="02010600040101010101" pitchFamily="2" charset="-122"/>
                <a:ea typeface="华文宋体" panose="02010600040101010101" pitchFamily="2" charset="-122"/>
              </a:rPr>
              <a:t>=j</a:t>
            </a:r>
          </a:p>
          <a:p>
            <a:pPr algn="just" eaLnBrk="1" hangingPunct="1">
              <a:spcBef>
                <a:spcPct val="0"/>
              </a:spcBef>
              <a:buFontTx/>
              <a:buNone/>
            </a:pPr>
            <a:r>
              <a:rPr lang="en-US" altLang="zh-CN" b="1" dirty="0">
                <a:latin typeface="华文宋体" panose="02010600040101010101" pitchFamily="2" charset="-122"/>
                <a:ea typeface="华文宋体" panose="02010600040101010101" pitchFamily="2" charset="-122"/>
              </a:rPr>
              <a:t>	</a:t>
            </a:r>
            <a:r>
              <a:rPr lang="en-US" altLang="zh-CN" b="1" dirty="0" err="1">
                <a:latin typeface="华文宋体" panose="02010600040101010101" pitchFamily="2" charset="-122"/>
                <a:ea typeface="华文宋体" panose="02010600040101010101" pitchFamily="2" charset="-122"/>
              </a:rPr>
              <a:t>δ</a:t>
            </a:r>
            <a:r>
              <a:rPr lang="en-US" altLang="zh-CN" b="1" baseline="-30000" dirty="0" err="1">
                <a:latin typeface="华文宋体" panose="02010600040101010101" pitchFamily="2" charset="-122"/>
                <a:ea typeface="华文宋体" panose="02010600040101010101" pitchFamily="2" charset="-122"/>
              </a:rPr>
              <a:t>ij</a:t>
            </a:r>
            <a:r>
              <a:rPr lang="en-US" altLang="zh-CN" b="1" dirty="0">
                <a:latin typeface="华文宋体" panose="02010600040101010101" pitchFamily="2" charset="-122"/>
                <a:ea typeface="华文宋体" panose="02010600040101010101" pitchFamily="2" charset="-122"/>
              </a:rPr>
              <a:t>=</a:t>
            </a:r>
          </a:p>
          <a:p>
            <a:pPr algn="just" eaLnBrk="1" hangingPunct="1">
              <a:spcBef>
                <a:spcPct val="0"/>
              </a:spcBef>
              <a:buFontTx/>
              <a:buNone/>
            </a:pPr>
            <a:r>
              <a:rPr lang="en-US" altLang="zh-CN" b="1" dirty="0">
                <a:latin typeface="华文宋体" panose="02010600040101010101" pitchFamily="2" charset="-122"/>
                <a:ea typeface="华文宋体" panose="02010600040101010101" pitchFamily="2" charset="-122"/>
              </a:rPr>
              <a:t>		    0		</a:t>
            </a:r>
            <a:r>
              <a:rPr lang="zh-CN" altLang="en-US" b="1" dirty="0">
                <a:latin typeface="华文宋体" panose="02010600040101010101" pitchFamily="2" charset="-122"/>
                <a:ea typeface="华文宋体" panose="02010600040101010101" pitchFamily="2" charset="-122"/>
              </a:rPr>
              <a:t>如果</a:t>
            </a:r>
            <a:r>
              <a:rPr lang="en-US" altLang="zh-CN" b="1" dirty="0" err="1">
                <a:latin typeface="华文宋体" panose="02010600040101010101" pitchFamily="2" charset="-122"/>
                <a:ea typeface="华文宋体" panose="02010600040101010101" pitchFamily="2" charset="-122"/>
              </a:rPr>
              <a:t>i≠j</a:t>
            </a:r>
            <a:r>
              <a:rPr lang="en-US" altLang="zh-CN" dirty="0">
                <a:latin typeface="华文宋体" panose="02010600040101010101" pitchFamily="2" charset="-122"/>
                <a:ea typeface="华文宋体" panose="02010600040101010101" pitchFamily="2" charset="-122"/>
              </a:rPr>
              <a:t> </a:t>
            </a:r>
          </a:p>
        </p:txBody>
      </p:sp>
      <p:sp>
        <p:nvSpPr>
          <p:cNvPr id="324614" name="AutoShape 4"/>
          <p:cNvSpPr/>
          <p:nvPr/>
        </p:nvSpPr>
        <p:spPr bwMode="auto">
          <a:xfrm>
            <a:off x="1482725" y="3011843"/>
            <a:ext cx="228600" cy="990600"/>
          </a:xfrm>
          <a:prstGeom prst="leftBrace">
            <a:avLst>
              <a:gd name="adj1" fmla="val 35951"/>
              <a:gd name="adj2" fmla="val 50000"/>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39EDE80D-A6FC-4985-8156-A2E46872F4DB}"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sp>
        <p:nvSpPr>
          <p:cNvPr id="8" name="长方形 3"/>
          <p:cNvSpPr/>
          <p:nvPr/>
        </p:nvSpPr>
        <p:spPr>
          <a:xfrm>
            <a:off x="8439682" y="0"/>
            <a:ext cx="694531"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nvGrpSpPr>
          <p:cNvPr id="9" name="组合 8"/>
          <p:cNvGrpSpPr/>
          <p:nvPr/>
        </p:nvGrpSpPr>
        <p:grpSpPr>
          <a:xfrm>
            <a:off x="8400804" y="0"/>
            <a:ext cx="851355" cy="6858000"/>
            <a:chOff x="8400804" y="0"/>
            <a:chExt cx="851355" cy="6858000"/>
          </a:xfrm>
        </p:grpSpPr>
        <p:grpSp>
          <p:nvGrpSpPr>
            <p:cNvPr id="10" name="组 9"/>
            <p:cNvGrpSpPr/>
            <p:nvPr/>
          </p:nvGrpSpPr>
          <p:grpSpPr>
            <a:xfrm>
              <a:off x="8400804" y="0"/>
              <a:ext cx="733409" cy="6858000"/>
              <a:chOff x="9055676" y="0"/>
              <a:chExt cx="3136324" cy="6858000"/>
            </a:xfrm>
          </p:grpSpPr>
          <p:sp>
            <p:nvSpPr>
              <p:cNvPr id="12"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矩形 14"/>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1" descr="衬衫"/>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
        <p:nvSpPr>
          <p:cNvPr id="17" name="Rectangle 2"/>
          <p:cNvSpPr txBox="1">
            <a:spLocks noChangeArrowheads="1"/>
          </p:cNvSpPr>
          <p:nvPr/>
        </p:nvSpPr>
        <p:spPr>
          <a:xfrm>
            <a:off x="571500" y="207011"/>
            <a:ext cx="6549390" cy="10179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3600" b="1" dirty="0">
                <a:solidFill>
                  <a:srgbClr val="FF0000"/>
                </a:solidFill>
                <a:latin typeface="华文宋体" panose="02010600040101010101" pitchFamily="2" charset="-122"/>
                <a:ea typeface="华文宋体" panose="02010600040101010101" pitchFamily="2" charset="-122"/>
              </a:rPr>
              <a:t>11.5 Hopfield</a:t>
            </a:r>
            <a:r>
              <a:rPr lang="zh-CN" altLang="en-US" sz="3600" b="1" dirty="0">
                <a:solidFill>
                  <a:srgbClr val="FF0000"/>
                </a:solidFill>
                <a:latin typeface="华文宋体" panose="02010600040101010101" pitchFamily="2" charset="-122"/>
                <a:ea typeface="华文宋体" panose="02010600040101010101" pitchFamily="2" charset="-122"/>
              </a:rPr>
              <a:t>网解决</a:t>
            </a:r>
            <a:r>
              <a:rPr lang="en-US" altLang="zh-CN" sz="3600" b="1" dirty="0">
                <a:solidFill>
                  <a:srgbClr val="FF0000"/>
                </a:solidFill>
                <a:latin typeface="华文宋体" panose="02010600040101010101" pitchFamily="2" charset="-122"/>
                <a:ea typeface="华文宋体" panose="02010600040101010101" pitchFamily="2" charset="-122"/>
              </a:rPr>
              <a:t>TSP</a:t>
            </a:r>
            <a:r>
              <a:rPr lang="zh-CN" altLang="en-US" sz="3600" b="1" dirty="0">
                <a:solidFill>
                  <a:srgbClr val="FF0000"/>
                </a:solidFill>
                <a:latin typeface="华文宋体" panose="02010600040101010101" pitchFamily="2" charset="-122"/>
                <a:ea typeface="华文宋体" panose="02010600040101010101" pitchFamily="2" charset="-122"/>
              </a:rPr>
              <a:t>问题</a:t>
            </a:r>
          </a:p>
        </p:txBody>
      </p:sp>
      <p:pic>
        <p:nvPicPr>
          <p:cNvPr id="18" name="Picture 2" descr="https://gimg2.baidu.com/image_search/src=http%3A%2F%2Fwww.17qq.com%2Fimg_qqtouxiang%2F88366229.jpeg&amp;refer=http%3A%2F%2Fwww.17qq.com&amp;app=2002&amp;size=f9999,10000&amp;q=a80&amp;n=0&amp;g=0n&amp;fmt=jpeg?sec=1623291961&amp;t=41525293ee8442bc9252622b89f0a26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08642" y="0"/>
            <a:ext cx="1857068" cy="18570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2E62D2C-C677-4F26-A6FE-4835BE49F03E}" type="datetime1">
              <a:rPr lang="zh-CN" altLang="en-US" sz="1400"/>
              <a:t>2025/5/30</a:t>
            </a:fld>
            <a:endParaRPr lang="zh-CN" altLang="en-US" sz="1400"/>
          </a:p>
        </p:txBody>
      </p:sp>
      <p:sp>
        <p:nvSpPr>
          <p:cNvPr id="32563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202AB2E4-E2B0-4C11-B2CB-97E13D340D08}" type="slidenum">
              <a:rPr lang="en-US" altLang="zh-CN" sz="1400"/>
              <a:t>106</a:t>
            </a:fld>
            <a:endParaRPr lang="en-US" altLang="zh-CN" sz="1400"/>
          </a:p>
        </p:txBody>
      </p:sp>
      <p:sp>
        <p:nvSpPr>
          <p:cNvPr id="325636" name="Rectangle 2"/>
          <p:cNvSpPr>
            <a:spLocks noGrp="1" noChangeArrowheads="1"/>
          </p:cNvSpPr>
          <p:nvPr>
            <p:ph type="title" idx="4294967295"/>
          </p:nvPr>
        </p:nvSpPr>
        <p:spPr>
          <a:xfrm>
            <a:off x="761999" y="982980"/>
            <a:ext cx="5269230" cy="707709"/>
          </a:xfrm>
        </p:spPr>
        <p:txBody>
          <a:bodyPr>
            <a:normAutofit/>
          </a:bodyPr>
          <a:lstStyle/>
          <a:p>
            <a:pPr eaLnBrk="1" hangingPunct="1"/>
            <a:r>
              <a:rPr lang="zh-CN" altLang="en-US" sz="3200" b="1" dirty="0">
                <a:latin typeface="华文宋体" panose="02010600040101010101" pitchFamily="2" charset="-122"/>
                <a:ea typeface="华文宋体" panose="02010600040101010101" pitchFamily="2" charset="-122"/>
              </a:rPr>
              <a:t>网络的能量函数：</a:t>
            </a:r>
          </a:p>
        </p:txBody>
      </p:sp>
      <p:sp>
        <p:nvSpPr>
          <p:cNvPr id="325637" name="Rectangle 3"/>
          <p:cNvSpPr>
            <a:spLocks noChangeArrowheads="1"/>
          </p:cNvSpPr>
          <p:nvPr/>
        </p:nvSpPr>
        <p:spPr bwMode="auto">
          <a:xfrm>
            <a:off x="165735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aphicFrame>
        <p:nvGraphicFramePr>
          <p:cNvPr id="325638" name="对象 325637"/>
          <p:cNvGraphicFramePr>
            <a:graphicFrameLocks noChangeAspect="1"/>
          </p:cNvGraphicFramePr>
          <p:nvPr/>
        </p:nvGraphicFramePr>
        <p:xfrm>
          <a:off x="761998" y="1812665"/>
          <a:ext cx="7175011" cy="4015258"/>
        </p:xfrm>
        <a:graphic>
          <a:graphicData uri="http://schemas.openxmlformats.org/presentationml/2006/ole">
            <mc:AlternateContent xmlns:mc="http://schemas.openxmlformats.org/markup-compatibility/2006">
              <mc:Choice xmlns:v="urn:schemas-microsoft-com:vml" Requires="v">
                <p:oleObj spid="_x0000_s36979" r:id="rId3" imgW="2603500" imgH="1371600" progId="Equation.3">
                  <p:embed/>
                </p:oleObj>
              </mc:Choice>
              <mc:Fallback>
                <p:oleObj r:id="rId3" imgW="2603500" imgH="1371600" progId="Equation.3">
                  <p:embed/>
                  <p:pic>
                    <p:nvPicPr>
                      <p:cNvPr id="0" name="对象 3256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998" y="1812665"/>
                        <a:ext cx="7175011" cy="4015258"/>
                      </a:xfrm>
                      <a:prstGeom prst="rect">
                        <a:avLst/>
                      </a:prstGeom>
                      <a:noFill/>
                      <a:ln>
                        <a:noFill/>
                      </a:ln>
                    </p:spPr>
                  </p:pic>
                </p:oleObj>
              </mc:Fallback>
            </mc:AlternateContent>
          </a:graphicData>
        </a:graphic>
      </p:graphicFrame>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9A0F03B3-C9EB-44CE-A938-605CEFA5F009}"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sp>
        <p:nvSpPr>
          <p:cNvPr id="8" name="长方形 3"/>
          <p:cNvSpPr/>
          <p:nvPr/>
        </p:nvSpPr>
        <p:spPr>
          <a:xfrm>
            <a:off x="8439682" y="0"/>
            <a:ext cx="694531"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nvGrpSpPr>
          <p:cNvPr id="9" name="组合 8"/>
          <p:cNvGrpSpPr/>
          <p:nvPr/>
        </p:nvGrpSpPr>
        <p:grpSpPr>
          <a:xfrm>
            <a:off x="8400804" y="0"/>
            <a:ext cx="851355" cy="6858000"/>
            <a:chOff x="8400804" y="0"/>
            <a:chExt cx="851355" cy="6858000"/>
          </a:xfrm>
        </p:grpSpPr>
        <p:grpSp>
          <p:nvGrpSpPr>
            <p:cNvPr id="10" name="组 9"/>
            <p:cNvGrpSpPr/>
            <p:nvPr/>
          </p:nvGrpSpPr>
          <p:grpSpPr>
            <a:xfrm>
              <a:off x="8400804" y="0"/>
              <a:ext cx="733409" cy="6858000"/>
              <a:chOff x="9055676" y="0"/>
              <a:chExt cx="3136324" cy="6858000"/>
            </a:xfrm>
          </p:grpSpPr>
          <p:sp>
            <p:nvSpPr>
              <p:cNvPr id="12"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矩形 14"/>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1" descr="衬衫"/>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
        <p:nvSpPr>
          <p:cNvPr id="17" name="Rectangle 2"/>
          <p:cNvSpPr txBox="1">
            <a:spLocks noChangeArrowheads="1"/>
          </p:cNvSpPr>
          <p:nvPr/>
        </p:nvSpPr>
        <p:spPr>
          <a:xfrm>
            <a:off x="693420" y="191451"/>
            <a:ext cx="6549390" cy="7915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3600" b="1" dirty="0">
                <a:solidFill>
                  <a:srgbClr val="FF0000"/>
                </a:solidFill>
                <a:latin typeface="华文宋体" panose="02010600040101010101" pitchFamily="2" charset="-122"/>
                <a:ea typeface="华文宋体" panose="02010600040101010101" pitchFamily="2" charset="-122"/>
              </a:rPr>
              <a:t>11.5 Hopfield</a:t>
            </a:r>
            <a:r>
              <a:rPr lang="zh-CN" altLang="en-US" sz="3600" b="1" dirty="0">
                <a:solidFill>
                  <a:srgbClr val="FF0000"/>
                </a:solidFill>
                <a:latin typeface="华文宋体" panose="02010600040101010101" pitchFamily="2" charset="-122"/>
                <a:ea typeface="华文宋体" panose="02010600040101010101" pitchFamily="2" charset="-122"/>
              </a:rPr>
              <a:t>网解决</a:t>
            </a:r>
            <a:r>
              <a:rPr lang="en-US" altLang="zh-CN" sz="3600" b="1" dirty="0">
                <a:solidFill>
                  <a:srgbClr val="FF0000"/>
                </a:solidFill>
                <a:latin typeface="华文宋体" panose="02010600040101010101" pitchFamily="2" charset="-122"/>
                <a:ea typeface="华文宋体" panose="02010600040101010101" pitchFamily="2" charset="-122"/>
              </a:rPr>
              <a:t>TSP</a:t>
            </a:r>
            <a:r>
              <a:rPr lang="zh-CN" altLang="en-US" sz="3600" b="1" dirty="0">
                <a:solidFill>
                  <a:srgbClr val="FF0000"/>
                </a:solidFill>
                <a:latin typeface="华文宋体" panose="02010600040101010101" pitchFamily="2" charset="-122"/>
                <a:ea typeface="华文宋体" panose="02010600040101010101" pitchFamily="2" charset="-122"/>
              </a:rPr>
              <a:t>问题</a:t>
            </a:r>
          </a:p>
        </p:txBody>
      </p:sp>
      <p:pic>
        <p:nvPicPr>
          <p:cNvPr id="19" name="Picture 2" descr="https://gimg2.baidu.com/image_search/src=http%3A%2F%2Fwww.17qq.com%2Fimg_qqtouxiang%2F88366229.jpeg&amp;refer=http%3A%2F%2Fwww.17qq.com&amp;app=2002&amp;size=f9999,10000&amp;q=a80&amp;n=0&amp;g=0n&amp;fmt=jpeg?sec=1623291961&amp;t=41525293ee8442bc9252622b89f0a26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41190" y="19997"/>
            <a:ext cx="1857068" cy="18570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6658"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44C6432-B3AD-4EBB-A920-1281189F36FB}" type="datetime1">
              <a:rPr lang="zh-CN" altLang="en-US" sz="1400"/>
              <a:t>2025/5/30</a:t>
            </a:fld>
            <a:endParaRPr lang="zh-CN" altLang="en-US" sz="1400"/>
          </a:p>
        </p:txBody>
      </p:sp>
      <p:sp>
        <p:nvSpPr>
          <p:cNvPr id="326659"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9CB2B4DA-9342-41AD-AB4F-BBB6AAB6CD78}" type="slidenum">
              <a:rPr lang="en-US" altLang="zh-CN" sz="1400"/>
              <a:t>107</a:t>
            </a:fld>
            <a:endParaRPr lang="en-US" altLang="zh-CN" sz="1400"/>
          </a:p>
        </p:txBody>
      </p:sp>
      <p:sp>
        <p:nvSpPr>
          <p:cNvPr id="326661" name="Rectangle 3"/>
          <p:cNvSpPr>
            <a:spLocks noGrp="1" noChangeArrowheads="1"/>
          </p:cNvSpPr>
          <p:nvPr>
            <p:ph type="body" idx="4294967295"/>
          </p:nvPr>
        </p:nvSpPr>
        <p:spPr>
          <a:xfrm>
            <a:off x="457200" y="4648200"/>
            <a:ext cx="7600950" cy="1371600"/>
          </a:xfrm>
        </p:spPr>
        <p:txBody>
          <a:bodyPr/>
          <a:lstStyle/>
          <a:p>
            <a:pPr algn="just" eaLnBrk="1" hangingPunct="1">
              <a:lnSpc>
                <a:spcPct val="150000"/>
              </a:lnSpc>
              <a:spcBef>
                <a:spcPts val="0"/>
              </a:spcBef>
            </a:pPr>
            <a:r>
              <a:rPr lang="zh-CN" altLang="en-US" b="1" dirty="0">
                <a:latin typeface="华文宋体" panose="02010600040101010101" pitchFamily="2" charset="-122"/>
                <a:ea typeface="华文宋体" panose="02010600040101010101" pitchFamily="2" charset="-122"/>
              </a:rPr>
              <a:t>仅当所有的</a:t>
            </a:r>
            <a:r>
              <a:rPr lang="zh-CN" altLang="en-US" b="1" dirty="0">
                <a:solidFill>
                  <a:srgbClr val="FF0000"/>
                </a:solidFill>
                <a:latin typeface="华文宋体" panose="02010600040101010101" pitchFamily="2" charset="-122"/>
                <a:ea typeface="华文宋体" panose="02010600040101010101" pitchFamily="2" charset="-122"/>
              </a:rPr>
              <a:t>城市最多只被访问一次</a:t>
            </a:r>
            <a:r>
              <a:rPr lang="zh-CN" altLang="en-US" b="1" dirty="0">
                <a:latin typeface="华文宋体" panose="02010600040101010101" pitchFamily="2" charset="-122"/>
                <a:ea typeface="华文宋体" panose="02010600040101010101" pitchFamily="2" charset="-122"/>
              </a:rPr>
              <a:t>时取得极小值</a:t>
            </a:r>
            <a:r>
              <a:rPr lang="en-US" altLang="zh-CN" b="1" dirty="0">
                <a:latin typeface="华文宋体" panose="02010600040101010101" pitchFamily="2" charset="-122"/>
                <a:ea typeface="华文宋体" panose="02010600040101010101" pitchFamily="2" charset="-122"/>
              </a:rPr>
              <a:t>0</a:t>
            </a:r>
            <a:r>
              <a:rPr lang="zh-CN" altLang="en-US" b="1" dirty="0">
                <a:latin typeface="华文宋体" panose="02010600040101010101" pitchFamily="2" charset="-122"/>
                <a:ea typeface="华文宋体" panose="02010600040101010101" pitchFamily="2" charset="-122"/>
              </a:rPr>
              <a:t>。</a:t>
            </a:r>
          </a:p>
        </p:txBody>
      </p:sp>
      <p:graphicFrame>
        <p:nvGraphicFramePr>
          <p:cNvPr id="326662" name="对象 326661"/>
          <p:cNvGraphicFramePr>
            <a:graphicFrameLocks noChangeAspect="1"/>
          </p:cNvGraphicFramePr>
          <p:nvPr/>
        </p:nvGraphicFramePr>
        <p:xfrm>
          <a:off x="2346859" y="2849561"/>
          <a:ext cx="3190875" cy="1285875"/>
        </p:xfrm>
        <a:graphic>
          <a:graphicData uri="http://schemas.openxmlformats.org/presentationml/2006/ole">
            <mc:AlternateContent xmlns:mc="http://schemas.openxmlformats.org/markup-compatibility/2006">
              <mc:Choice xmlns:v="urn:schemas-microsoft-com:vml" Requires="v">
                <p:oleObj spid="_x0000_s38003" r:id="rId3" imgW="1082040" imgH="433070" progId="Equation.3">
                  <p:embed/>
                </p:oleObj>
              </mc:Choice>
              <mc:Fallback>
                <p:oleObj r:id="rId3" imgW="1082040" imgH="433070" progId="Equation.3">
                  <p:embed/>
                  <p:pic>
                    <p:nvPicPr>
                      <p:cNvPr id="0" name="对象 3266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6859" y="2849561"/>
                        <a:ext cx="3190875"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26663" name="Rectangle 5"/>
          <p:cNvSpPr>
            <a:spLocks noChangeArrowheads="1"/>
          </p:cNvSpPr>
          <p:nvPr/>
        </p:nvSpPr>
        <p:spPr bwMode="auto">
          <a:xfrm>
            <a:off x="517084" y="1993105"/>
            <a:ext cx="46005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Tx/>
              <a:buNone/>
            </a:pPr>
            <a:r>
              <a:rPr lang="en-US" altLang="zh-CN" b="1" dirty="0">
                <a:latin typeface="华文宋体" panose="02010600040101010101" pitchFamily="2" charset="-122"/>
                <a:ea typeface="华文宋体" panose="02010600040101010101" pitchFamily="2" charset="-122"/>
              </a:rPr>
              <a:t>A</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B</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C</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D</a:t>
            </a:r>
            <a:r>
              <a:rPr lang="zh-CN" altLang="en-US" b="1" dirty="0">
                <a:latin typeface="华文宋体" panose="02010600040101010101" pitchFamily="2" charset="-122"/>
                <a:ea typeface="华文宋体" panose="02010600040101010101" pitchFamily="2" charset="-122"/>
              </a:rPr>
              <a:t>为惩罚因子</a:t>
            </a:r>
          </a:p>
        </p:txBody>
      </p:sp>
      <p:sp>
        <p:nvSpPr>
          <p:cNvPr id="326664" name="Rectangle 6"/>
          <p:cNvSpPr>
            <a:spLocks noChangeArrowheads="1"/>
          </p:cNvSpPr>
          <p:nvPr/>
        </p:nvSpPr>
        <p:spPr bwMode="auto">
          <a:xfrm>
            <a:off x="628650" y="3085307"/>
            <a:ext cx="12065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b="1" dirty="0">
                <a:latin typeface="华文宋体" panose="02010600040101010101" pitchFamily="2" charset="-122"/>
                <a:ea typeface="华文宋体" panose="02010600040101010101" pitchFamily="2" charset="-122"/>
              </a:rPr>
              <a:t>第</a:t>
            </a:r>
            <a:r>
              <a:rPr lang="en-US" altLang="zh-CN" b="1" dirty="0">
                <a:latin typeface="华文宋体" panose="02010600040101010101" pitchFamily="2" charset="-122"/>
                <a:ea typeface="华文宋体" panose="02010600040101010101" pitchFamily="2" charset="-122"/>
              </a:rPr>
              <a:t>1</a:t>
            </a:r>
            <a:r>
              <a:rPr lang="zh-CN" altLang="en-US" b="1" dirty="0">
                <a:latin typeface="华文宋体" panose="02010600040101010101" pitchFamily="2" charset="-122"/>
                <a:ea typeface="华文宋体" panose="02010600040101010101" pitchFamily="2" charset="-122"/>
              </a:rPr>
              <a:t>项</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E8098855-9A26-4A58-8095-51E3B24D2563}"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sp>
        <p:nvSpPr>
          <p:cNvPr id="10" name="长方形 3"/>
          <p:cNvSpPr/>
          <p:nvPr/>
        </p:nvSpPr>
        <p:spPr>
          <a:xfrm>
            <a:off x="8439682" y="0"/>
            <a:ext cx="694531"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nvGrpSpPr>
          <p:cNvPr id="11" name="组合 10"/>
          <p:cNvGrpSpPr/>
          <p:nvPr/>
        </p:nvGrpSpPr>
        <p:grpSpPr>
          <a:xfrm>
            <a:off x="8400804" y="0"/>
            <a:ext cx="851355" cy="6858000"/>
            <a:chOff x="8400804" y="0"/>
            <a:chExt cx="851355" cy="6858000"/>
          </a:xfrm>
        </p:grpSpPr>
        <p:grpSp>
          <p:nvGrpSpPr>
            <p:cNvPr id="12" name="组 9"/>
            <p:cNvGrpSpPr/>
            <p:nvPr/>
          </p:nvGrpSpPr>
          <p:grpSpPr>
            <a:xfrm>
              <a:off x="8400804" y="0"/>
              <a:ext cx="733409" cy="6858000"/>
              <a:chOff x="9055676" y="0"/>
              <a:chExt cx="3136324" cy="6858000"/>
            </a:xfrm>
          </p:grpSpPr>
          <p:sp>
            <p:nvSpPr>
              <p:cNvPr id="1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7" name="矩形 1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1" descr="衬衫"/>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
        <p:nvSpPr>
          <p:cNvPr id="19" name="Rectangle 2"/>
          <p:cNvSpPr txBox="1">
            <a:spLocks noChangeArrowheads="1"/>
          </p:cNvSpPr>
          <p:nvPr/>
        </p:nvSpPr>
        <p:spPr>
          <a:xfrm>
            <a:off x="466724" y="1008378"/>
            <a:ext cx="5457651" cy="7077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zh-CN" altLang="en-US" sz="3200" b="1" dirty="0">
                <a:latin typeface="华文宋体" panose="02010600040101010101" pitchFamily="2" charset="-122"/>
                <a:ea typeface="华文宋体" panose="02010600040101010101" pitchFamily="2" charset="-122"/>
              </a:rPr>
              <a:t>网络的能量函数：</a:t>
            </a:r>
          </a:p>
        </p:txBody>
      </p:sp>
      <p:sp>
        <p:nvSpPr>
          <p:cNvPr id="20" name="Rectangle 2"/>
          <p:cNvSpPr txBox="1">
            <a:spLocks noChangeArrowheads="1"/>
          </p:cNvSpPr>
          <p:nvPr/>
        </p:nvSpPr>
        <p:spPr>
          <a:xfrm>
            <a:off x="466725" y="62923"/>
            <a:ext cx="6549390" cy="10179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3600" b="1" dirty="0">
                <a:solidFill>
                  <a:srgbClr val="FF0000"/>
                </a:solidFill>
                <a:latin typeface="华文宋体" panose="02010600040101010101" pitchFamily="2" charset="-122"/>
                <a:ea typeface="华文宋体" panose="02010600040101010101" pitchFamily="2" charset="-122"/>
              </a:rPr>
              <a:t>11.5 Hopfield</a:t>
            </a:r>
            <a:r>
              <a:rPr lang="zh-CN" altLang="en-US" sz="3600" b="1" dirty="0">
                <a:solidFill>
                  <a:srgbClr val="FF0000"/>
                </a:solidFill>
                <a:latin typeface="华文宋体" panose="02010600040101010101" pitchFamily="2" charset="-122"/>
                <a:ea typeface="华文宋体" panose="02010600040101010101" pitchFamily="2" charset="-122"/>
              </a:rPr>
              <a:t>网解决</a:t>
            </a:r>
            <a:r>
              <a:rPr lang="en-US" altLang="zh-CN" sz="3600" b="1" dirty="0">
                <a:solidFill>
                  <a:srgbClr val="FF0000"/>
                </a:solidFill>
                <a:latin typeface="华文宋体" panose="02010600040101010101" pitchFamily="2" charset="-122"/>
                <a:ea typeface="华文宋体" panose="02010600040101010101" pitchFamily="2" charset="-122"/>
              </a:rPr>
              <a:t>TSP</a:t>
            </a:r>
            <a:r>
              <a:rPr lang="zh-CN" altLang="en-US" sz="3600" b="1" dirty="0">
                <a:solidFill>
                  <a:srgbClr val="FF0000"/>
                </a:solidFill>
                <a:latin typeface="华文宋体" panose="02010600040101010101" pitchFamily="2" charset="-122"/>
                <a:ea typeface="华文宋体" panose="02010600040101010101" pitchFamily="2" charset="-122"/>
              </a:rPr>
              <a:t>问题</a:t>
            </a:r>
          </a:p>
        </p:txBody>
      </p:sp>
      <p:pic>
        <p:nvPicPr>
          <p:cNvPr id="21" name="Picture 2" descr="https://gimg2.baidu.com/image_search/src=http%3A%2F%2Fwww.17qq.com%2Fimg_qqtouxiang%2F88366229.jpeg&amp;refer=http%3A%2F%2Fwww.17qq.com&amp;app=2002&amp;size=f9999,10000&amp;q=a80&amp;n=0&amp;g=0n&amp;fmt=jpeg?sec=1623291961&amp;t=41525293ee8442bc9252622b89f0a26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41190" y="19997"/>
            <a:ext cx="1857068" cy="18570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6663"/>
                                        </p:tgtEl>
                                        <p:attrNameLst>
                                          <p:attrName>style.visibility</p:attrName>
                                        </p:attrNameLst>
                                      </p:cBhvr>
                                      <p:to>
                                        <p:strVal val="visible"/>
                                      </p:to>
                                    </p:set>
                                    <p:anim calcmode="lin" valueType="num">
                                      <p:cBhvr additive="base">
                                        <p:cTn id="7" dur="500" fill="hold"/>
                                        <p:tgtEl>
                                          <p:spTgt spid="326663"/>
                                        </p:tgtEl>
                                        <p:attrNameLst>
                                          <p:attrName>ppt_x</p:attrName>
                                        </p:attrNameLst>
                                      </p:cBhvr>
                                      <p:tavLst>
                                        <p:tav tm="0">
                                          <p:val>
                                            <p:strVal val="0-#ppt_w/2"/>
                                          </p:val>
                                        </p:tav>
                                        <p:tav tm="100000">
                                          <p:val>
                                            <p:strVal val="#ppt_x"/>
                                          </p:val>
                                        </p:tav>
                                      </p:tavLst>
                                    </p:anim>
                                    <p:anim calcmode="lin" valueType="num">
                                      <p:cBhvr additive="base">
                                        <p:cTn id="8" dur="500" fill="hold"/>
                                        <p:tgtEl>
                                          <p:spTgt spid="32666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26664"/>
                                        </p:tgtEl>
                                        <p:attrNameLst>
                                          <p:attrName>style.visibility</p:attrName>
                                        </p:attrNameLst>
                                      </p:cBhvr>
                                      <p:to>
                                        <p:strVal val="visible"/>
                                      </p:to>
                                    </p:set>
                                    <p:anim calcmode="lin" valueType="num">
                                      <p:cBhvr additive="base">
                                        <p:cTn id="13" dur="500" fill="hold"/>
                                        <p:tgtEl>
                                          <p:spTgt spid="326664"/>
                                        </p:tgtEl>
                                        <p:attrNameLst>
                                          <p:attrName>ppt_x</p:attrName>
                                        </p:attrNameLst>
                                      </p:cBhvr>
                                      <p:tavLst>
                                        <p:tav tm="0">
                                          <p:val>
                                            <p:strVal val="0-#ppt_w/2"/>
                                          </p:val>
                                        </p:tav>
                                        <p:tav tm="100000">
                                          <p:val>
                                            <p:strVal val="#ppt_x"/>
                                          </p:val>
                                        </p:tav>
                                      </p:tavLst>
                                    </p:anim>
                                    <p:anim calcmode="lin" valueType="num">
                                      <p:cBhvr additive="base">
                                        <p:cTn id="14" dur="500" fill="hold"/>
                                        <p:tgtEl>
                                          <p:spTgt spid="32666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26662"/>
                                        </p:tgtEl>
                                        <p:attrNameLst>
                                          <p:attrName>style.visibility</p:attrName>
                                        </p:attrNameLst>
                                      </p:cBhvr>
                                      <p:to>
                                        <p:strVal val="visible"/>
                                      </p:to>
                                    </p:set>
                                    <p:anim calcmode="lin" valueType="num">
                                      <p:cBhvr additive="base">
                                        <p:cTn id="19" dur="500" fill="hold"/>
                                        <p:tgtEl>
                                          <p:spTgt spid="326662"/>
                                        </p:tgtEl>
                                        <p:attrNameLst>
                                          <p:attrName>ppt_x</p:attrName>
                                        </p:attrNameLst>
                                      </p:cBhvr>
                                      <p:tavLst>
                                        <p:tav tm="0">
                                          <p:val>
                                            <p:strVal val="0-#ppt_w/2"/>
                                          </p:val>
                                        </p:tav>
                                        <p:tav tm="100000">
                                          <p:val>
                                            <p:strVal val="#ppt_x"/>
                                          </p:val>
                                        </p:tav>
                                      </p:tavLst>
                                    </p:anim>
                                    <p:anim calcmode="lin" valueType="num">
                                      <p:cBhvr additive="base">
                                        <p:cTn id="20" dur="500" fill="hold"/>
                                        <p:tgtEl>
                                          <p:spTgt spid="32666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26661">
                                            <p:txEl>
                                              <p:pRg st="0" end="0"/>
                                            </p:txEl>
                                          </p:spTgt>
                                        </p:tgtEl>
                                        <p:attrNameLst>
                                          <p:attrName>style.visibility</p:attrName>
                                        </p:attrNameLst>
                                      </p:cBhvr>
                                      <p:to>
                                        <p:strVal val="visible"/>
                                      </p:to>
                                    </p:set>
                                    <p:anim calcmode="lin" valueType="num">
                                      <p:cBhvr additive="base">
                                        <p:cTn id="25" dur="500" fill="hold"/>
                                        <p:tgtEl>
                                          <p:spTgt spid="326661">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2666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661" grpId="0" build="p"/>
      <p:bldP spid="326663" grpId="0"/>
      <p:bldP spid="326664" grpId="0"/>
    </p:bldLst>
  </p:timing>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682"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82CDBF47-75ED-4D11-A3C9-3ED4D1D8965A}" type="datetime1">
              <a:rPr lang="zh-CN" altLang="en-US" sz="1400"/>
              <a:t>2025/5/30</a:t>
            </a:fld>
            <a:endParaRPr lang="zh-CN" altLang="en-US" sz="1400"/>
          </a:p>
        </p:txBody>
      </p:sp>
      <p:sp>
        <p:nvSpPr>
          <p:cNvPr id="327683"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4ABDF540-700F-4E48-BAEE-47DC7811D69B}" type="slidenum">
              <a:rPr lang="en-US" altLang="zh-CN" sz="1400"/>
              <a:t>108</a:t>
            </a:fld>
            <a:endParaRPr lang="en-US" altLang="zh-CN" sz="1400"/>
          </a:p>
        </p:txBody>
      </p:sp>
      <p:sp>
        <p:nvSpPr>
          <p:cNvPr id="327685" name="Rectangle 3"/>
          <p:cNvSpPr>
            <a:spLocks noGrp="1" noChangeArrowheads="1"/>
          </p:cNvSpPr>
          <p:nvPr>
            <p:ph type="body" idx="4294967295"/>
          </p:nvPr>
        </p:nvSpPr>
        <p:spPr>
          <a:xfrm>
            <a:off x="457200" y="3733800"/>
            <a:ext cx="8229600" cy="1295400"/>
          </a:xfrm>
        </p:spPr>
        <p:txBody>
          <a:bodyPr/>
          <a:lstStyle/>
          <a:p>
            <a:pPr eaLnBrk="1" hangingPunct="1">
              <a:lnSpc>
                <a:spcPct val="90000"/>
              </a:lnSpc>
            </a:pPr>
            <a:r>
              <a:rPr lang="zh-CN" altLang="en-US" b="1" dirty="0">
                <a:latin typeface="华文宋体" panose="02010600040101010101" pitchFamily="2" charset="-122"/>
                <a:ea typeface="华文宋体" panose="02010600040101010101" pitchFamily="2" charset="-122"/>
              </a:rPr>
              <a:t>仅当</a:t>
            </a:r>
            <a:r>
              <a:rPr lang="zh-CN" altLang="en-US" b="1" dirty="0">
                <a:solidFill>
                  <a:srgbClr val="FF0000"/>
                </a:solidFill>
                <a:latin typeface="华文宋体" panose="02010600040101010101" pitchFamily="2" charset="-122"/>
                <a:ea typeface="华文宋体" panose="02010600040101010101" pitchFamily="2" charset="-122"/>
              </a:rPr>
              <a:t>每次最多只访问一个城市</a:t>
            </a:r>
            <a:r>
              <a:rPr lang="zh-CN" altLang="en-US" b="1" dirty="0">
                <a:latin typeface="华文宋体" panose="02010600040101010101" pitchFamily="2" charset="-122"/>
                <a:ea typeface="华文宋体" panose="02010600040101010101" pitchFamily="2" charset="-122"/>
              </a:rPr>
              <a:t>时取得极小值</a:t>
            </a:r>
            <a:r>
              <a:rPr lang="en-US" altLang="zh-CN" b="1" dirty="0">
                <a:latin typeface="华文宋体" panose="02010600040101010101" pitchFamily="2" charset="-122"/>
                <a:ea typeface="华文宋体" panose="02010600040101010101" pitchFamily="2" charset="-122"/>
              </a:rPr>
              <a:t>0</a:t>
            </a:r>
            <a:r>
              <a:rPr lang="zh-CN" altLang="en-US" b="1" dirty="0">
                <a:latin typeface="华文宋体" panose="02010600040101010101" pitchFamily="2" charset="-122"/>
                <a:ea typeface="华文宋体" panose="02010600040101010101" pitchFamily="2" charset="-122"/>
              </a:rPr>
              <a:t>。</a:t>
            </a:r>
            <a:endParaRPr lang="zh-CN" altLang="en-US" dirty="0">
              <a:latin typeface="华文宋体" panose="02010600040101010101" pitchFamily="2" charset="-122"/>
              <a:ea typeface="华文宋体" panose="02010600040101010101" pitchFamily="2" charset="-122"/>
            </a:endParaRPr>
          </a:p>
        </p:txBody>
      </p:sp>
      <p:graphicFrame>
        <p:nvGraphicFramePr>
          <p:cNvPr id="327686" name="对象 327685"/>
          <p:cNvGraphicFramePr>
            <a:graphicFrameLocks noChangeAspect="1"/>
          </p:cNvGraphicFramePr>
          <p:nvPr/>
        </p:nvGraphicFramePr>
        <p:xfrm>
          <a:off x="2590800" y="1981200"/>
          <a:ext cx="3732213" cy="1325563"/>
        </p:xfrm>
        <a:graphic>
          <a:graphicData uri="http://schemas.openxmlformats.org/presentationml/2006/ole">
            <mc:AlternateContent xmlns:mc="http://schemas.openxmlformats.org/markup-compatibility/2006">
              <mc:Choice xmlns:v="urn:schemas-microsoft-com:vml" Requires="v">
                <p:oleObj spid="_x0000_s39027" r:id="rId3" imgW="1184275" imgH="420370" progId="Equation.3">
                  <p:embed/>
                </p:oleObj>
              </mc:Choice>
              <mc:Fallback>
                <p:oleObj r:id="rId3" imgW="1184275" imgH="420370" progId="Equation.3">
                  <p:embed/>
                  <p:pic>
                    <p:nvPicPr>
                      <p:cNvPr id="0" name="对象 32768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1981200"/>
                        <a:ext cx="3732213"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27687" name="Rectangle 5"/>
          <p:cNvSpPr>
            <a:spLocks noChangeArrowheads="1"/>
          </p:cNvSpPr>
          <p:nvPr/>
        </p:nvSpPr>
        <p:spPr bwMode="auto">
          <a:xfrm>
            <a:off x="838200" y="2362200"/>
            <a:ext cx="108234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800" b="1" dirty="0">
                <a:latin typeface="华文宋体" panose="02010600040101010101" pitchFamily="2" charset="-122"/>
                <a:ea typeface="华文宋体" panose="02010600040101010101" pitchFamily="2" charset="-122"/>
              </a:rPr>
              <a:t>第</a:t>
            </a:r>
            <a:r>
              <a:rPr lang="en-US" altLang="zh-CN" sz="2800" b="1" dirty="0">
                <a:latin typeface="华文宋体" panose="02010600040101010101" pitchFamily="2" charset="-122"/>
                <a:ea typeface="华文宋体" panose="02010600040101010101" pitchFamily="2" charset="-122"/>
              </a:rPr>
              <a:t>2</a:t>
            </a:r>
            <a:r>
              <a:rPr lang="zh-CN" altLang="en-US" sz="2800" b="1" dirty="0">
                <a:latin typeface="华文宋体" panose="02010600040101010101" pitchFamily="2" charset="-122"/>
                <a:ea typeface="华文宋体" panose="02010600040101010101" pitchFamily="2" charset="-122"/>
              </a:rPr>
              <a:t>项</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D0444959-C5AA-43C7-AADB-3330BCFA4186}"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sp>
        <p:nvSpPr>
          <p:cNvPr id="9" name="长方形 3"/>
          <p:cNvSpPr/>
          <p:nvPr/>
        </p:nvSpPr>
        <p:spPr>
          <a:xfrm>
            <a:off x="8439682" y="0"/>
            <a:ext cx="694531"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nvGrpSpPr>
          <p:cNvPr id="10" name="组合 9"/>
          <p:cNvGrpSpPr/>
          <p:nvPr/>
        </p:nvGrpSpPr>
        <p:grpSpPr>
          <a:xfrm>
            <a:off x="8400804" y="0"/>
            <a:ext cx="851355" cy="6858000"/>
            <a:chOff x="8400804" y="0"/>
            <a:chExt cx="851355" cy="6858000"/>
          </a:xfrm>
        </p:grpSpPr>
        <p:grpSp>
          <p:nvGrpSpPr>
            <p:cNvPr id="11" name="组 9"/>
            <p:cNvGrpSpPr/>
            <p:nvPr/>
          </p:nvGrpSpPr>
          <p:grpSpPr>
            <a:xfrm>
              <a:off x="8400804" y="0"/>
              <a:ext cx="733409" cy="6858000"/>
              <a:chOff x="9055676" y="0"/>
              <a:chExt cx="3136324" cy="6858000"/>
            </a:xfrm>
          </p:grpSpPr>
          <p:sp>
            <p:nvSpPr>
              <p:cNvPr id="13"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矩形 15"/>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7"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2" name="图形 11" descr="衬衫"/>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
        <p:nvSpPr>
          <p:cNvPr id="18" name="Rectangle 2"/>
          <p:cNvSpPr txBox="1">
            <a:spLocks noChangeArrowheads="1"/>
          </p:cNvSpPr>
          <p:nvPr/>
        </p:nvSpPr>
        <p:spPr>
          <a:xfrm>
            <a:off x="457200" y="1146175"/>
            <a:ext cx="5269230" cy="7077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zh-CN" altLang="en-US" sz="3200" b="1" dirty="0">
                <a:latin typeface="华文宋体" panose="02010600040101010101" pitchFamily="2" charset="-122"/>
                <a:ea typeface="华文宋体" panose="02010600040101010101" pitchFamily="2" charset="-122"/>
              </a:rPr>
              <a:t>网络的能量函数：</a:t>
            </a:r>
          </a:p>
        </p:txBody>
      </p:sp>
      <p:sp>
        <p:nvSpPr>
          <p:cNvPr id="19" name="Rectangle 2"/>
          <p:cNvSpPr txBox="1">
            <a:spLocks noChangeArrowheads="1"/>
          </p:cNvSpPr>
          <p:nvPr/>
        </p:nvSpPr>
        <p:spPr>
          <a:xfrm>
            <a:off x="494113" y="405448"/>
            <a:ext cx="6626777" cy="55816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华文宋体" panose="02010600040101010101" pitchFamily="2" charset="-122"/>
                <a:ea typeface="华文宋体" panose="02010600040101010101" pitchFamily="2" charset="-122"/>
              </a:rPr>
              <a:t>11.5 Hopfield</a:t>
            </a:r>
            <a:r>
              <a:rPr lang="zh-CN" altLang="en-US" sz="4000" b="1" dirty="0">
                <a:solidFill>
                  <a:srgbClr val="FF0000"/>
                </a:solidFill>
                <a:latin typeface="华文宋体" panose="02010600040101010101" pitchFamily="2" charset="-122"/>
                <a:ea typeface="华文宋体" panose="02010600040101010101" pitchFamily="2" charset="-122"/>
              </a:rPr>
              <a:t>网解决</a:t>
            </a:r>
            <a:r>
              <a:rPr lang="en-US" altLang="zh-CN" sz="4000" b="1" dirty="0">
                <a:solidFill>
                  <a:srgbClr val="FF0000"/>
                </a:solidFill>
                <a:latin typeface="华文宋体" panose="02010600040101010101" pitchFamily="2" charset="-122"/>
                <a:ea typeface="华文宋体" panose="02010600040101010101" pitchFamily="2" charset="-122"/>
              </a:rPr>
              <a:t>TSP</a:t>
            </a:r>
            <a:r>
              <a:rPr lang="zh-CN" altLang="en-US" sz="4000" b="1" dirty="0">
                <a:solidFill>
                  <a:srgbClr val="FF0000"/>
                </a:solidFill>
                <a:latin typeface="华文宋体" panose="02010600040101010101" pitchFamily="2" charset="-122"/>
                <a:ea typeface="华文宋体" panose="02010600040101010101" pitchFamily="2" charset="-122"/>
              </a:rPr>
              <a:t>问题</a:t>
            </a:r>
          </a:p>
        </p:txBody>
      </p:sp>
      <p:pic>
        <p:nvPicPr>
          <p:cNvPr id="20" name="Picture 2" descr="https://gimg2.baidu.com/image_search/src=http%3A%2F%2Fwww.17qq.com%2Fimg_qqtouxiang%2F88366229.jpeg&amp;refer=http%3A%2F%2Fwww.17qq.com&amp;app=2002&amp;size=f9999,10000&amp;q=a80&amp;n=0&amp;g=0n&amp;fmt=jpeg?sec=1623291961&amp;t=41525293ee8442bc9252622b89f0a26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41190" y="19997"/>
            <a:ext cx="1857068" cy="18570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7687"/>
                                        </p:tgtEl>
                                        <p:attrNameLst>
                                          <p:attrName>style.visibility</p:attrName>
                                        </p:attrNameLst>
                                      </p:cBhvr>
                                      <p:to>
                                        <p:strVal val="visible"/>
                                      </p:to>
                                    </p:set>
                                    <p:anim calcmode="lin" valueType="num">
                                      <p:cBhvr additive="base">
                                        <p:cTn id="7" dur="500" fill="hold"/>
                                        <p:tgtEl>
                                          <p:spTgt spid="327687"/>
                                        </p:tgtEl>
                                        <p:attrNameLst>
                                          <p:attrName>ppt_x</p:attrName>
                                        </p:attrNameLst>
                                      </p:cBhvr>
                                      <p:tavLst>
                                        <p:tav tm="0">
                                          <p:val>
                                            <p:strVal val="0-#ppt_w/2"/>
                                          </p:val>
                                        </p:tav>
                                        <p:tav tm="100000">
                                          <p:val>
                                            <p:strVal val="#ppt_x"/>
                                          </p:val>
                                        </p:tav>
                                      </p:tavLst>
                                    </p:anim>
                                    <p:anim calcmode="lin" valueType="num">
                                      <p:cBhvr additive="base">
                                        <p:cTn id="8" dur="500" fill="hold"/>
                                        <p:tgtEl>
                                          <p:spTgt spid="32768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27686"/>
                                        </p:tgtEl>
                                        <p:attrNameLst>
                                          <p:attrName>style.visibility</p:attrName>
                                        </p:attrNameLst>
                                      </p:cBhvr>
                                      <p:to>
                                        <p:strVal val="visible"/>
                                      </p:to>
                                    </p:set>
                                    <p:anim calcmode="lin" valueType="num">
                                      <p:cBhvr additive="base">
                                        <p:cTn id="13" dur="500" fill="hold"/>
                                        <p:tgtEl>
                                          <p:spTgt spid="327686"/>
                                        </p:tgtEl>
                                        <p:attrNameLst>
                                          <p:attrName>ppt_x</p:attrName>
                                        </p:attrNameLst>
                                      </p:cBhvr>
                                      <p:tavLst>
                                        <p:tav tm="0">
                                          <p:val>
                                            <p:strVal val="0-#ppt_w/2"/>
                                          </p:val>
                                        </p:tav>
                                        <p:tav tm="100000">
                                          <p:val>
                                            <p:strVal val="#ppt_x"/>
                                          </p:val>
                                        </p:tav>
                                      </p:tavLst>
                                    </p:anim>
                                    <p:anim calcmode="lin" valueType="num">
                                      <p:cBhvr additive="base">
                                        <p:cTn id="14" dur="500" fill="hold"/>
                                        <p:tgtEl>
                                          <p:spTgt spid="32768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27685">
                                            <p:txEl>
                                              <p:pRg st="0" end="0"/>
                                            </p:txEl>
                                          </p:spTgt>
                                        </p:tgtEl>
                                        <p:attrNameLst>
                                          <p:attrName>style.visibility</p:attrName>
                                        </p:attrNameLst>
                                      </p:cBhvr>
                                      <p:to>
                                        <p:strVal val="visible"/>
                                      </p:to>
                                    </p:set>
                                    <p:anim calcmode="lin" valueType="num">
                                      <p:cBhvr additive="base">
                                        <p:cTn id="19" dur="500" fill="hold"/>
                                        <p:tgtEl>
                                          <p:spTgt spid="327685">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2768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685" grpId="0" build="p"/>
      <p:bldP spid="327687" grpId="0"/>
    </p:bldLst>
  </p:timing>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8706"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0404081-4B68-4D61-BF53-C8801399085B}" type="datetime1">
              <a:rPr lang="zh-CN" altLang="en-US" sz="1400"/>
              <a:t>2025/5/30</a:t>
            </a:fld>
            <a:endParaRPr lang="zh-CN" altLang="en-US" sz="1400"/>
          </a:p>
        </p:txBody>
      </p:sp>
      <p:sp>
        <p:nvSpPr>
          <p:cNvPr id="328709" name="Rectangle 3"/>
          <p:cNvSpPr>
            <a:spLocks noGrp="1" noChangeArrowheads="1"/>
          </p:cNvSpPr>
          <p:nvPr>
            <p:ph type="body" idx="4294967295"/>
          </p:nvPr>
        </p:nvSpPr>
        <p:spPr>
          <a:xfrm>
            <a:off x="816626" y="3933985"/>
            <a:ext cx="7184374" cy="1463040"/>
          </a:xfrm>
        </p:spPr>
        <p:txBody>
          <a:bodyPr>
            <a:noAutofit/>
          </a:bodyPr>
          <a:lstStyle/>
          <a:p>
            <a:pPr algn="just" eaLnBrk="1" hangingPunct="1">
              <a:lnSpc>
                <a:spcPct val="150000"/>
              </a:lnSpc>
              <a:spcBef>
                <a:spcPts val="0"/>
              </a:spcBef>
            </a:pPr>
            <a:r>
              <a:rPr lang="zh-CN" altLang="en-US" b="1" dirty="0">
                <a:latin typeface="华文宋体" panose="02010600040101010101" pitchFamily="2" charset="-122"/>
                <a:ea typeface="华文宋体" panose="02010600040101010101" pitchFamily="2" charset="-122"/>
              </a:rPr>
              <a:t>当且仅当所有的</a:t>
            </a:r>
            <a:r>
              <a:rPr lang="en-US" altLang="zh-CN" b="1" dirty="0">
                <a:solidFill>
                  <a:srgbClr val="FF0000"/>
                </a:solidFill>
                <a:latin typeface="华文宋体" panose="02010600040101010101" pitchFamily="2" charset="-122"/>
                <a:ea typeface="华文宋体" panose="02010600040101010101" pitchFamily="2" charset="-122"/>
              </a:rPr>
              <a:t>n</a:t>
            </a:r>
            <a:r>
              <a:rPr lang="zh-CN" altLang="en-US" b="1" dirty="0">
                <a:solidFill>
                  <a:srgbClr val="FF0000"/>
                </a:solidFill>
                <a:latin typeface="华文宋体" panose="02010600040101010101" pitchFamily="2" charset="-122"/>
                <a:ea typeface="华文宋体" panose="02010600040101010101" pitchFamily="2" charset="-122"/>
              </a:rPr>
              <a:t>个城市一共被访问</a:t>
            </a:r>
            <a:r>
              <a:rPr lang="en-US" altLang="zh-CN" b="1" dirty="0">
                <a:solidFill>
                  <a:srgbClr val="FF0000"/>
                </a:solidFill>
                <a:latin typeface="华文宋体" panose="02010600040101010101" pitchFamily="2" charset="-122"/>
                <a:ea typeface="华文宋体" panose="02010600040101010101" pitchFamily="2" charset="-122"/>
              </a:rPr>
              <a:t>n</a:t>
            </a:r>
            <a:r>
              <a:rPr lang="zh-CN" altLang="en-US" b="1" dirty="0">
                <a:solidFill>
                  <a:srgbClr val="FF0000"/>
                </a:solidFill>
                <a:latin typeface="华文宋体" panose="02010600040101010101" pitchFamily="2" charset="-122"/>
                <a:ea typeface="华文宋体" panose="02010600040101010101" pitchFamily="2" charset="-122"/>
              </a:rPr>
              <a:t>次</a:t>
            </a:r>
            <a:r>
              <a:rPr lang="zh-CN" altLang="en-US" b="1" dirty="0">
                <a:latin typeface="华文宋体" panose="02010600040101010101" pitchFamily="2" charset="-122"/>
                <a:ea typeface="华文宋体" panose="02010600040101010101" pitchFamily="2" charset="-122"/>
              </a:rPr>
              <a:t>时才取得最小值</a:t>
            </a:r>
            <a:r>
              <a:rPr lang="en-US" altLang="zh-CN" b="1" dirty="0">
                <a:latin typeface="华文宋体" panose="02010600040101010101" pitchFamily="2" charset="-122"/>
                <a:ea typeface="华文宋体" panose="02010600040101010101" pitchFamily="2" charset="-122"/>
              </a:rPr>
              <a:t>0</a:t>
            </a:r>
            <a:r>
              <a:rPr lang="zh-CN" altLang="en-US" b="1" dirty="0">
                <a:latin typeface="华文宋体" panose="02010600040101010101" pitchFamily="2" charset="-122"/>
                <a:ea typeface="华文宋体" panose="02010600040101010101" pitchFamily="2" charset="-122"/>
              </a:rPr>
              <a:t>。</a:t>
            </a:r>
            <a:endParaRPr lang="zh-CN" altLang="en-US" dirty="0">
              <a:latin typeface="华文宋体" panose="02010600040101010101" pitchFamily="2" charset="-122"/>
              <a:ea typeface="华文宋体" panose="02010600040101010101" pitchFamily="2" charset="-122"/>
            </a:endParaRPr>
          </a:p>
        </p:txBody>
      </p:sp>
      <p:graphicFrame>
        <p:nvGraphicFramePr>
          <p:cNvPr id="328710" name="对象 328709"/>
          <p:cNvGraphicFramePr>
            <a:graphicFrameLocks noChangeAspect="1"/>
          </p:cNvGraphicFramePr>
          <p:nvPr/>
        </p:nvGraphicFramePr>
        <p:xfrm>
          <a:off x="2743200" y="1905000"/>
          <a:ext cx="3716338" cy="1436688"/>
        </p:xfrm>
        <a:graphic>
          <a:graphicData uri="http://schemas.openxmlformats.org/presentationml/2006/ole">
            <mc:AlternateContent xmlns:mc="http://schemas.openxmlformats.org/markup-compatibility/2006">
              <mc:Choice xmlns:v="urn:schemas-microsoft-com:vml" Requires="v">
                <p:oleObj spid="_x0000_s40051" r:id="rId3" imgW="1260475" imgH="483870" progId="Equation.3">
                  <p:embed/>
                </p:oleObj>
              </mc:Choice>
              <mc:Fallback>
                <p:oleObj r:id="rId3" imgW="1260475" imgH="483870" progId="Equation.3">
                  <p:embed/>
                  <p:pic>
                    <p:nvPicPr>
                      <p:cNvPr id="0" name="对象 32870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1905000"/>
                        <a:ext cx="3716338" cy="143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28711" name="Rectangle 5"/>
          <p:cNvSpPr>
            <a:spLocks noChangeArrowheads="1"/>
          </p:cNvSpPr>
          <p:nvPr/>
        </p:nvSpPr>
        <p:spPr bwMode="auto">
          <a:xfrm>
            <a:off x="990600" y="2362200"/>
            <a:ext cx="12065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b="1" dirty="0">
                <a:latin typeface="华文宋体" panose="02010600040101010101" pitchFamily="2" charset="-122"/>
                <a:ea typeface="华文宋体" panose="02010600040101010101" pitchFamily="2" charset="-122"/>
              </a:rPr>
              <a:t>第</a:t>
            </a:r>
            <a:r>
              <a:rPr lang="en-US" altLang="zh-CN" b="1" dirty="0">
                <a:latin typeface="华文宋体" panose="02010600040101010101" pitchFamily="2" charset="-122"/>
                <a:ea typeface="华文宋体" panose="02010600040101010101" pitchFamily="2" charset="-122"/>
              </a:rPr>
              <a:t>3</a:t>
            </a:r>
            <a:r>
              <a:rPr lang="zh-CN" altLang="en-US" b="1" dirty="0">
                <a:latin typeface="华文宋体" panose="02010600040101010101" pitchFamily="2" charset="-122"/>
                <a:ea typeface="华文宋体" panose="02010600040101010101" pitchFamily="2" charset="-122"/>
              </a:rPr>
              <a:t>项</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DDC6AC71-D00A-44D7-A76F-38A698102D8E}"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sp>
        <p:nvSpPr>
          <p:cNvPr id="9" name="长方形 3"/>
          <p:cNvSpPr/>
          <p:nvPr/>
        </p:nvSpPr>
        <p:spPr>
          <a:xfrm>
            <a:off x="8439682" y="0"/>
            <a:ext cx="694531"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nvGrpSpPr>
          <p:cNvPr id="10" name="组合 9"/>
          <p:cNvGrpSpPr/>
          <p:nvPr/>
        </p:nvGrpSpPr>
        <p:grpSpPr>
          <a:xfrm>
            <a:off x="8400804" y="0"/>
            <a:ext cx="851355" cy="6858000"/>
            <a:chOff x="8400804" y="0"/>
            <a:chExt cx="851355" cy="6858000"/>
          </a:xfrm>
        </p:grpSpPr>
        <p:grpSp>
          <p:nvGrpSpPr>
            <p:cNvPr id="11" name="组 9"/>
            <p:cNvGrpSpPr/>
            <p:nvPr/>
          </p:nvGrpSpPr>
          <p:grpSpPr>
            <a:xfrm>
              <a:off x="8400804" y="0"/>
              <a:ext cx="733409" cy="6858000"/>
              <a:chOff x="9055676" y="0"/>
              <a:chExt cx="3136324" cy="6858000"/>
            </a:xfrm>
          </p:grpSpPr>
          <p:sp>
            <p:nvSpPr>
              <p:cNvPr id="13"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矩形 15"/>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7"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2" name="图形 11" descr="衬衫"/>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
        <p:nvSpPr>
          <p:cNvPr id="18" name="Rectangle 2"/>
          <p:cNvSpPr txBox="1">
            <a:spLocks noChangeArrowheads="1"/>
          </p:cNvSpPr>
          <p:nvPr/>
        </p:nvSpPr>
        <p:spPr>
          <a:xfrm>
            <a:off x="878852" y="1062194"/>
            <a:ext cx="5269230" cy="7077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zh-CN" altLang="en-US" sz="3200" b="1" dirty="0">
                <a:latin typeface="华文宋体" panose="02010600040101010101" pitchFamily="2" charset="-122"/>
                <a:ea typeface="华文宋体" panose="02010600040101010101" pitchFamily="2" charset="-122"/>
              </a:rPr>
              <a:t>网络的能量函数：</a:t>
            </a:r>
          </a:p>
        </p:txBody>
      </p:sp>
      <p:sp>
        <p:nvSpPr>
          <p:cNvPr id="19" name="Rectangle 2"/>
          <p:cNvSpPr txBox="1">
            <a:spLocks noChangeArrowheads="1"/>
          </p:cNvSpPr>
          <p:nvPr/>
        </p:nvSpPr>
        <p:spPr>
          <a:xfrm>
            <a:off x="814023" y="116044"/>
            <a:ext cx="6549390" cy="10179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3600" b="1" dirty="0">
                <a:solidFill>
                  <a:srgbClr val="FF0000"/>
                </a:solidFill>
                <a:latin typeface="华文宋体" panose="02010600040101010101" pitchFamily="2" charset="-122"/>
                <a:ea typeface="华文宋体" panose="02010600040101010101" pitchFamily="2" charset="-122"/>
              </a:rPr>
              <a:t>11.5 Hopfield</a:t>
            </a:r>
            <a:r>
              <a:rPr lang="zh-CN" altLang="en-US" sz="3600" b="1" dirty="0">
                <a:solidFill>
                  <a:srgbClr val="FF0000"/>
                </a:solidFill>
                <a:latin typeface="华文宋体" panose="02010600040101010101" pitchFamily="2" charset="-122"/>
                <a:ea typeface="华文宋体" panose="02010600040101010101" pitchFamily="2" charset="-122"/>
              </a:rPr>
              <a:t>网解决</a:t>
            </a:r>
            <a:r>
              <a:rPr lang="en-US" altLang="zh-CN" sz="3600" b="1" dirty="0">
                <a:solidFill>
                  <a:srgbClr val="FF0000"/>
                </a:solidFill>
                <a:latin typeface="华文宋体" panose="02010600040101010101" pitchFamily="2" charset="-122"/>
                <a:ea typeface="华文宋体" panose="02010600040101010101" pitchFamily="2" charset="-122"/>
              </a:rPr>
              <a:t>TSP</a:t>
            </a:r>
            <a:r>
              <a:rPr lang="zh-CN" altLang="en-US" sz="3600" b="1" dirty="0">
                <a:solidFill>
                  <a:srgbClr val="FF0000"/>
                </a:solidFill>
                <a:latin typeface="华文宋体" panose="02010600040101010101" pitchFamily="2" charset="-122"/>
                <a:ea typeface="华文宋体" panose="02010600040101010101" pitchFamily="2" charset="-122"/>
              </a:rPr>
              <a:t>问题</a:t>
            </a:r>
          </a:p>
        </p:txBody>
      </p:sp>
      <p:pic>
        <p:nvPicPr>
          <p:cNvPr id="20" name="Picture 2" descr="https://gimg2.baidu.com/image_search/src=http%3A%2F%2Fwww.17qq.com%2Fimg_qqtouxiang%2F88366229.jpeg&amp;refer=http%3A%2F%2Fwww.17qq.com&amp;app=2002&amp;size=f9999,10000&amp;q=a80&amp;n=0&amp;g=0n&amp;fmt=jpeg?sec=1623291961&amp;t=41525293ee8442bc9252622b89f0a26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41190" y="19997"/>
            <a:ext cx="1857068" cy="18570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8711"/>
                                        </p:tgtEl>
                                        <p:attrNameLst>
                                          <p:attrName>style.visibility</p:attrName>
                                        </p:attrNameLst>
                                      </p:cBhvr>
                                      <p:to>
                                        <p:strVal val="visible"/>
                                      </p:to>
                                    </p:set>
                                    <p:anim calcmode="lin" valueType="num">
                                      <p:cBhvr additive="base">
                                        <p:cTn id="7" dur="500" fill="hold"/>
                                        <p:tgtEl>
                                          <p:spTgt spid="328711"/>
                                        </p:tgtEl>
                                        <p:attrNameLst>
                                          <p:attrName>ppt_x</p:attrName>
                                        </p:attrNameLst>
                                      </p:cBhvr>
                                      <p:tavLst>
                                        <p:tav tm="0">
                                          <p:val>
                                            <p:strVal val="0-#ppt_w/2"/>
                                          </p:val>
                                        </p:tav>
                                        <p:tav tm="100000">
                                          <p:val>
                                            <p:strVal val="#ppt_x"/>
                                          </p:val>
                                        </p:tav>
                                      </p:tavLst>
                                    </p:anim>
                                    <p:anim calcmode="lin" valueType="num">
                                      <p:cBhvr additive="base">
                                        <p:cTn id="8" dur="500" fill="hold"/>
                                        <p:tgtEl>
                                          <p:spTgt spid="3287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28710"/>
                                        </p:tgtEl>
                                        <p:attrNameLst>
                                          <p:attrName>style.visibility</p:attrName>
                                        </p:attrNameLst>
                                      </p:cBhvr>
                                      <p:to>
                                        <p:strVal val="visible"/>
                                      </p:to>
                                    </p:set>
                                    <p:anim calcmode="lin" valueType="num">
                                      <p:cBhvr additive="base">
                                        <p:cTn id="13" dur="500" fill="hold"/>
                                        <p:tgtEl>
                                          <p:spTgt spid="328710"/>
                                        </p:tgtEl>
                                        <p:attrNameLst>
                                          <p:attrName>ppt_x</p:attrName>
                                        </p:attrNameLst>
                                      </p:cBhvr>
                                      <p:tavLst>
                                        <p:tav tm="0">
                                          <p:val>
                                            <p:strVal val="0-#ppt_w/2"/>
                                          </p:val>
                                        </p:tav>
                                        <p:tav tm="100000">
                                          <p:val>
                                            <p:strVal val="#ppt_x"/>
                                          </p:val>
                                        </p:tav>
                                      </p:tavLst>
                                    </p:anim>
                                    <p:anim calcmode="lin" valueType="num">
                                      <p:cBhvr additive="base">
                                        <p:cTn id="14" dur="500" fill="hold"/>
                                        <p:tgtEl>
                                          <p:spTgt spid="3287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28709">
                                            <p:txEl>
                                              <p:pRg st="0" end="0"/>
                                            </p:txEl>
                                          </p:spTgt>
                                        </p:tgtEl>
                                        <p:attrNameLst>
                                          <p:attrName>style.visibility</p:attrName>
                                        </p:attrNameLst>
                                      </p:cBhvr>
                                      <p:to>
                                        <p:strVal val="visible"/>
                                      </p:to>
                                    </p:set>
                                    <p:anim calcmode="lin" valueType="num">
                                      <p:cBhvr additive="base">
                                        <p:cTn id="19" dur="500" fill="hold"/>
                                        <p:tgtEl>
                                          <p:spTgt spid="328709">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2870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09" grpId="0" build="p"/>
      <p:bldP spid="3287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5"/>
          <p:cNvSpPr txBox="1">
            <a:spLocks noChangeArrowheads="1"/>
          </p:cNvSpPr>
          <p:nvPr/>
        </p:nvSpPr>
        <p:spPr bwMode="auto">
          <a:xfrm>
            <a:off x="449767" y="1720840"/>
            <a:ext cx="7821613" cy="17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2000" b="1" dirty="0">
                <a:solidFill>
                  <a:schemeClr val="accent2"/>
                </a:solidFill>
              </a:rPr>
              <a:t>          </a:t>
            </a:r>
            <a:r>
              <a:rPr lang="zh-CN" altLang="en-US" sz="2800" b="1" dirty="0">
                <a:latin typeface="华文宋体" panose="02010600040101010101" pitchFamily="2" charset="-122"/>
                <a:ea typeface="华文宋体" panose="02010600040101010101" pitchFamily="2" charset="-122"/>
              </a:rPr>
              <a:t>最强的抑制关系是竞争获胜者</a:t>
            </a:r>
            <a:r>
              <a:rPr lang="zh-CN" altLang="en-US" sz="2800" b="1" dirty="0">
                <a:solidFill>
                  <a:srgbClr val="FF0000"/>
                </a:solidFill>
                <a:latin typeface="华文宋体" panose="02010600040101010101" pitchFamily="2" charset="-122"/>
                <a:ea typeface="华文宋体" panose="02010600040101010101" pitchFamily="2" charset="-122"/>
              </a:rPr>
              <a:t>惟我独兴</a:t>
            </a:r>
            <a:r>
              <a:rPr lang="zh-CN" altLang="en-US" sz="2800" b="1" dirty="0">
                <a:latin typeface="华文宋体" panose="02010600040101010101" pitchFamily="2" charset="-122"/>
                <a:ea typeface="华文宋体" panose="02010600040101010101" pitchFamily="2" charset="-122"/>
              </a:rPr>
              <a:t>，不允许其它神经元兴奋，这种抑制方式也称为</a:t>
            </a:r>
            <a:r>
              <a:rPr lang="zh-CN" altLang="en-US" sz="2800" b="1" dirty="0">
                <a:solidFill>
                  <a:srgbClr val="FF0000"/>
                </a:solidFill>
                <a:latin typeface="华文宋体" panose="02010600040101010101" pitchFamily="2" charset="-122"/>
                <a:ea typeface="华文宋体" panose="02010600040101010101" pitchFamily="2" charset="-122"/>
              </a:rPr>
              <a:t>胜者为王。</a:t>
            </a:r>
          </a:p>
        </p:txBody>
      </p:sp>
      <p:sp>
        <p:nvSpPr>
          <p:cNvPr id="17412" name="Text Box 7"/>
          <p:cNvSpPr txBox="1">
            <a:spLocks noChangeArrowheads="1"/>
          </p:cNvSpPr>
          <p:nvPr/>
        </p:nvSpPr>
        <p:spPr bwMode="auto">
          <a:xfrm>
            <a:off x="394335" y="69851"/>
            <a:ext cx="7893050" cy="17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2800" b="1" dirty="0">
                <a:latin typeface="华文宋体" panose="02010600040101010101" pitchFamily="2" charset="-122"/>
                <a:ea typeface="华文宋体" panose="02010600040101010101" pitchFamily="2" charset="-122"/>
              </a:rPr>
              <a:t>      </a:t>
            </a:r>
            <a:r>
              <a:rPr lang="zh-CN" altLang="en-US" sz="2800" b="1" dirty="0">
                <a:latin typeface="华文宋体" panose="02010600040101010101" pitchFamily="2" charset="-122"/>
                <a:ea typeface="华文宋体" panose="02010600040101010101" pitchFamily="2" charset="-122"/>
              </a:rPr>
              <a:t>  这种</a:t>
            </a:r>
            <a:r>
              <a:rPr lang="zh-CN" altLang="en-US" sz="2800" b="1" dirty="0">
                <a:solidFill>
                  <a:srgbClr val="FF0000"/>
                </a:solidFill>
                <a:latin typeface="华文宋体" panose="02010600040101010101" pitchFamily="2" charset="-122"/>
                <a:ea typeface="华文宋体" panose="02010600040101010101" pitchFamily="2" charset="-122"/>
              </a:rPr>
              <a:t>权值</a:t>
            </a:r>
            <a:r>
              <a:rPr lang="zh-CN" altLang="en-US" sz="2800" b="1" dirty="0">
                <a:solidFill>
                  <a:schemeClr val="accent2"/>
                </a:solidFill>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侧抑制关系）一般是</a:t>
            </a:r>
            <a:r>
              <a:rPr lang="zh-CN" altLang="en-US" sz="2800" b="1" dirty="0">
                <a:solidFill>
                  <a:srgbClr val="FF0000"/>
                </a:solidFill>
                <a:latin typeface="华文宋体" panose="02010600040101010101" pitchFamily="2" charset="-122"/>
                <a:ea typeface="华文宋体" panose="02010600040101010101" pitchFamily="2" charset="-122"/>
              </a:rPr>
              <a:t>固定</a:t>
            </a:r>
            <a:r>
              <a:rPr lang="zh-CN" altLang="en-US" sz="2800" b="1" dirty="0">
                <a:latin typeface="华文宋体" panose="02010600040101010101" pitchFamily="2" charset="-122"/>
                <a:ea typeface="华文宋体" panose="02010600040101010101" pitchFamily="2" charset="-122"/>
              </a:rPr>
              <a:t>的，训练过程中不需要调整，只看成抑制关系的表示，不作为网络权来训练。</a:t>
            </a:r>
          </a:p>
        </p:txBody>
      </p:sp>
      <p:grpSp>
        <p:nvGrpSpPr>
          <p:cNvPr id="5" name="组 9"/>
          <p:cNvGrpSpPr/>
          <p:nvPr/>
        </p:nvGrpSpPr>
        <p:grpSpPr>
          <a:xfrm>
            <a:off x="8363761" y="0"/>
            <a:ext cx="733409" cy="6858000"/>
            <a:chOff x="9055676" y="0"/>
            <a:chExt cx="3136324" cy="6858000"/>
          </a:xfrm>
        </p:grpSpPr>
        <p:sp>
          <p:nvSpPr>
            <p:cNvPr id="6"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矩形 8"/>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0" descr="烧瓶"/>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grpSp>
        <p:nvGrpSpPr>
          <p:cNvPr id="12" name="Group 39"/>
          <p:cNvGrpSpPr/>
          <p:nvPr/>
        </p:nvGrpSpPr>
        <p:grpSpPr bwMode="auto">
          <a:xfrm>
            <a:off x="2183130" y="3208655"/>
            <a:ext cx="5063490" cy="3417570"/>
            <a:chOff x="0" y="0"/>
            <a:chExt cx="2586" cy="1597"/>
          </a:xfrm>
        </p:grpSpPr>
        <p:sp>
          <p:nvSpPr>
            <p:cNvPr id="13" name="Oval 5"/>
            <p:cNvSpPr>
              <a:spLocks noChangeArrowheads="1"/>
            </p:cNvSpPr>
            <p:nvPr/>
          </p:nvSpPr>
          <p:spPr bwMode="auto">
            <a:xfrm>
              <a:off x="408" y="453"/>
              <a:ext cx="136" cy="137"/>
            </a:xfrm>
            <a:prstGeom prst="ellipse">
              <a:avLst/>
            </a:prstGeom>
            <a:solidFill>
              <a:schemeClr val="accent1"/>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 name="Oval 6"/>
            <p:cNvSpPr>
              <a:spLocks noChangeArrowheads="1"/>
            </p:cNvSpPr>
            <p:nvPr/>
          </p:nvSpPr>
          <p:spPr bwMode="auto">
            <a:xfrm>
              <a:off x="1089" y="453"/>
              <a:ext cx="136" cy="137"/>
            </a:xfrm>
            <a:prstGeom prst="ellipse">
              <a:avLst/>
            </a:prstGeom>
            <a:solidFill>
              <a:schemeClr val="accent1"/>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 name="Oval 7"/>
            <p:cNvSpPr>
              <a:spLocks noChangeArrowheads="1"/>
            </p:cNvSpPr>
            <p:nvPr/>
          </p:nvSpPr>
          <p:spPr bwMode="auto">
            <a:xfrm>
              <a:off x="1678" y="453"/>
              <a:ext cx="136" cy="137"/>
            </a:xfrm>
            <a:prstGeom prst="ellipse">
              <a:avLst/>
            </a:prstGeom>
            <a:solidFill>
              <a:schemeClr val="accent1"/>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 name="Oval 8"/>
            <p:cNvSpPr>
              <a:spLocks noChangeArrowheads="1"/>
            </p:cNvSpPr>
            <p:nvPr/>
          </p:nvSpPr>
          <p:spPr bwMode="auto">
            <a:xfrm>
              <a:off x="0" y="1088"/>
              <a:ext cx="136" cy="137"/>
            </a:xfrm>
            <a:prstGeom prst="ellipse">
              <a:avLst/>
            </a:prstGeom>
            <a:solidFill>
              <a:schemeClr val="accent1"/>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Oval 9"/>
            <p:cNvSpPr>
              <a:spLocks noChangeArrowheads="1"/>
            </p:cNvSpPr>
            <p:nvPr/>
          </p:nvSpPr>
          <p:spPr bwMode="auto">
            <a:xfrm>
              <a:off x="680" y="1088"/>
              <a:ext cx="136" cy="137"/>
            </a:xfrm>
            <a:prstGeom prst="ellipse">
              <a:avLst/>
            </a:prstGeom>
            <a:solidFill>
              <a:schemeClr val="accent1"/>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 name="Oval 10"/>
            <p:cNvSpPr>
              <a:spLocks noChangeArrowheads="1"/>
            </p:cNvSpPr>
            <p:nvPr/>
          </p:nvSpPr>
          <p:spPr bwMode="auto">
            <a:xfrm>
              <a:off x="1361" y="1088"/>
              <a:ext cx="136" cy="137"/>
            </a:xfrm>
            <a:prstGeom prst="ellipse">
              <a:avLst/>
            </a:prstGeom>
            <a:solidFill>
              <a:schemeClr val="accent1"/>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 name="Oval 11"/>
            <p:cNvSpPr>
              <a:spLocks noChangeArrowheads="1"/>
            </p:cNvSpPr>
            <p:nvPr/>
          </p:nvSpPr>
          <p:spPr bwMode="auto">
            <a:xfrm>
              <a:off x="2087" y="1088"/>
              <a:ext cx="136" cy="137"/>
            </a:xfrm>
            <a:prstGeom prst="ellipse">
              <a:avLst/>
            </a:prstGeom>
            <a:solidFill>
              <a:schemeClr val="accent1"/>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 name="Line 12"/>
            <p:cNvSpPr>
              <a:spLocks noChangeShapeType="1"/>
            </p:cNvSpPr>
            <p:nvPr/>
          </p:nvSpPr>
          <p:spPr bwMode="auto">
            <a:xfrm flipV="1">
              <a:off x="91" y="544"/>
              <a:ext cx="363" cy="544"/>
            </a:xfrm>
            <a:prstGeom prst="line">
              <a:avLst/>
            </a:prstGeom>
            <a:noFill/>
            <a:ln w="9525">
              <a:solidFill>
                <a:srgbClr val="CC66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 name="Line 13"/>
            <p:cNvSpPr>
              <a:spLocks noChangeShapeType="1"/>
            </p:cNvSpPr>
            <p:nvPr/>
          </p:nvSpPr>
          <p:spPr bwMode="auto">
            <a:xfrm flipV="1">
              <a:off x="771" y="590"/>
              <a:ext cx="408" cy="498"/>
            </a:xfrm>
            <a:prstGeom prst="line">
              <a:avLst/>
            </a:prstGeom>
            <a:noFill/>
            <a:ln w="9525">
              <a:solidFill>
                <a:srgbClr val="CC66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 name="Line 14"/>
            <p:cNvSpPr>
              <a:spLocks noChangeShapeType="1"/>
            </p:cNvSpPr>
            <p:nvPr/>
          </p:nvSpPr>
          <p:spPr bwMode="auto">
            <a:xfrm flipV="1">
              <a:off x="1406" y="544"/>
              <a:ext cx="363" cy="544"/>
            </a:xfrm>
            <a:prstGeom prst="line">
              <a:avLst/>
            </a:prstGeom>
            <a:noFill/>
            <a:ln w="9525">
              <a:solidFill>
                <a:srgbClr val="CC66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 name="Line 15"/>
            <p:cNvSpPr>
              <a:spLocks noChangeShapeType="1"/>
            </p:cNvSpPr>
            <p:nvPr/>
          </p:nvSpPr>
          <p:spPr bwMode="auto">
            <a:xfrm flipH="1" flipV="1">
              <a:off x="1769" y="544"/>
              <a:ext cx="363" cy="544"/>
            </a:xfrm>
            <a:prstGeom prst="line">
              <a:avLst/>
            </a:prstGeom>
            <a:noFill/>
            <a:ln w="9525">
              <a:solidFill>
                <a:srgbClr val="CC66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 name="Line 16"/>
            <p:cNvSpPr>
              <a:spLocks noChangeShapeType="1"/>
            </p:cNvSpPr>
            <p:nvPr/>
          </p:nvSpPr>
          <p:spPr bwMode="auto">
            <a:xfrm flipH="1" flipV="1">
              <a:off x="1225" y="590"/>
              <a:ext cx="907" cy="498"/>
            </a:xfrm>
            <a:prstGeom prst="line">
              <a:avLst/>
            </a:prstGeom>
            <a:noFill/>
            <a:ln w="9525">
              <a:solidFill>
                <a:srgbClr val="CC66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 name="Line 17"/>
            <p:cNvSpPr>
              <a:spLocks noChangeShapeType="1"/>
            </p:cNvSpPr>
            <p:nvPr/>
          </p:nvSpPr>
          <p:spPr bwMode="auto">
            <a:xfrm flipH="1" flipV="1">
              <a:off x="499" y="590"/>
              <a:ext cx="1633" cy="498"/>
            </a:xfrm>
            <a:prstGeom prst="line">
              <a:avLst/>
            </a:prstGeom>
            <a:noFill/>
            <a:ln w="9525">
              <a:solidFill>
                <a:srgbClr val="CC66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 name="Line 18"/>
            <p:cNvSpPr>
              <a:spLocks noChangeShapeType="1"/>
            </p:cNvSpPr>
            <p:nvPr/>
          </p:nvSpPr>
          <p:spPr bwMode="auto">
            <a:xfrm flipV="1">
              <a:off x="91" y="590"/>
              <a:ext cx="1633" cy="498"/>
            </a:xfrm>
            <a:prstGeom prst="line">
              <a:avLst/>
            </a:prstGeom>
            <a:noFill/>
            <a:ln w="9525">
              <a:solidFill>
                <a:srgbClr val="CC66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 name="Line 19"/>
            <p:cNvSpPr>
              <a:spLocks noChangeShapeType="1"/>
            </p:cNvSpPr>
            <p:nvPr/>
          </p:nvSpPr>
          <p:spPr bwMode="auto">
            <a:xfrm flipV="1">
              <a:off x="91" y="590"/>
              <a:ext cx="1043" cy="498"/>
            </a:xfrm>
            <a:prstGeom prst="line">
              <a:avLst/>
            </a:prstGeom>
            <a:noFill/>
            <a:ln w="9525">
              <a:solidFill>
                <a:srgbClr val="CC66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 name="Line 20"/>
            <p:cNvSpPr>
              <a:spLocks noChangeShapeType="1"/>
            </p:cNvSpPr>
            <p:nvPr/>
          </p:nvSpPr>
          <p:spPr bwMode="auto">
            <a:xfrm flipH="1" flipV="1">
              <a:off x="1179" y="590"/>
              <a:ext cx="227" cy="498"/>
            </a:xfrm>
            <a:prstGeom prst="line">
              <a:avLst/>
            </a:prstGeom>
            <a:noFill/>
            <a:ln w="9525">
              <a:solidFill>
                <a:srgbClr val="CC66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 name="Line 21"/>
            <p:cNvSpPr>
              <a:spLocks noChangeShapeType="1"/>
            </p:cNvSpPr>
            <p:nvPr/>
          </p:nvSpPr>
          <p:spPr bwMode="auto">
            <a:xfrm flipH="1" flipV="1">
              <a:off x="499" y="590"/>
              <a:ext cx="907" cy="498"/>
            </a:xfrm>
            <a:prstGeom prst="line">
              <a:avLst/>
            </a:prstGeom>
            <a:noFill/>
            <a:ln w="9525">
              <a:solidFill>
                <a:srgbClr val="CC66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 name="Line 22"/>
            <p:cNvSpPr>
              <a:spLocks noChangeShapeType="1"/>
            </p:cNvSpPr>
            <p:nvPr/>
          </p:nvSpPr>
          <p:spPr bwMode="auto">
            <a:xfrm flipV="1">
              <a:off x="771" y="590"/>
              <a:ext cx="953" cy="498"/>
            </a:xfrm>
            <a:prstGeom prst="line">
              <a:avLst/>
            </a:prstGeom>
            <a:noFill/>
            <a:ln w="9525">
              <a:solidFill>
                <a:srgbClr val="CC66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 name="Line 23"/>
            <p:cNvSpPr>
              <a:spLocks noChangeShapeType="1"/>
            </p:cNvSpPr>
            <p:nvPr/>
          </p:nvSpPr>
          <p:spPr bwMode="auto">
            <a:xfrm flipH="1" flipV="1">
              <a:off x="499" y="590"/>
              <a:ext cx="272" cy="498"/>
            </a:xfrm>
            <a:prstGeom prst="line">
              <a:avLst/>
            </a:prstGeom>
            <a:noFill/>
            <a:ln w="9525">
              <a:solidFill>
                <a:srgbClr val="CC66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 name="Line 24"/>
            <p:cNvSpPr>
              <a:spLocks noChangeShapeType="1"/>
            </p:cNvSpPr>
            <p:nvPr/>
          </p:nvSpPr>
          <p:spPr bwMode="auto">
            <a:xfrm flipV="1">
              <a:off x="45" y="1225"/>
              <a:ext cx="0" cy="226"/>
            </a:xfrm>
            <a:prstGeom prst="line">
              <a:avLst/>
            </a:prstGeom>
            <a:noFill/>
            <a:ln w="9525">
              <a:solidFill>
                <a:srgbClr val="CC66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 name="Line 25"/>
            <p:cNvSpPr>
              <a:spLocks noChangeShapeType="1"/>
            </p:cNvSpPr>
            <p:nvPr/>
          </p:nvSpPr>
          <p:spPr bwMode="auto">
            <a:xfrm flipV="1">
              <a:off x="726" y="1225"/>
              <a:ext cx="0" cy="226"/>
            </a:xfrm>
            <a:prstGeom prst="line">
              <a:avLst/>
            </a:prstGeom>
            <a:noFill/>
            <a:ln w="9525">
              <a:solidFill>
                <a:srgbClr val="CC66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 name="Line 26"/>
            <p:cNvSpPr>
              <a:spLocks noChangeShapeType="1"/>
            </p:cNvSpPr>
            <p:nvPr/>
          </p:nvSpPr>
          <p:spPr bwMode="auto">
            <a:xfrm flipV="1">
              <a:off x="1452" y="1225"/>
              <a:ext cx="0" cy="226"/>
            </a:xfrm>
            <a:prstGeom prst="line">
              <a:avLst/>
            </a:prstGeom>
            <a:noFill/>
            <a:ln w="9525">
              <a:solidFill>
                <a:srgbClr val="CC66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 name="Line 27"/>
            <p:cNvSpPr>
              <a:spLocks noChangeShapeType="1"/>
            </p:cNvSpPr>
            <p:nvPr/>
          </p:nvSpPr>
          <p:spPr bwMode="auto">
            <a:xfrm flipV="1">
              <a:off x="2177" y="1225"/>
              <a:ext cx="0" cy="226"/>
            </a:xfrm>
            <a:prstGeom prst="line">
              <a:avLst/>
            </a:prstGeom>
            <a:noFill/>
            <a:ln w="9525">
              <a:solidFill>
                <a:srgbClr val="CC66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 name="Line 28"/>
            <p:cNvSpPr>
              <a:spLocks noChangeShapeType="1"/>
            </p:cNvSpPr>
            <p:nvPr/>
          </p:nvSpPr>
          <p:spPr bwMode="auto">
            <a:xfrm flipV="1">
              <a:off x="499" y="227"/>
              <a:ext cx="0" cy="226"/>
            </a:xfrm>
            <a:prstGeom prst="line">
              <a:avLst/>
            </a:prstGeom>
            <a:noFill/>
            <a:ln w="9525">
              <a:solidFill>
                <a:srgbClr val="CC66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 name="Line 29"/>
            <p:cNvSpPr>
              <a:spLocks noChangeShapeType="1"/>
            </p:cNvSpPr>
            <p:nvPr/>
          </p:nvSpPr>
          <p:spPr bwMode="auto">
            <a:xfrm flipV="1">
              <a:off x="1179" y="227"/>
              <a:ext cx="0" cy="226"/>
            </a:xfrm>
            <a:prstGeom prst="line">
              <a:avLst/>
            </a:prstGeom>
            <a:noFill/>
            <a:ln w="9525">
              <a:solidFill>
                <a:srgbClr val="CC66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 name="Line 30"/>
            <p:cNvSpPr>
              <a:spLocks noChangeShapeType="1"/>
            </p:cNvSpPr>
            <p:nvPr/>
          </p:nvSpPr>
          <p:spPr bwMode="auto">
            <a:xfrm flipV="1">
              <a:off x="1769" y="227"/>
              <a:ext cx="0" cy="226"/>
            </a:xfrm>
            <a:prstGeom prst="line">
              <a:avLst/>
            </a:prstGeom>
            <a:noFill/>
            <a:ln w="9525">
              <a:solidFill>
                <a:srgbClr val="CC66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 name="Text Box 31"/>
            <p:cNvSpPr txBox="1">
              <a:spLocks noChangeArrowheads="1"/>
            </p:cNvSpPr>
            <p:nvPr/>
          </p:nvSpPr>
          <p:spPr bwMode="auto">
            <a:xfrm>
              <a:off x="726" y="1406"/>
              <a:ext cx="1088"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a:solidFill>
                    <a:srgbClr val="CC6600"/>
                  </a:solidFill>
                </a:rPr>
                <a:t>输入模式</a:t>
              </a:r>
            </a:p>
          </p:txBody>
        </p:sp>
        <p:sp>
          <p:nvSpPr>
            <p:cNvPr id="40" name="Text Box 32"/>
            <p:cNvSpPr txBox="1">
              <a:spLocks noChangeArrowheads="1"/>
            </p:cNvSpPr>
            <p:nvPr/>
          </p:nvSpPr>
          <p:spPr bwMode="auto">
            <a:xfrm>
              <a:off x="816" y="0"/>
              <a:ext cx="726"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a:solidFill>
                    <a:srgbClr val="CC6600"/>
                  </a:solidFill>
                </a:rPr>
                <a:t>输出模式</a:t>
              </a:r>
            </a:p>
          </p:txBody>
        </p:sp>
        <p:sp>
          <p:nvSpPr>
            <p:cNvPr id="41" name="Freeform 34"/>
            <p:cNvSpPr>
              <a:spLocks noChangeArrowheads="1"/>
            </p:cNvSpPr>
            <p:nvPr/>
          </p:nvSpPr>
          <p:spPr bwMode="auto">
            <a:xfrm>
              <a:off x="499" y="408"/>
              <a:ext cx="1179" cy="45"/>
            </a:xfrm>
            <a:custGeom>
              <a:avLst/>
              <a:gdLst>
                <a:gd name="T0" fmla="*/ 0 w 590"/>
                <a:gd name="T1" fmla="*/ 46 h 46"/>
                <a:gd name="T2" fmla="*/ 272 w 590"/>
                <a:gd name="T3" fmla="*/ 0 h 46"/>
                <a:gd name="T4" fmla="*/ 590 w 590"/>
                <a:gd name="T5" fmla="*/ 46 h 46"/>
                <a:gd name="T6" fmla="*/ 0 60000 65536"/>
                <a:gd name="T7" fmla="*/ 0 60000 65536"/>
                <a:gd name="T8" fmla="*/ 0 60000 65536"/>
                <a:gd name="T9" fmla="*/ 0 w 590"/>
                <a:gd name="T10" fmla="*/ 0 h 46"/>
                <a:gd name="T11" fmla="*/ 590 w 590"/>
                <a:gd name="T12" fmla="*/ 46 h 46"/>
              </a:gdLst>
              <a:ahLst/>
              <a:cxnLst>
                <a:cxn ang="T6">
                  <a:pos x="T0" y="T1"/>
                </a:cxn>
                <a:cxn ang="T7">
                  <a:pos x="T2" y="T3"/>
                </a:cxn>
                <a:cxn ang="T8">
                  <a:pos x="T4" y="T5"/>
                </a:cxn>
              </a:cxnLst>
              <a:rect l="T9" t="T10" r="T11" b="T12"/>
              <a:pathLst>
                <a:path w="590" h="46">
                  <a:moveTo>
                    <a:pt x="0" y="46"/>
                  </a:moveTo>
                  <a:cubicBezTo>
                    <a:pt x="87" y="23"/>
                    <a:pt x="174" y="0"/>
                    <a:pt x="272" y="0"/>
                  </a:cubicBezTo>
                  <a:cubicBezTo>
                    <a:pt x="370" y="0"/>
                    <a:pt x="480" y="23"/>
                    <a:pt x="590" y="46"/>
                  </a:cubicBezTo>
                </a:path>
              </a:pathLst>
            </a:custGeom>
            <a:noFill/>
            <a:ln w="9525">
              <a:solidFill>
                <a:srgbClr val="006600"/>
              </a:solidFill>
              <a:bevel/>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2" name="Freeform 36"/>
            <p:cNvSpPr>
              <a:spLocks noChangeArrowheads="1"/>
            </p:cNvSpPr>
            <p:nvPr/>
          </p:nvSpPr>
          <p:spPr bwMode="auto">
            <a:xfrm>
              <a:off x="1225" y="499"/>
              <a:ext cx="460" cy="45"/>
            </a:xfrm>
            <a:custGeom>
              <a:avLst/>
              <a:gdLst>
                <a:gd name="T0" fmla="*/ 0 w 460"/>
                <a:gd name="T1" fmla="*/ 0 h 45"/>
                <a:gd name="T2" fmla="*/ 272 w 460"/>
                <a:gd name="T3" fmla="*/ 45 h 45"/>
                <a:gd name="T4" fmla="*/ 453 w 460"/>
                <a:gd name="T5" fmla="*/ 0 h 45"/>
                <a:gd name="T6" fmla="*/ 0 60000 65536"/>
                <a:gd name="T7" fmla="*/ 0 60000 65536"/>
                <a:gd name="T8" fmla="*/ 0 60000 65536"/>
                <a:gd name="T9" fmla="*/ 0 w 460"/>
                <a:gd name="T10" fmla="*/ 0 h 45"/>
                <a:gd name="T11" fmla="*/ 460 w 460"/>
                <a:gd name="T12" fmla="*/ 45 h 45"/>
              </a:gdLst>
              <a:ahLst/>
              <a:cxnLst>
                <a:cxn ang="T6">
                  <a:pos x="T0" y="T1"/>
                </a:cxn>
                <a:cxn ang="T7">
                  <a:pos x="T2" y="T3"/>
                </a:cxn>
                <a:cxn ang="T8">
                  <a:pos x="T4" y="T5"/>
                </a:cxn>
              </a:cxnLst>
              <a:rect l="T9" t="T10" r="T11" b="T12"/>
              <a:pathLst>
                <a:path w="460" h="45">
                  <a:moveTo>
                    <a:pt x="0" y="0"/>
                  </a:moveTo>
                  <a:cubicBezTo>
                    <a:pt x="98" y="22"/>
                    <a:pt x="197" y="45"/>
                    <a:pt x="272" y="45"/>
                  </a:cubicBezTo>
                  <a:cubicBezTo>
                    <a:pt x="347" y="45"/>
                    <a:pt x="460" y="7"/>
                    <a:pt x="453" y="0"/>
                  </a:cubicBezTo>
                </a:path>
              </a:pathLst>
            </a:custGeom>
            <a:noFill/>
            <a:ln w="9525">
              <a:solidFill>
                <a:srgbClr val="006600"/>
              </a:solidFill>
              <a:bevel/>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3" name="Freeform 37"/>
            <p:cNvSpPr>
              <a:spLocks noChangeArrowheads="1"/>
            </p:cNvSpPr>
            <p:nvPr/>
          </p:nvSpPr>
          <p:spPr bwMode="auto">
            <a:xfrm>
              <a:off x="544" y="544"/>
              <a:ext cx="545" cy="45"/>
            </a:xfrm>
            <a:custGeom>
              <a:avLst/>
              <a:gdLst>
                <a:gd name="T0" fmla="*/ 0 w 460"/>
                <a:gd name="T1" fmla="*/ 0 h 45"/>
                <a:gd name="T2" fmla="*/ 272 w 460"/>
                <a:gd name="T3" fmla="*/ 45 h 45"/>
                <a:gd name="T4" fmla="*/ 453 w 460"/>
                <a:gd name="T5" fmla="*/ 0 h 45"/>
                <a:gd name="T6" fmla="*/ 0 60000 65536"/>
                <a:gd name="T7" fmla="*/ 0 60000 65536"/>
                <a:gd name="T8" fmla="*/ 0 60000 65536"/>
                <a:gd name="T9" fmla="*/ 0 w 460"/>
                <a:gd name="T10" fmla="*/ 0 h 45"/>
                <a:gd name="T11" fmla="*/ 460 w 460"/>
                <a:gd name="T12" fmla="*/ 45 h 45"/>
              </a:gdLst>
              <a:ahLst/>
              <a:cxnLst>
                <a:cxn ang="T6">
                  <a:pos x="T0" y="T1"/>
                </a:cxn>
                <a:cxn ang="T7">
                  <a:pos x="T2" y="T3"/>
                </a:cxn>
                <a:cxn ang="T8">
                  <a:pos x="T4" y="T5"/>
                </a:cxn>
              </a:cxnLst>
              <a:rect l="T9" t="T10" r="T11" b="T12"/>
              <a:pathLst>
                <a:path w="460" h="45">
                  <a:moveTo>
                    <a:pt x="0" y="0"/>
                  </a:moveTo>
                  <a:cubicBezTo>
                    <a:pt x="98" y="22"/>
                    <a:pt x="197" y="45"/>
                    <a:pt x="272" y="45"/>
                  </a:cubicBezTo>
                  <a:cubicBezTo>
                    <a:pt x="347" y="45"/>
                    <a:pt x="460" y="7"/>
                    <a:pt x="453" y="0"/>
                  </a:cubicBezTo>
                </a:path>
              </a:pathLst>
            </a:custGeom>
            <a:noFill/>
            <a:ln w="9525">
              <a:solidFill>
                <a:srgbClr val="006600"/>
              </a:solidFill>
              <a:bevel/>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 name="Text Box 38"/>
            <p:cNvSpPr txBox="1">
              <a:spLocks noChangeArrowheads="1"/>
            </p:cNvSpPr>
            <p:nvPr/>
          </p:nvSpPr>
          <p:spPr bwMode="auto">
            <a:xfrm>
              <a:off x="1905" y="363"/>
              <a:ext cx="681"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a:solidFill>
                    <a:srgbClr val="006600"/>
                  </a:solidFill>
                </a:rPr>
                <a:t>竞争层</a:t>
              </a:r>
            </a:p>
          </p:txBody>
        </p:sp>
      </p:gr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9730"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B43B397-1772-44F2-B137-2397A7931EAB}" type="datetime1">
              <a:rPr lang="zh-CN" altLang="en-US" sz="1400"/>
              <a:t>2025/5/30</a:t>
            </a:fld>
            <a:endParaRPr lang="zh-CN" altLang="en-US" sz="1400"/>
          </a:p>
        </p:txBody>
      </p:sp>
      <p:sp>
        <p:nvSpPr>
          <p:cNvPr id="329733" name="Rectangle 3"/>
          <p:cNvSpPr>
            <a:spLocks noGrp="1" noChangeArrowheads="1"/>
          </p:cNvSpPr>
          <p:nvPr>
            <p:ph type="body" idx="4294967295"/>
          </p:nvPr>
        </p:nvSpPr>
        <p:spPr>
          <a:xfrm>
            <a:off x="685800" y="3962399"/>
            <a:ext cx="7595452" cy="1506221"/>
          </a:xfrm>
        </p:spPr>
        <p:txBody>
          <a:bodyPr>
            <a:normAutofit/>
          </a:bodyPr>
          <a:lstStyle/>
          <a:p>
            <a:pPr eaLnBrk="1" hangingPunct="1">
              <a:lnSpc>
                <a:spcPct val="150000"/>
              </a:lnSpc>
              <a:spcBef>
                <a:spcPts val="0"/>
              </a:spcBef>
            </a:pPr>
            <a:r>
              <a:rPr lang="zh-CN" altLang="en-US" b="1" dirty="0">
                <a:latin typeface="华文宋体" panose="02010600040101010101" pitchFamily="2" charset="-122"/>
                <a:ea typeface="华文宋体" panose="02010600040101010101" pitchFamily="2" charset="-122"/>
              </a:rPr>
              <a:t>表示按照当前的访问路线的安排，所需要走的路径的</a:t>
            </a:r>
            <a:r>
              <a:rPr lang="zh-CN" altLang="en-US" b="1" dirty="0">
                <a:solidFill>
                  <a:srgbClr val="FF0000"/>
                </a:solidFill>
                <a:latin typeface="华文宋体" panose="02010600040101010101" pitchFamily="2" charset="-122"/>
                <a:ea typeface="华文宋体" panose="02010600040101010101" pitchFamily="2" charset="-122"/>
              </a:rPr>
              <a:t>总长度</a:t>
            </a:r>
            <a:r>
              <a:rPr lang="zh-CN" altLang="en-US" b="1" dirty="0">
                <a:latin typeface="华文宋体" panose="02010600040101010101" pitchFamily="2" charset="-122"/>
                <a:ea typeface="华文宋体" panose="02010600040101010101" pitchFamily="2" charset="-122"/>
              </a:rPr>
              <a:t> </a:t>
            </a:r>
            <a:endParaRPr lang="zh-CN" altLang="en-US" dirty="0">
              <a:latin typeface="华文宋体" panose="02010600040101010101" pitchFamily="2" charset="-122"/>
              <a:ea typeface="华文宋体" panose="02010600040101010101" pitchFamily="2" charset="-122"/>
            </a:endParaRPr>
          </a:p>
        </p:txBody>
      </p:sp>
      <p:graphicFrame>
        <p:nvGraphicFramePr>
          <p:cNvPr id="329734" name="对象 329733"/>
          <p:cNvGraphicFramePr>
            <a:graphicFrameLocks noChangeAspect="1"/>
          </p:cNvGraphicFramePr>
          <p:nvPr/>
        </p:nvGraphicFramePr>
        <p:xfrm>
          <a:off x="2362200" y="2133600"/>
          <a:ext cx="5780088" cy="1247775"/>
        </p:xfrm>
        <a:graphic>
          <a:graphicData uri="http://schemas.openxmlformats.org/presentationml/2006/ole">
            <mc:AlternateContent xmlns:mc="http://schemas.openxmlformats.org/markup-compatibility/2006">
              <mc:Choice xmlns:v="urn:schemas-microsoft-com:vml" Requires="v">
                <p:oleObj spid="_x0000_s41076" r:id="rId3" imgW="1955800" imgH="419100" progId="Equation.3">
                  <p:embed/>
                </p:oleObj>
              </mc:Choice>
              <mc:Fallback>
                <p:oleObj r:id="rId3" imgW="1955800" imgH="419100" progId="Equation.3">
                  <p:embed/>
                  <p:pic>
                    <p:nvPicPr>
                      <p:cNvPr id="0" name="对象 3297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2133600"/>
                        <a:ext cx="5780088"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29735" name="Rectangle 5"/>
          <p:cNvSpPr>
            <a:spLocks noChangeArrowheads="1"/>
          </p:cNvSpPr>
          <p:nvPr/>
        </p:nvSpPr>
        <p:spPr bwMode="auto">
          <a:xfrm>
            <a:off x="762000" y="2514600"/>
            <a:ext cx="12065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b="1" dirty="0">
                <a:latin typeface="华文宋体" panose="02010600040101010101" pitchFamily="2" charset="-122"/>
                <a:ea typeface="华文宋体" panose="02010600040101010101" pitchFamily="2" charset="-122"/>
              </a:rPr>
              <a:t>第</a:t>
            </a:r>
            <a:r>
              <a:rPr lang="en-US" altLang="zh-CN" b="1" dirty="0">
                <a:latin typeface="华文宋体" panose="02010600040101010101" pitchFamily="2" charset="-122"/>
                <a:ea typeface="华文宋体" panose="02010600040101010101" pitchFamily="2" charset="-122"/>
              </a:rPr>
              <a:t>4</a:t>
            </a:r>
            <a:r>
              <a:rPr lang="zh-CN" altLang="en-US" b="1" dirty="0">
                <a:latin typeface="华文宋体" panose="02010600040101010101" pitchFamily="2" charset="-122"/>
                <a:ea typeface="华文宋体" panose="02010600040101010101" pitchFamily="2" charset="-122"/>
              </a:rPr>
              <a:t>项</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E1BFDDAC-7C97-4655-97EA-CE7F24372F90}"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sp>
        <p:nvSpPr>
          <p:cNvPr id="9" name="长方形 3"/>
          <p:cNvSpPr/>
          <p:nvPr/>
        </p:nvSpPr>
        <p:spPr>
          <a:xfrm>
            <a:off x="8439682" y="0"/>
            <a:ext cx="694531"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nvGrpSpPr>
          <p:cNvPr id="3" name="组合 2"/>
          <p:cNvGrpSpPr/>
          <p:nvPr/>
        </p:nvGrpSpPr>
        <p:grpSpPr>
          <a:xfrm>
            <a:off x="8400804" y="0"/>
            <a:ext cx="851355" cy="6858000"/>
            <a:chOff x="8400804" y="0"/>
            <a:chExt cx="851355" cy="6858000"/>
          </a:xfrm>
        </p:grpSpPr>
        <p:grpSp>
          <p:nvGrpSpPr>
            <p:cNvPr id="11" name="组 9"/>
            <p:cNvGrpSpPr/>
            <p:nvPr/>
          </p:nvGrpSpPr>
          <p:grpSpPr>
            <a:xfrm>
              <a:off x="8400804" y="0"/>
              <a:ext cx="733409" cy="6858000"/>
              <a:chOff x="9055676" y="0"/>
              <a:chExt cx="3136324" cy="6858000"/>
            </a:xfrm>
          </p:grpSpPr>
          <p:sp>
            <p:nvSpPr>
              <p:cNvPr id="13"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矩形 15"/>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7"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2" name="图形 11" descr="衬衫"/>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
        <p:nvSpPr>
          <p:cNvPr id="20" name="Rectangle 2"/>
          <p:cNvSpPr txBox="1">
            <a:spLocks noChangeArrowheads="1"/>
          </p:cNvSpPr>
          <p:nvPr/>
        </p:nvSpPr>
        <p:spPr>
          <a:xfrm>
            <a:off x="852123" y="1143315"/>
            <a:ext cx="5269230" cy="7077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zh-CN" altLang="en-US" sz="3200" b="1" dirty="0">
                <a:latin typeface="华文宋体" panose="02010600040101010101" pitchFamily="2" charset="-122"/>
                <a:ea typeface="华文宋体" panose="02010600040101010101" pitchFamily="2" charset="-122"/>
              </a:rPr>
              <a:t>网络的能量函数：</a:t>
            </a:r>
          </a:p>
        </p:txBody>
      </p:sp>
      <p:sp>
        <p:nvSpPr>
          <p:cNvPr id="21" name="Rectangle 2"/>
          <p:cNvSpPr txBox="1">
            <a:spLocks noChangeArrowheads="1"/>
          </p:cNvSpPr>
          <p:nvPr/>
        </p:nvSpPr>
        <p:spPr>
          <a:xfrm>
            <a:off x="762000" y="114773"/>
            <a:ext cx="6738573" cy="9596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3600" b="1" dirty="0">
                <a:solidFill>
                  <a:srgbClr val="FF0000"/>
                </a:solidFill>
                <a:latin typeface="华文宋体" panose="02010600040101010101" pitchFamily="2" charset="-122"/>
                <a:ea typeface="华文宋体" panose="02010600040101010101" pitchFamily="2" charset="-122"/>
              </a:rPr>
              <a:t>11.5 Hopfield</a:t>
            </a:r>
            <a:r>
              <a:rPr lang="zh-CN" altLang="en-US" sz="3600" b="1" dirty="0">
                <a:solidFill>
                  <a:srgbClr val="FF0000"/>
                </a:solidFill>
                <a:latin typeface="华文宋体" panose="02010600040101010101" pitchFamily="2" charset="-122"/>
                <a:ea typeface="华文宋体" panose="02010600040101010101" pitchFamily="2" charset="-122"/>
              </a:rPr>
              <a:t>网解决</a:t>
            </a:r>
            <a:r>
              <a:rPr lang="en-US" altLang="zh-CN" sz="3600" b="1" dirty="0">
                <a:solidFill>
                  <a:srgbClr val="FF0000"/>
                </a:solidFill>
                <a:latin typeface="华文宋体" panose="02010600040101010101" pitchFamily="2" charset="-122"/>
                <a:ea typeface="华文宋体" panose="02010600040101010101" pitchFamily="2" charset="-122"/>
              </a:rPr>
              <a:t>TSP</a:t>
            </a:r>
            <a:r>
              <a:rPr lang="zh-CN" altLang="en-US" sz="3600" b="1" dirty="0">
                <a:solidFill>
                  <a:srgbClr val="FF0000"/>
                </a:solidFill>
                <a:latin typeface="华文宋体" panose="02010600040101010101" pitchFamily="2" charset="-122"/>
                <a:ea typeface="华文宋体" panose="02010600040101010101" pitchFamily="2" charset="-122"/>
              </a:rPr>
              <a:t>问题</a:t>
            </a:r>
          </a:p>
        </p:txBody>
      </p:sp>
      <p:pic>
        <p:nvPicPr>
          <p:cNvPr id="18" name="Picture 2" descr="https://gimg2.baidu.com/image_search/src=http%3A%2F%2Fwww.17qq.com%2Fimg_qqtouxiang%2F88366229.jpeg&amp;refer=http%3A%2F%2Fwww.17qq.com&amp;app=2002&amp;size=f9999,10000&amp;q=a80&amp;n=0&amp;g=0n&amp;fmt=jpeg?sec=1623291961&amp;t=41525293ee8442bc9252622b89f0a26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41190" y="19997"/>
            <a:ext cx="1857068" cy="18570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9735"/>
                                        </p:tgtEl>
                                        <p:attrNameLst>
                                          <p:attrName>style.visibility</p:attrName>
                                        </p:attrNameLst>
                                      </p:cBhvr>
                                      <p:to>
                                        <p:strVal val="visible"/>
                                      </p:to>
                                    </p:set>
                                    <p:anim calcmode="lin" valueType="num">
                                      <p:cBhvr additive="base">
                                        <p:cTn id="7" dur="500" fill="hold"/>
                                        <p:tgtEl>
                                          <p:spTgt spid="329735"/>
                                        </p:tgtEl>
                                        <p:attrNameLst>
                                          <p:attrName>ppt_x</p:attrName>
                                        </p:attrNameLst>
                                      </p:cBhvr>
                                      <p:tavLst>
                                        <p:tav tm="0">
                                          <p:val>
                                            <p:strVal val="0-#ppt_w/2"/>
                                          </p:val>
                                        </p:tav>
                                        <p:tav tm="100000">
                                          <p:val>
                                            <p:strVal val="#ppt_x"/>
                                          </p:val>
                                        </p:tav>
                                      </p:tavLst>
                                    </p:anim>
                                    <p:anim calcmode="lin" valueType="num">
                                      <p:cBhvr additive="base">
                                        <p:cTn id="8" dur="500" fill="hold"/>
                                        <p:tgtEl>
                                          <p:spTgt spid="32973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29734"/>
                                        </p:tgtEl>
                                        <p:attrNameLst>
                                          <p:attrName>style.visibility</p:attrName>
                                        </p:attrNameLst>
                                      </p:cBhvr>
                                      <p:to>
                                        <p:strVal val="visible"/>
                                      </p:to>
                                    </p:set>
                                    <p:anim calcmode="lin" valueType="num">
                                      <p:cBhvr additive="base">
                                        <p:cTn id="13" dur="500" fill="hold"/>
                                        <p:tgtEl>
                                          <p:spTgt spid="329734"/>
                                        </p:tgtEl>
                                        <p:attrNameLst>
                                          <p:attrName>ppt_x</p:attrName>
                                        </p:attrNameLst>
                                      </p:cBhvr>
                                      <p:tavLst>
                                        <p:tav tm="0">
                                          <p:val>
                                            <p:strVal val="0-#ppt_w/2"/>
                                          </p:val>
                                        </p:tav>
                                        <p:tav tm="100000">
                                          <p:val>
                                            <p:strVal val="#ppt_x"/>
                                          </p:val>
                                        </p:tav>
                                      </p:tavLst>
                                    </p:anim>
                                    <p:anim calcmode="lin" valueType="num">
                                      <p:cBhvr additive="base">
                                        <p:cTn id="14" dur="500" fill="hold"/>
                                        <p:tgtEl>
                                          <p:spTgt spid="32973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29733">
                                            <p:txEl>
                                              <p:pRg st="0" end="0"/>
                                            </p:txEl>
                                          </p:spTgt>
                                        </p:tgtEl>
                                        <p:attrNameLst>
                                          <p:attrName>style.visibility</p:attrName>
                                        </p:attrNameLst>
                                      </p:cBhvr>
                                      <p:to>
                                        <p:strVal val="visible"/>
                                      </p:to>
                                    </p:set>
                                    <p:anim calcmode="lin" valueType="num">
                                      <p:cBhvr additive="base">
                                        <p:cTn id="19" dur="500" fill="hold"/>
                                        <p:tgtEl>
                                          <p:spTgt spid="329733">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2973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733" grpId="0" build="p"/>
      <p:bldP spid="329735" grpId="0"/>
    </p:bldLst>
  </p:timing>
</p:sld>
</file>

<file path=ppt/slides/slide1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9730"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B43B397-1772-44F2-B137-2397A7931EAB}" type="datetime1">
              <a:rPr lang="zh-CN" altLang="en-US" sz="1400"/>
              <a:t>2025/5/30</a:t>
            </a:fld>
            <a:endParaRPr lang="zh-CN" altLang="en-US" sz="1400"/>
          </a:p>
        </p:txBody>
      </p:sp>
      <p:sp>
        <p:nvSpPr>
          <p:cNvPr id="329733" name="Rectangle 3"/>
          <p:cNvSpPr>
            <a:spLocks noGrp="1" noChangeArrowheads="1"/>
          </p:cNvSpPr>
          <p:nvPr>
            <p:ph type="body" idx="4294967295"/>
          </p:nvPr>
        </p:nvSpPr>
        <p:spPr>
          <a:xfrm>
            <a:off x="791989" y="1456054"/>
            <a:ext cx="6778850" cy="4512127"/>
          </a:xfrm>
        </p:spPr>
        <p:txBody>
          <a:bodyPr>
            <a:noAutofit/>
          </a:bodyPr>
          <a:lstStyle/>
          <a:p>
            <a:r>
              <a:rPr lang="en-US" altLang="zh-CN" sz="2400" b="1" dirty="0">
                <a:latin typeface="华文宋体" panose="02010600040101010101" pitchFamily="2" charset="-122"/>
                <a:ea typeface="华文宋体" panose="02010600040101010101" pitchFamily="2" charset="-122"/>
              </a:rPr>
              <a:t>Example 1</a:t>
            </a:r>
            <a:endParaRPr lang="zh-CN" altLang="zh-CN" sz="2400" b="1" dirty="0">
              <a:latin typeface="华文宋体" panose="02010600040101010101" pitchFamily="2" charset="-122"/>
              <a:ea typeface="华文宋体" panose="02010600040101010101" pitchFamily="2" charset="-122"/>
            </a:endParaRPr>
          </a:p>
          <a:p>
            <a:r>
              <a:rPr lang="en-US" altLang="zh-CN" sz="2400" b="1" dirty="0">
                <a:latin typeface="华文宋体" panose="02010600040101010101" pitchFamily="2" charset="-122"/>
                <a:ea typeface="华文宋体" panose="02010600040101010101" pitchFamily="2" charset="-122"/>
              </a:rPr>
              <a:t>%</a:t>
            </a:r>
            <a:r>
              <a:rPr lang="zh-CN" altLang="zh-CN" sz="2400" b="1" dirty="0">
                <a:latin typeface="华文宋体" panose="02010600040101010101" pitchFamily="2" charset="-122"/>
                <a:ea typeface="华文宋体" panose="02010600040101010101" pitchFamily="2" charset="-122"/>
              </a:rPr>
              <a:t>其目标矢量</a:t>
            </a:r>
            <a:r>
              <a:rPr lang="en-US" altLang="zh-CN" sz="2400" b="1" dirty="0">
                <a:latin typeface="华文宋体" panose="02010600040101010101" pitchFamily="2" charset="-122"/>
                <a:ea typeface="华文宋体" panose="02010600040101010101" pitchFamily="2" charset="-122"/>
              </a:rPr>
              <a:t>T</a:t>
            </a:r>
            <a:r>
              <a:rPr lang="zh-CN" altLang="zh-CN" sz="2400" b="1" dirty="0">
                <a:latin typeface="华文宋体" panose="02010600040101010101" pitchFamily="2" charset="-122"/>
                <a:ea typeface="华文宋体" panose="02010600040101010101" pitchFamily="2" charset="-122"/>
              </a:rPr>
              <a:t>为</a:t>
            </a:r>
          </a:p>
          <a:p>
            <a:r>
              <a:rPr lang="en-US" altLang="zh-CN" sz="2400" b="1" dirty="0">
                <a:latin typeface="华文宋体" panose="02010600040101010101" pitchFamily="2" charset="-122"/>
                <a:ea typeface="华文宋体" panose="02010600040101010101" pitchFamily="2" charset="-122"/>
              </a:rPr>
              <a:t>T = [-1 -1 1; 1 -1 1]';</a:t>
            </a:r>
            <a:endParaRPr lang="zh-CN" altLang="zh-CN" sz="2400" b="1" dirty="0">
              <a:latin typeface="华文宋体" panose="02010600040101010101" pitchFamily="2" charset="-122"/>
              <a:ea typeface="华文宋体" panose="02010600040101010101" pitchFamily="2" charset="-122"/>
            </a:endParaRPr>
          </a:p>
          <a:p>
            <a:r>
              <a:rPr lang="en-US" altLang="zh-CN" sz="2400" b="1" dirty="0">
                <a:latin typeface="华文宋体" panose="02010600040101010101" pitchFamily="2" charset="-122"/>
                <a:ea typeface="华文宋体" panose="02010600040101010101" pitchFamily="2" charset="-122"/>
              </a:rPr>
              <a:t>net = </a:t>
            </a:r>
            <a:r>
              <a:rPr lang="en-US" altLang="zh-CN" sz="2400" b="1" dirty="0" err="1">
                <a:latin typeface="华文宋体" panose="02010600040101010101" pitchFamily="2" charset="-122"/>
                <a:ea typeface="华文宋体" panose="02010600040101010101" pitchFamily="2" charset="-122"/>
              </a:rPr>
              <a:t>newhop</a:t>
            </a:r>
            <a:r>
              <a:rPr lang="en-US" altLang="zh-CN" sz="2400" b="1" dirty="0">
                <a:latin typeface="华文宋体" panose="02010600040101010101" pitchFamily="2" charset="-122"/>
                <a:ea typeface="华文宋体" panose="02010600040101010101" pitchFamily="2" charset="-122"/>
              </a:rPr>
              <a:t>(T);</a:t>
            </a:r>
            <a:endParaRPr lang="zh-CN" altLang="zh-CN" sz="2400" b="1" dirty="0">
              <a:latin typeface="华文宋体" panose="02010600040101010101" pitchFamily="2" charset="-122"/>
              <a:ea typeface="华文宋体" panose="02010600040101010101" pitchFamily="2" charset="-122"/>
            </a:endParaRPr>
          </a:p>
          <a:p>
            <a:r>
              <a:rPr lang="en-US" altLang="zh-CN" sz="2400" b="1" dirty="0">
                <a:latin typeface="华文宋体" panose="02010600040101010101" pitchFamily="2" charset="-122"/>
                <a:ea typeface="华文宋体" panose="02010600040101010101" pitchFamily="2" charset="-122"/>
              </a:rPr>
              <a:t>%</a:t>
            </a:r>
            <a:r>
              <a:rPr lang="zh-CN" altLang="zh-CN" sz="2400" b="1" dirty="0">
                <a:latin typeface="华文宋体" panose="02010600040101010101" pitchFamily="2" charset="-122"/>
                <a:ea typeface="华文宋体" panose="02010600040101010101" pitchFamily="2" charset="-122"/>
              </a:rPr>
              <a:t>下面检验上述这个网络是否稳定在这些点上</a:t>
            </a:r>
          </a:p>
          <a:p>
            <a:r>
              <a:rPr lang="en-US" altLang="zh-CN" sz="2400" b="1" dirty="0">
                <a:latin typeface="华文宋体" panose="02010600040101010101" pitchFamily="2" charset="-122"/>
                <a:ea typeface="华文宋体" panose="02010600040101010101" pitchFamily="2" charset="-122"/>
              </a:rPr>
              <a:t>Ai = T;</a:t>
            </a:r>
            <a:endParaRPr lang="zh-CN" altLang="zh-CN" sz="2400" b="1" dirty="0">
              <a:latin typeface="华文宋体" panose="02010600040101010101" pitchFamily="2" charset="-122"/>
              <a:ea typeface="华文宋体" panose="02010600040101010101" pitchFamily="2" charset="-122"/>
            </a:endParaRPr>
          </a:p>
          <a:p>
            <a:r>
              <a:rPr lang="en-US" altLang="zh-CN" sz="2400" b="1" dirty="0">
                <a:latin typeface="华文宋体" panose="02010600040101010101" pitchFamily="2" charset="-122"/>
                <a:ea typeface="华文宋体" panose="02010600040101010101" pitchFamily="2" charset="-122"/>
              </a:rPr>
              <a:t>[</a:t>
            </a:r>
            <a:r>
              <a:rPr lang="en-US" altLang="zh-CN" sz="2400" b="1" dirty="0" err="1">
                <a:latin typeface="华文宋体" panose="02010600040101010101" pitchFamily="2" charset="-122"/>
                <a:ea typeface="华文宋体" panose="02010600040101010101" pitchFamily="2" charset="-122"/>
              </a:rPr>
              <a:t>Y,Pf,Af</a:t>
            </a:r>
            <a:r>
              <a:rPr lang="en-US" altLang="zh-CN" sz="2400" b="1" dirty="0">
                <a:latin typeface="华文宋体" panose="02010600040101010101" pitchFamily="2" charset="-122"/>
                <a:ea typeface="华文宋体" panose="02010600040101010101" pitchFamily="2" charset="-122"/>
              </a:rPr>
              <a:t>] = sim(net,2,[],Ai);</a:t>
            </a:r>
            <a:endParaRPr lang="zh-CN" altLang="zh-CN" sz="2400" b="1" dirty="0">
              <a:latin typeface="华文宋体" panose="02010600040101010101" pitchFamily="2" charset="-122"/>
              <a:ea typeface="华文宋体" panose="02010600040101010101" pitchFamily="2" charset="-122"/>
            </a:endParaRPr>
          </a:p>
          <a:p>
            <a:r>
              <a:rPr lang="en-US" altLang="zh-CN" sz="2400" b="1" dirty="0">
                <a:latin typeface="华文宋体" panose="02010600040101010101" pitchFamily="2" charset="-122"/>
                <a:ea typeface="华文宋体" panose="02010600040101010101" pitchFamily="2" charset="-122"/>
              </a:rPr>
              <a:t>Y</a:t>
            </a:r>
            <a:endParaRPr lang="zh-CN" altLang="zh-CN" sz="2400" b="1" dirty="0">
              <a:latin typeface="华文宋体" panose="02010600040101010101" pitchFamily="2" charset="-122"/>
              <a:ea typeface="华文宋体" panose="02010600040101010101" pitchFamily="2" charset="-122"/>
            </a:endParaRPr>
          </a:p>
          <a:p>
            <a:r>
              <a:rPr lang="en-US" altLang="zh-CN" sz="2400" b="1" dirty="0">
                <a:latin typeface="华文宋体" panose="02010600040101010101" pitchFamily="2" charset="-122"/>
                <a:ea typeface="华文宋体" panose="02010600040101010101" pitchFamily="2" charset="-122"/>
              </a:rPr>
              <a:t>Pf</a:t>
            </a:r>
            <a:endParaRPr lang="zh-CN" altLang="zh-CN" sz="2400" b="1" dirty="0">
              <a:latin typeface="华文宋体" panose="02010600040101010101" pitchFamily="2" charset="-122"/>
              <a:ea typeface="华文宋体" panose="02010600040101010101" pitchFamily="2" charset="-122"/>
            </a:endParaRPr>
          </a:p>
          <a:p>
            <a:r>
              <a:rPr lang="en-US" altLang="zh-CN" sz="2400" b="1" dirty="0" err="1">
                <a:latin typeface="华文宋体" panose="02010600040101010101" pitchFamily="2" charset="-122"/>
                <a:ea typeface="华文宋体" panose="02010600040101010101" pitchFamily="2" charset="-122"/>
              </a:rPr>
              <a:t>Af</a:t>
            </a:r>
            <a:endParaRPr lang="zh-CN" altLang="zh-CN" sz="2400" b="1" dirty="0">
              <a:latin typeface="华文宋体" panose="02010600040101010101" pitchFamily="2" charset="-122"/>
              <a:ea typeface="华文宋体" panose="02010600040101010101" pitchFamily="2" charset="-122"/>
            </a:endParaRP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E1BFDDAC-7C97-4655-97EA-CE7F24372F90}"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sp>
        <p:nvSpPr>
          <p:cNvPr id="9" name="长方形 3"/>
          <p:cNvSpPr/>
          <p:nvPr/>
        </p:nvSpPr>
        <p:spPr>
          <a:xfrm>
            <a:off x="8439682" y="0"/>
            <a:ext cx="694531"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nvGrpSpPr>
          <p:cNvPr id="3" name="组合 2"/>
          <p:cNvGrpSpPr/>
          <p:nvPr/>
        </p:nvGrpSpPr>
        <p:grpSpPr>
          <a:xfrm>
            <a:off x="8400804" y="0"/>
            <a:ext cx="851355" cy="6858000"/>
            <a:chOff x="8400804" y="0"/>
            <a:chExt cx="851355" cy="6858000"/>
          </a:xfrm>
        </p:grpSpPr>
        <p:grpSp>
          <p:nvGrpSpPr>
            <p:cNvPr id="11" name="组 9"/>
            <p:cNvGrpSpPr/>
            <p:nvPr/>
          </p:nvGrpSpPr>
          <p:grpSpPr>
            <a:xfrm>
              <a:off x="8400804" y="0"/>
              <a:ext cx="733409" cy="6858000"/>
              <a:chOff x="9055676" y="0"/>
              <a:chExt cx="3136324" cy="6858000"/>
            </a:xfrm>
          </p:grpSpPr>
          <p:sp>
            <p:nvSpPr>
              <p:cNvPr id="13"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矩形 15"/>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7"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2"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
        <p:nvSpPr>
          <p:cNvPr id="21" name="Rectangle 2"/>
          <p:cNvSpPr txBox="1">
            <a:spLocks noChangeArrowheads="1"/>
          </p:cNvSpPr>
          <p:nvPr/>
        </p:nvSpPr>
        <p:spPr>
          <a:xfrm>
            <a:off x="767901" y="346096"/>
            <a:ext cx="6738573" cy="9596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华文宋体" panose="02010600040101010101" pitchFamily="2" charset="-122"/>
                <a:ea typeface="华文宋体" panose="02010600040101010101" pitchFamily="2" charset="-122"/>
              </a:rPr>
              <a:t>11.6 Hopfield</a:t>
            </a:r>
            <a:r>
              <a:rPr lang="zh-CN" altLang="en-US" sz="4000" b="1" dirty="0">
                <a:solidFill>
                  <a:srgbClr val="FF0000"/>
                </a:solidFill>
                <a:latin typeface="华文宋体" panose="02010600040101010101" pitchFamily="2" charset="-122"/>
                <a:ea typeface="华文宋体" panose="02010600040101010101" pitchFamily="2" charset="-122"/>
              </a:rPr>
              <a:t>网实例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9733">
                                            <p:txEl>
                                              <p:pRg st="0" end="0"/>
                                            </p:txEl>
                                          </p:spTgt>
                                        </p:tgtEl>
                                        <p:attrNameLst>
                                          <p:attrName>style.visibility</p:attrName>
                                        </p:attrNameLst>
                                      </p:cBhvr>
                                      <p:to>
                                        <p:strVal val="visible"/>
                                      </p:to>
                                    </p:set>
                                    <p:anim calcmode="lin" valueType="num">
                                      <p:cBhvr additive="base">
                                        <p:cTn id="7" dur="500" fill="hold"/>
                                        <p:tgtEl>
                                          <p:spTgt spid="32973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2973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29733">
                                            <p:txEl>
                                              <p:pRg st="1" end="1"/>
                                            </p:txEl>
                                          </p:spTgt>
                                        </p:tgtEl>
                                        <p:attrNameLst>
                                          <p:attrName>style.visibility</p:attrName>
                                        </p:attrNameLst>
                                      </p:cBhvr>
                                      <p:to>
                                        <p:strVal val="visible"/>
                                      </p:to>
                                    </p:set>
                                    <p:anim calcmode="lin" valueType="num">
                                      <p:cBhvr additive="base">
                                        <p:cTn id="13" dur="500" fill="hold"/>
                                        <p:tgtEl>
                                          <p:spTgt spid="32973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2973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29733">
                                            <p:txEl>
                                              <p:pRg st="2" end="2"/>
                                            </p:txEl>
                                          </p:spTgt>
                                        </p:tgtEl>
                                        <p:attrNameLst>
                                          <p:attrName>style.visibility</p:attrName>
                                        </p:attrNameLst>
                                      </p:cBhvr>
                                      <p:to>
                                        <p:strVal val="visible"/>
                                      </p:to>
                                    </p:set>
                                    <p:anim calcmode="lin" valueType="num">
                                      <p:cBhvr additive="base">
                                        <p:cTn id="19" dur="500" fill="hold"/>
                                        <p:tgtEl>
                                          <p:spTgt spid="32973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2973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29733">
                                            <p:txEl>
                                              <p:pRg st="3" end="3"/>
                                            </p:txEl>
                                          </p:spTgt>
                                        </p:tgtEl>
                                        <p:attrNameLst>
                                          <p:attrName>style.visibility</p:attrName>
                                        </p:attrNameLst>
                                      </p:cBhvr>
                                      <p:to>
                                        <p:strVal val="visible"/>
                                      </p:to>
                                    </p:set>
                                    <p:anim calcmode="lin" valueType="num">
                                      <p:cBhvr additive="base">
                                        <p:cTn id="25" dur="500" fill="hold"/>
                                        <p:tgtEl>
                                          <p:spTgt spid="32973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2973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29733">
                                            <p:txEl>
                                              <p:pRg st="4" end="4"/>
                                            </p:txEl>
                                          </p:spTgt>
                                        </p:tgtEl>
                                        <p:attrNameLst>
                                          <p:attrName>style.visibility</p:attrName>
                                        </p:attrNameLst>
                                      </p:cBhvr>
                                      <p:to>
                                        <p:strVal val="visible"/>
                                      </p:to>
                                    </p:set>
                                    <p:anim calcmode="lin" valueType="num">
                                      <p:cBhvr additive="base">
                                        <p:cTn id="31" dur="500" fill="hold"/>
                                        <p:tgtEl>
                                          <p:spTgt spid="32973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2973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29733">
                                            <p:txEl>
                                              <p:pRg st="5" end="5"/>
                                            </p:txEl>
                                          </p:spTgt>
                                        </p:tgtEl>
                                        <p:attrNameLst>
                                          <p:attrName>style.visibility</p:attrName>
                                        </p:attrNameLst>
                                      </p:cBhvr>
                                      <p:to>
                                        <p:strVal val="visible"/>
                                      </p:to>
                                    </p:set>
                                    <p:anim calcmode="lin" valueType="num">
                                      <p:cBhvr additive="base">
                                        <p:cTn id="37" dur="500" fill="hold"/>
                                        <p:tgtEl>
                                          <p:spTgt spid="329733">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2973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329733">
                                            <p:txEl>
                                              <p:pRg st="6" end="6"/>
                                            </p:txEl>
                                          </p:spTgt>
                                        </p:tgtEl>
                                        <p:attrNameLst>
                                          <p:attrName>style.visibility</p:attrName>
                                        </p:attrNameLst>
                                      </p:cBhvr>
                                      <p:to>
                                        <p:strVal val="visible"/>
                                      </p:to>
                                    </p:set>
                                    <p:anim calcmode="lin" valueType="num">
                                      <p:cBhvr additive="base">
                                        <p:cTn id="43" dur="500" fill="hold"/>
                                        <p:tgtEl>
                                          <p:spTgt spid="329733">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2973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329733">
                                            <p:txEl>
                                              <p:pRg st="7" end="7"/>
                                            </p:txEl>
                                          </p:spTgt>
                                        </p:tgtEl>
                                        <p:attrNameLst>
                                          <p:attrName>style.visibility</p:attrName>
                                        </p:attrNameLst>
                                      </p:cBhvr>
                                      <p:to>
                                        <p:strVal val="visible"/>
                                      </p:to>
                                    </p:set>
                                    <p:anim calcmode="lin" valueType="num">
                                      <p:cBhvr additive="base">
                                        <p:cTn id="49" dur="500" fill="hold"/>
                                        <p:tgtEl>
                                          <p:spTgt spid="329733">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32973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329733">
                                            <p:txEl>
                                              <p:pRg st="8" end="8"/>
                                            </p:txEl>
                                          </p:spTgt>
                                        </p:tgtEl>
                                        <p:attrNameLst>
                                          <p:attrName>style.visibility</p:attrName>
                                        </p:attrNameLst>
                                      </p:cBhvr>
                                      <p:to>
                                        <p:strVal val="visible"/>
                                      </p:to>
                                    </p:set>
                                    <p:anim calcmode="lin" valueType="num">
                                      <p:cBhvr additive="base">
                                        <p:cTn id="55" dur="500" fill="hold"/>
                                        <p:tgtEl>
                                          <p:spTgt spid="329733">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32973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329733">
                                            <p:txEl>
                                              <p:pRg st="9" end="9"/>
                                            </p:txEl>
                                          </p:spTgt>
                                        </p:tgtEl>
                                        <p:attrNameLst>
                                          <p:attrName>style.visibility</p:attrName>
                                        </p:attrNameLst>
                                      </p:cBhvr>
                                      <p:to>
                                        <p:strVal val="visible"/>
                                      </p:to>
                                    </p:set>
                                    <p:anim calcmode="lin" valueType="num">
                                      <p:cBhvr additive="base">
                                        <p:cTn id="61" dur="500" fill="hold"/>
                                        <p:tgtEl>
                                          <p:spTgt spid="329733">
                                            <p:txEl>
                                              <p:pRg st="9" end="9"/>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329733">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733" grpId="0" build="p"/>
    </p:bldLst>
  </p:timing>
</p:sld>
</file>

<file path=ppt/slides/slide1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9733" name="Rectangle 3"/>
          <p:cNvSpPr>
            <a:spLocks noGrp="1" noChangeArrowheads="1"/>
          </p:cNvSpPr>
          <p:nvPr>
            <p:ph type="body" idx="4294967295"/>
          </p:nvPr>
        </p:nvSpPr>
        <p:spPr>
          <a:xfrm>
            <a:off x="895027" y="755779"/>
            <a:ext cx="7309791" cy="5965696"/>
          </a:xfrm>
        </p:spPr>
        <p:txBody>
          <a:bodyPr>
            <a:noAutofit/>
          </a:bodyPr>
          <a:lstStyle/>
          <a:p>
            <a:r>
              <a:rPr lang="en-US" altLang="zh-CN" sz="2200" b="1" dirty="0">
                <a:latin typeface="华文宋体" panose="02010600040101010101" pitchFamily="2" charset="-122"/>
                <a:ea typeface="华文宋体" panose="02010600040101010101" pitchFamily="2" charset="-122"/>
              </a:rPr>
              <a:t>Example 2</a:t>
            </a:r>
            <a:endParaRPr lang="zh-CN" altLang="zh-CN" sz="2200" b="1" dirty="0">
              <a:latin typeface="华文宋体" panose="02010600040101010101" pitchFamily="2" charset="-122"/>
              <a:ea typeface="华文宋体" panose="02010600040101010101" pitchFamily="2" charset="-122"/>
            </a:endParaRPr>
          </a:p>
          <a:p>
            <a:r>
              <a:rPr lang="en-US" altLang="zh-CN" sz="2200" b="1" dirty="0">
                <a:solidFill>
                  <a:srgbClr val="0070C0"/>
                </a:solidFill>
                <a:latin typeface="华文宋体" panose="02010600040101010101" pitchFamily="2" charset="-122"/>
                <a:ea typeface="华文宋体" panose="02010600040101010101" pitchFamily="2" charset="-122"/>
              </a:rPr>
              <a:t>%</a:t>
            </a:r>
            <a:r>
              <a:rPr lang="zh-CN" altLang="zh-CN" sz="2200" b="1" dirty="0">
                <a:solidFill>
                  <a:srgbClr val="0070C0"/>
                </a:solidFill>
                <a:latin typeface="华文宋体" panose="02010600040101010101" pitchFamily="2" charset="-122"/>
                <a:ea typeface="华文宋体" panose="02010600040101010101" pitchFamily="2" charset="-122"/>
              </a:rPr>
              <a:t>定义存储在网络中的目标平衡点</a:t>
            </a:r>
          </a:p>
          <a:p>
            <a:r>
              <a:rPr lang="en-US" altLang="zh-CN" sz="2200" b="1" dirty="0">
                <a:latin typeface="华文宋体" panose="02010600040101010101" pitchFamily="2" charset="-122"/>
                <a:ea typeface="华文宋体" panose="02010600040101010101" pitchFamily="2" charset="-122"/>
              </a:rPr>
              <a:t>T = [+1 -1;-1 +1]';</a:t>
            </a:r>
            <a:endParaRPr lang="zh-CN" altLang="zh-CN" sz="2200" b="1" dirty="0">
              <a:latin typeface="华文宋体" panose="02010600040101010101" pitchFamily="2" charset="-122"/>
              <a:ea typeface="华文宋体" panose="02010600040101010101" pitchFamily="2" charset="-122"/>
            </a:endParaRPr>
          </a:p>
          <a:p>
            <a:r>
              <a:rPr lang="en-US" altLang="zh-CN" sz="2200" b="1" dirty="0">
                <a:latin typeface="华文宋体" panose="02010600040101010101" pitchFamily="2" charset="-122"/>
                <a:ea typeface="华文宋体" panose="02010600040101010101" pitchFamily="2" charset="-122"/>
              </a:rPr>
              <a:t>plot(T(1,:),T(2,:),'r*');</a:t>
            </a:r>
            <a:endParaRPr lang="zh-CN" altLang="zh-CN" sz="2200" b="1" dirty="0">
              <a:latin typeface="华文宋体" panose="02010600040101010101" pitchFamily="2" charset="-122"/>
              <a:ea typeface="华文宋体" panose="02010600040101010101" pitchFamily="2" charset="-122"/>
            </a:endParaRPr>
          </a:p>
          <a:p>
            <a:r>
              <a:rPr lang="en-US" altLang="zh-CN" sz="2200" b="1" dirty="0">
                <a:latin typeface="华文宋体" panose="02010600040101010101" pitchFamily="2" charset="-122"/>
                <a:ea typeface="华文宋体" panose="02010600040101010101" pitchFamily="2" charset="-122"/>
              </a:rPr>
              <a:t>axis([-1.1 1.1 -1.1 1.1]);</a:t>
            </a:r>
            <a:endParaRPr lang="zh-CN" altLang="zh-CN" sz="2200" b="1" dirty="0">
              <a:latin typeface="华文宋体" panose="02010600040101010101" pitchFamily="2" charset="-122"/>
              <a:ea typeface="华文宋体" panose="02010600040101010101" pitchFamily="2" charset="-122"/>
            </a:endParaRPr>
          </a:p>
          <a:p>
            <a:r>
              <a:rPr lang="en-US" altLang="zh-CN" sz="2200" b="1" dirty="0">
                <a:latin typeface="华文宋体" panose="02010600040101010101" pitchFamily="2" charset="-122"/>
                <a:ea typeface="华文宋体" panose="02010600040101010101" pitchFamily="2" charset="-122"/>
              </a:rPr>
              <a:t>title('Hopfield</a:t>
            </a:r>
            <a:r>
              <a:rPr lang="zh-CN" altLang="zh-CN" sz="2200" b="1" dirty="0">
                <a:latin typeface="华文宋体" panose="02010600040101010101" pitchFamily="2" charset="-122"/>
                <a:ea typeface="华文宋体" panose="02010600040101010101" pitchFamily="2" charset="-122"/>
              </a:rPr>
              <a:t>神经网络状态空间</a:t>
            </a:r>
            <a:r>
              <a:rPr lang="en-US" altLang="zh-CN" sz="2200" b="1" dirty="0">
                <a:latin typeface="华文宋体" panose="02010600040101010101" pitchFamily="2" charset="-122"/>
                <a:ea typeface="华文宋体" panose="02010600040101010101" pitchFamily="2" charset="-122"/>
              </a:rPr>
              <a:t>');</a:t>
            </a:r>
            <a:endParaRPr lang="zh-CN" altLang="zh-CN" sz="2200" b="1" dirty="0">
              <a:latin typeface="华文宋体" panose="02010600040101010101" pitchFamily="2" charset="-122"/>
              <a:ea typeface="华文宋体" panose="02010600040101010101" pitchFamily="2" charset="-122"/>
            </a:endParaRPr>
          </a:p>
          <a:p>
            <a:r>
              <a:rPr lang="en-US" altLang="zh-CN" sz="2200" b="1" dirty="0" err="1">
                <a:latin typeface="华文宋体" panose="02010600040101010101" pitchFamily="2" charset="-122"/>
                <a:ea typeface="华文宋体" panose="02010600040101010101" pitchFamily="2" charset="-122"/>
              </a:rPr>
              <a:t>xlabel</a:t>
            </a:r>
            <a:r>
              <a:rPr lang="en-US" altLang="zh-CN" sz="2200" b="1" dirty="0">
                <a:latin typeface="华文宋体" panose="02010600040101010101" pitchFamily="2" charset="-122"/>
                <a:ea typeface="华文宋体" panose="02010600040101010101" pitchFamily="2" charset="-122"/>
              </a:rPr>
              <a:t>('a(1)'); </a:t>
            </a:r>
            <a:r>
              <a:rPr lang="en-US" altLang="zh-CN" sz="2200" b="1" dirty="0" err="1">
                <a:latin typeface="华文宋体" panose="02010600040101010101" pitchFamily="2" charset="-122"/>
                <a:ea typeface="华文宋体" panose="02010600040101010101" pitchFamily="2" charset="-122"/>
              </a:rPr>
              <a:t>ylabel</a:t>
            </a:r>
            <a:r>
              <a:rPr lang="en-US" altLang="zh-CN" sz="2200" b="1" dirty="0">
                <a:latin typeface="华文宋体" panose="02010600040101010101" pitchFamily="2" charset="-122"/>
                <a:ea typeface="华文宋体" panose="02010600040101010101" pitchFamily="2" charset="-122"/>
              </a:rPr>
              <a:t>('a(2)');</a:t>
            </a:r>
            <a:endParaRPr lang="zh-CN" altLang="zh-CN" sz="2200" b="1" dirty="0">
              <a:latin typeface="华文宋体" panose="02010600040101010101" pitchFamily="2" charset="-122"/>
              <a:ea typeface="华文宋体" panose="02010600040101010101" pitchFamily="2" charset="-122"/>
            </a:endParaRPr>
          </a:p>
          <a:p>
            <a:r>
              <a:rPr lang="en-US" altLang="zh-CN" sz="2200" b="1" dirty="0">
                <a:solidFill>
                  <a:srgbClr val="0070C0"/>
                </a:solidFill>
                <a:latin typeface="华文宋体" panose="02010600040101010101" pitchFamily="2" charset="-122"/>
                <a:ea typeface="华文宋体" panose="02010600040101010101" pitchFamily="2" charset="-122"/>
              </a:rPr>
              <a:t>%</a:t>
            </a:r>
            <a:r>
              <a:rPr lang="zh-CN" altLang="zh-CN" sz="2200" b="1" dirty="0">
                <a:solidFill>
                  <a:srgbClr val="0070C0"/>
                </a:solidFill>
                <a:latin typeface="华文宋体" panose="02010600040101010101" pitchFamily="2" charset="-122"/>
                <a:ea typeface="华文宋体" panose="02010600040101010101" pitchFamily="2" charset="-122"/>
              </a:rPr>
              <a:t>建立网络，并得到权重和阈值</a:t>
            </a:r>
          </a:p>
          <a:p>
            <a:r>
              <a:rPr lang="en-US" altLang="zh-CN" sz="2200" b="1" dirty="0">
                <a:latin typeface="华文宋体" panose="02010600040101010101" pitchFamily="2" charset="-122"/>
                <a:ea typeface="华文宋体" panose="02010600040101010101" pitchFamily="2" charset="-122"/>
              </a:rPr>
              <a:t>net=</a:t>
            </a:r>
            <a:r>
              <a:rPr lang="en-US" altLang="zh-CN" sz="2200" b="1" dirty="0" err="1">
                <a:latin typeface="华文宋体" panose="02010600040101010101" pitchFamily="2" charset="-122"/>
                <a:ea typeface="华文宋体" panose="02010600040101010101" pitchFamily="2" charset="-122"/>
              </a:rPr>
              <a:t>newhop</a:t>
            </a:r>
            <a:r>
              <a:rPr lang="en-US" altLang="zh-CN" sz="2200" b="1" dirty="0">
                <a:latin typeface="华文宋体" panose="02010600040101010101" pitchFamily="2" charset="-122"/>
                <a:ea typeface="华文宋体" panose="02010600040101010101" pitchFamily="2" charset="-122"/>
              </a:rPr>
              <a:t>(T);</a:t>
            </a:r>
            <a:endParaRPr lang="zh-CN" altLang="zh-CN" sz="2200" b="1" dirty="0">
              <a:latin typeface="华文宋体" panose="02010600040101010101" pitchFamily="2" charset="-122"/>
              <a:ea typeface="华文宋体" panose="02010600040101010101" pitchFamily="2" charset="-122"/>
            </a:endParaRPr>
          </a:p>
          <a:p>
            <a:r>
              <a:rPr lang="en-US" altLang="zh-CN" sz="2200" b="1" dirty="0">
                <a:latin typeface="华文宋体" panose="02010600040101010101" pitchFamily="2" charset="-122"/>
                <a:ea typeface="华文宋体" panose="02010600040101010101" pitchFamily="2" charset="-122"/>
              </a:rPr>
              <a:t>W=</a:t>
            </a:r>
            <a:r>
              <a:rPr lang="en-US" altLang="zh-CN" sz="2200" b="1" dirty="0" err="1">
                <a:latin typeface="华文宋体" panose="02010600040101010101" pitchFamily="2" charset="-122"/>
                <a:ea typeface="华文宋体" panose="02010600040101010101" pitchFamily="2" charset="-122"/>
              </a:rPr>
              <a:t>net.LW</a:t>
            </a:r>
            <a:r>
              <a:rPr lang="en-US" altLang="zh-CN" sz="2200" b="1" dirty="0">
                <a:latin typeface="华文宋体" panose="02010600040101010101" pitchFamily="2" charset="-122"/>
                <a:ea typeface="华文宋体" panose="02010600040101010101" pitchFamily="2" charset="-122"/>
              </a:rPr>
              <a:t>{1,1}</a:t>
            </a:r>
            <a:endParaRPr lang="zh-CN" altLang="zh-CN" sz="2200" b="1" dirty="0">
              <a:latin typeface="华文宋体" panose="02010600040101010101" pitchFamily="2" charset="-122"/>
              <a:ea typeface="华文宋体" panose="02010600040101010101" pitchFamily="2" charset="-122"/>
            </a:endParaRPr>
          </a:p>
          <a:p>
            <a:r>
              <a:rPr lang="en-US" altLang="zh-CN" sz="2200" b="1" dirty="0">
                <a:latin typeface="华文宋体" panose="02010600040101010101" pitchFamily="2" charset="-122"/>
                <a:ea typeface="华文宋体" panose="02010600040101010101" pitchFamily="2" charset="-122"/>
              </a:rPr>
              <a:t>b=</a:t>
            </a:r>
            <a:r>
              <a:rPr lang="en-US" altLang="zh-CN" sz="2200" b="1" dirty="0" err="1">
                <a:latin typeface="华文宋体" panose="02010600040101010101" pitchFamily="2" charset="-122"/>
                <a:ea typeface="华文宋体" panose="02010600040101010101" pitchFamily="2" charset="-122"/>
              </a:rPr>
              <a:t>net.b</a:t>
            </a:r>
            <a:r>
              <a:rPr lang="en-US" altLang="zh-CN" sz="2200" b="1" dirty="0">
                <a:latin typeface="华文宋体" panose="02010600040101010101" pitchFamily="2" charset="-122"/>
                <a:ea typeface="华文宋体" panose="02010600040101010101" pitchFamily="2" charset="-122"/>
              </a:rPr>
              <a:t>{1,1}</a:t>
            </a:r>
            <a:endParaRPr lang="zh-CN" altLang="zh-CN" sz="2200" b="1" dirty="0">
              <a:latin typeface="华文宋体" panose="02010600040101010101" pitchFamily="2" charset="-122"/>
              <a:ea typeface="华文宋体" panose="02010600040101010101" pitchFamily="2" charset="-122"/>
            </a:endParaRPr>
          </a:p>
          <a:p>
            <a:r>
              <a:rPr lang="en-US" altLang="zh-CN" sz="2200" b="1" dirty="0">
                <a:latin typeface="华文宋体" panose="02010600040101010101" pitchFamily="2" charset="-122"/>
                <a:ea typeface="华文宋体" panose="02010600040101010101" pitchFamily="2" charset="-122"/>
              </a:rPr>
              <a:t>%</a:t>
            </a:r>
            <a:r>
              <a:rPr lang="zh-CN" altLang="zh-CN" sz="2200" b="1" dirty="0">
                <a:latin typeface="华文宋体" panose="02010600040101010101" pitchFamily="2" charset="-122"/>
                <a:ea typeface="华文宋体" panose="02010600040101010101" pitchFamily="2" charset="-122"/>
              </a:rPr>
              <a:t>使用原始平衡点仿真网络</a:t>
            </a:r>
          </a:p>
          <a:p>
            <a:r>
              <a:rPr lang="en-US" altLang="zh-CN" sz="2200" b="1" dirty="0">
                <a:latin typeface="华文宋体" panose="02010600040101010101" pitchFamily="2" charset="-122"/>
                <a:ea typeface="华文宋体" panose="02010600040101010101" pitchFamily="2" charset="-122"/>
              </a:rPr>
              <a:t>[</a:t>
            </a:r>
            <a:r>
              <a:rPr lang="en-US" altLang="zh-CN" sz="2200" b="1" dirty="0" err="1">
                <a:latin typeface="华文宋体" panose="02010600040101010101" pitchFamily="2" charset="-122"/>
                <a:ea typeface="华文宋体" panose="02010600040101010101" pitchFamily="2" charset="-122"/>
              </a:rPr>
              <a:t>Y,Pf,Af</a:t>
            </a:r>
            <a:r>
              <a:rPr lang="en-US" altLang="zh-CN" sz="2200" b="1" dirty="0">
                <a:latin typeface="华文宋体" panose="02010600040101010101" pitchFamily="2" charset="-122"/>
                <a:ea typeface="华文宋体" panose="02010600040101010101" pitchFamily="2" charset="-122"/>
              </a:rPr>
              <a:t>] = sim(net,2,[],T);</a:t>
            </a:r>
            <a:endParaRPr lang="zh-CN" altLang="zh-CN" sz="2200" b="1" dirty="0">
              <a:latin typeface="华文宋体" panose="02010600040101010101" pitchFamily="2" charset="-122"/>
              <a:ea typeface="华文宋体" panose="02010600040101010101" pitchFamily="2" charset="-122"/>
            </a:endParaRPr>
          </a:p>
          <a:p>
            <a:r>
              <a:rPr lang="en-US" altLang="zh-CN" sz="2200" b="1" dirty="0">
                <a:latin typeface="华文宋体" panose="02010600040101010101" pitchFamily="2" charset="-122"/>
                <a:ea typeface="华文宋体" panose="02010600040101010101" pitchFamily="2" charset="-122"/>
              </a:rPr>
              <a:t>Y</a:t>
            </a:r>
            <a:endParaRPr lang="zh-CN" altLang="zh-CN" sz="2200" b="1" dirty="0">
              <a:latin typeface="华文宋体" panose="02010600040101010101" pitchFamily="2" charset="-122"/>
              <a:ea typeface="华文宋体" panose="02010600040101010101" pitchFamily="2" charset="-122"/>
            </a:endParaRPr>
          </a:p>
        </p:txBody>
      </p:sp>
      <p:sp>
        <p:nvSpPr>
          <p:cNvPr id="9" name="长方形 3"/>
          <p:cNvSpPr/>
          <p:nvPr/>
        </p:nvSpPr>
        <p:spPr>
          <a:xfrm>
            <a:off x="8439682" y="0"/>
            <a:ext cx="694531"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nvGrpSpPr>
          <p:cNvPr id="3" name="组合 2"/>
          <p:cNvGrpSpPr/>
          <p:nvPr/>
        </p:nvGrpSpPr>
        <p:grpSpPr>
          <a:xfrm>
            <a:off x="8400804" y="0"/>
            <a:ext cx="851355" cy="6858000"/>
            <a:chOff x="8400804" y="0"/>
            <a:chExt cx="851355" cy="6858000"/>
          </a:xfrm>
        </p:grpSpPr>
        <p:grpSp>
          <p:nvGrpSpPr>
            <p:cNvPr id="11" name="组 9"/>
            <p:cNvGrpSpPr/>
            <p:nvPr/>
          </p:nvGrpSpPr>
          <p:grpSpPr>
            <a:xfrm>
              <a:off x="8400804" y="0"/>
              <a:ext cx="733409" cy="6858000"/>
              <a:chOff x="9055676" y="0"/>
              <a:chExt cx="3136324" cy="6858000"/>
            </a:xfrm>
          </p:grpSpPr>
          <p:sp>
            <p:nvSpPr>
              <p:cNvPr id="13"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矩形 15"/>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7"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2"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
        <p:nvSpPr>
          <p:cNvPr id="21" name="Rectangle 2"/>
          <p:cNvSpPr txBox="1">
            <a:spLocks noChangeArrowheads="1"/>
          </p:cNvSpPr>
          <p:nvPr/>
        </p:nvSpPr>
        <p:spPr>
          <a:xfrm>
            <a:off x="767901" y="21824"/>
            <a:ext cx="6738573" cy="9596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华文宋体" panose="02010600040101010101" pitchFamily="2" charset="-122"/>
                <a:ea typeface="华文宋体" panose="02010600040101010101" pitchFamily="2" charset="-122"/>
              </a:rPr>
              <a:t>11.6 Hopfield</a:t>
            </a:r>
            <a:r>
              <a:rPr lang="zh-CN" altLang="en-US" sz="4000" b="1" dirty="0">
                <a:solidFill>
                  <a:srgbClr val="FF0000"/>
                </a:solidFill>
                <a:latin typeface="华文宋体" panose="02010600040101010101" pitchFamily="2" charset="-122"/>
                <a:ea typeface="华文宋体" panose="02010600040101010101" pitchFamily="2" charset="-122"/>
              </a:rPr>
              <a:t>网实例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9733">
                                            <p:txEl>
                                              <p:pRg st="0" end="0"/>
                                            </p:txEl>
                                          </p:spTgt>
                                        </p:tgtEl>
                                        <p:attrNameLst>
                                          <p:attrName>style.visibility</p:attrName>
                                        </p:attrNameLst>
                                      </p:cBhvr>
                                      <p:to>
                                        <p:strVal val="visible"/>
                                      </p:to>
                                    </p:set>
                                    <p:anim calcmode="lin" valueType="num">
                                      <p:cBhvr additive="base">
                                        <p:cTn id="7" dur="500" fill="hold"/>
                                        <p:tgtEl>
                                          <p:spTgt spid="32973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2973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29733">
                                            <p:txEl>
                                              <p:pRg st="1" end="1"/>
                                            </p:txEl>
                                          </p:spTgt>
                                        </p:tgtEl>
                                        <p:attrNameLst>
                                          <p:attrName>style.visibility</p:attrName>
                                        </p:attrNameLst>
                                      </p:cBhvr>
                                      <p:to>
                                        <p:strVal val="visible"/>
                                      </p:to>
                                    </p:set>
                                    <p:anim calcmode="lin" valueType="num">
                                      <p:cBhvr additive="base">
                                        <p:cTn id="13" dur="500" fill="hold"/>
                                        <p:tgtEl>
                                          <p:spTgt spid="32973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2973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29733">
                                            <p:txEl>
                                              <p:pRg st="2" end="2"/>
                                            </p:txEl>
                                          </p:spTgt>
                                        </p:tgtEl>
                                        <p:attrNameLst>
                                          <p:attrName>style.visibility</p:attrName>
                                        </p:attrNameLst>
                                      </p:cBhvr>
                                      <p:to>
                                        <p:strVal val="visible"/>
                                      </p:to>
                                    </p:set>
                                    <p:anim calcmode="lin" valueType="num">
                                      <p:cBhvr additive="base">
                                        <p:cTn id="19" dur="500" fill="hold"/>
                                        <p:tgtEl>
                                          <p:spTgt spid="32973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2973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29733">
                                            <p:txEl>
                                              <p:pRg st="3" end="3"/>
                                            </p:txEl>
                                          </p:spTgt>
                                        </p:tgtEl>
                                        <p:attrNameLst>
                                          <p:attrName>style.visibility</p:attrName>
                                        </p:attrNameLst>
                                      </p:cBhvr>
                                      <p:to>
                                        <p:strVal val="visible"/>
                                      </p:to>
                                    </p:set>
                                    <p:anim calcmode="lin" valueType="num">
                                      <p:cBhvr additive="base">
                                        <p:cTn id="25" dur="500" fill="hold"/>
                                        <p:tgtEl>
                                          <p:spTgt spid="32973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2973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29733">
                                            <p:txEl>
                                              <p:pRg st="4" end="4"/>
                                            </p:txEl>
                                          </p:spTgt>
                                        </p:tgtEl>
                                        <p:attrNameLst>
                                          <p:attrName>style.visibility</p:attrName>
                                        </p:attrNameLst>
                                      </p:cBhvr>
                                      <p:to>
                                        <p:strVal val="visible"/>
                                      </p:to>
                                    </p:set>
                                    <p:anim calcmode="lin" valueType="num">
                                      <p:cBhvr additive="base">
                                        <p:cTn id="31" dur="500" fill="hold"/>
                                        <p:tgtEl>
                                          <p:spTgt spid="32973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2973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29733">
                                            <p:txEl>
                                              <p:pRg st="5" end="5"/>
                                            </p:txEl>
                                          </p:spTgt>
                                        </p:tgtEl>
                                        <p:attrNameLst>
                                          <p:attrName>style.visibility</p:attrName>
                                        </p:attrNameLst>
                                      </p:cBhvr>
                                      <p:to>
                                        <p:strVal val="visible"/>
                                      </p:to>
                                    </p:set>
                                    <p:anim calcmode="lin" valueType="num">
                                      <p:cBhvr additive="base">
                                        <p:cTn id="37" dur="500" fill="hold"/>
                                        <p:tgtEl>
                                          <p:spTgt spid="329733">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2973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329733">
                                            <p:txEl>
                                              <p:pRg st="6" end="6"/>
                                            </p:txEl>
                                          </p:spTgt>
                                        </p:tgtEl>
                                        <p:attrNameLst>
                                          <p:attrName>style.visibility</p:attrName>
                                        </p:attrNameLst>
                                      </p:cBhvr>
                                      <p:to>
                                        <p:strVal val="visible"/>
                                      </p:to>
                                    </p:set>
                                    <p:anim calcmode="lin" valueType="num">
                                      <p:cBhvr additive="base">
                                        <p:cTn id="43" dur="500" fill="hold"/>
                                        <p:tgtEl>
                                          <p:spTgt spid="329733">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2973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329733">
                                            <p:txEl>
                                              <p:pRg st="7" end="7"/>
                                            </p:txEl>
                                          </p:spTgt>
                                        </p:tgtEl>
                                        <p:attrNameLst>
                                          <p:attrName>style.visibility</p:attrName>
                                        </p:attrNameLst>
                                      </p:cBhvr>
                                      <p:to>
                                        <p:strVal val="visible"/>
                                      </p:to>
                                    </p:set>
                                    <p:anim calcmode="lin" valueType="num">
                                      <p:cBhvr additive="base">
                                        <p:cTn id="49" dur="500" fill="hold"/>
                                        <p:tgtEl>
                                          <p:spTgt spid="329733">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32973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329733">
                                            <p:txEl>
                                              <p:pRg st="8" end="8"/>
                                            </p:txEl>
                                          </p:spTgt>
                                        </p:tgtEl>
                                        <p:attrNameLst>
                                          <p:attrName>style.visibility</p:attrName>
                                        </p:attrNameLst>
                                      </p:cBhvr>
                                      <p:to>
                                        <p:strVal val="visible"/>
                                      </p:to>
                                    </p:set>
                                    <p:anim calcmode="lin" valueType="num">
                                      <p:cBhvr additive="base">
                                        <p:cTn id="55" dur="500" fill="hold"/>
                                        <p:tgtEl>
                                          <p:spTgt spid="329733">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32973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329733">
                                            <p:txEl>
                                              <p:pRg st="9" end="9"/>
                                            </p:txEl>
                                          </p:spTgt>
                                        </p:tgtEl>
                                        <p:attrNameLst>
                                          <p:attrName>style.visibility</p:attrName>
                                        </p:attrNameLst>
                                      </p:cBhvr>
                                      <p:to>
                                        <p:strVal val="visible"/>
                                      </p:to>
                                    </p:set>
                                    <p:anim calcmode="lin" valueType="num">
                                      <p:cBhvr additive="base">
                                        <p:cTn id="61" dur="500" fill="hold"/>
                                        <p:tgtEl>
                                          <p:spTgt spid="329733">
                                            <p:txEl>
                                              <p:pRg st="9" end="9"/>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329733">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329733">
                                            <p:txEl>
                                              <p:pRg st="10" end="10"/>
                                            </p:txEl>
                                          </p:spTgt>
                                        </p:tgtEl>
                                        <p:attrNameLst>
                                          <p:attrName>style.visibility</p:attrName>
                                        </p:attrNameLst>
                                      </p:cBhvr>
                                      <p:to>
                                        <p:strVal val="visible"/>
                                      </p:to>
                                    </p:set>
                                    <p:anim calcmode="lin" valueType="num">
                                      <p:cBhvr additive="base">
                                        <p:cTn id="67" dur="500" fill="hold"/>
                                        <p:tgtEl>
                                          <p:spTgt spid="329733">
                                            <p:txEl>
                                              <p:pRg st="10" end="10"/>
                                            </p:tx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329733">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329733">
                                            <p:txEl>
                                              <p:pRg st="11" end="11"/>
                                            </p:txEl>
                                          </p:spTgt>
                                        </p:tgtEl>
                                        <p:attrNameLst>
                                          <p:attrName>style.visibility</p:attrName>
                                        </p:attrNameLst>
                                      </p:cBhvr>
                                      <p:to>
                                        <p:strVal val="visible"/>
                                      </p:to>
                                    </p:set>
                                    <p:anim calcmode="lin" valueType="num">
                                      <p:cBhvr additive="base">
                                        <p:cTn id="73" dur="500" fill="hold"/>
                                        <p:tgtEl>
                                          <p:spTgt spid="329733">
                                            <p:txEl>
                                              <p:pRg st="11" end="11"/>
                                            </p:txEl>
                                          </p:spTgt>
                                        </p:tgtEl>
                                        <p:attrNameLst>
                                          <p:attrName>ppt_x</p:attrName>
                                        </p:attrNameLst>
                                      </p:cBhvr>
                                      <p:tavLst>
                                        <p:tav tm="0">
                                          <p:val>
                                            <p:strVal val="0-#ppt_w/2"/>
                                          </p:val>
                                        </p:tav>
                                        <p:tav tm="100000">
                                          <p:val>
                                            <p:strVal val="#ppt_x"/>
                                          </p:val>
                                        </p:tav>
                                      </p:tavLst>
                                    </p:anim>
                                    <p:anim calcmode="lin" valueType="num">
                                      <p:cBhvr additive="base">
                                        <p:cTn id="74" dur="500" fill="hold"/>
                                        <p:tgtEl>
                                          <p:spTgt spid="329733">
                                            <p:txEl>
                                              <p:pRg st="11" end="11"/>
                                            </p:txEl>
                                          </p:spTgt>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8" fill="hold" grpId="0" nodeType="clickEffect">
                                  <p:stCondLst>
                                    <p:cond delay="0"/>
                                  </p:stCondLst>
                                  <p:childTnLst>
                                    <p:set>
                                      <p:cBhvr>
                                        <p:cTn id="78" dur="1" fill="hold">
                                          <p:stCondLst>
                                            <p:cond delay="0"/>
                                          </p:stCondLst>
                                        </p:cTn>
                                        <p:tgtEl>
                                          <p:spTgt spid="329733">
                                            <p:txEl>
                                              <p:pRg st="12" end="12"/>
                                            </p:txEl>
                                          </p:spTgt>
                                        </p:tgtEl>
                                        <p:attrNameLst>
                                          <p:attrName>style.visibility</p:attrName>
                                        </p:attrNameLst>
                                      </p:cBhvr>
                                      <p:to>
                                        <p:strVal val="visible"/>
                                      </p:to>
                                    </p:set>
                                    <p:anim calcmode="lin" valueType="num">
                                      <p:cBhvr additive="base">
                                        <p:cTn id="79" dur="500" fill="hold"/>
                                        <p:tgtEl>
                                          <p:spTgt spid="329733">
                                            <p:txEl>
                                              <p:pRg st="12" end="12"/>
                                            </p:tx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329733">
                                            <p:txEl>
                                              <p:pRg st="12" end="12"/>
                                            </p:txEl>
                                          </p:spTgt>
                                        </p:tgtEl>
                                        <p:attrNameLst>
                                          <p:attrName>ppt_y</p:attrName>
                                        </p:attrNameLst>
                                      </p:cBhvr>
                                      <p:tavLst>
                                        <p:tav tm="0">
                                          <p:val>
                                            <p:strVal val="#ppt_y"/>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8" fill="hold" grpId="0" nodeType="clickEffect">
                                  <p:stCondLst>
                                    <p:cond delay="0"/>
                                  </p:stCondLst>
                                  <p:childTnLst>
                                    <p:set>
                                      <p:cBhvr>
                                        <p:cTn id="84" dur="1" fill="hold">
                                          <p:stCondLst>
                                            <p:cond delay="0"/>
                                          </p:stCondLst>
                                        </p:cTn>
                                        <p:tgtEl>
                                          <p:spTgt spid="329733">
                                            <p:txEl>
                                              <p:pRg st="13" end="13"/>
                                            </p:txEl>
                                          </p:spTgt>
                                        </p:tgtEl>
                                        <p:attrNameLst>
                                          <p:attrName>style.visibility</p:attrName>
                                        </p:attrNameLst>
                                      </p:cBhvr>
                                      <p:to>
                                        <p:strVal val="visible"/>
                                      </p:to>
                                    </p:set>
                                    <p:anim calcmode="lin" valueType="num">
                                      <p:cBhvr additive="base">
                                        <p:cTn id="85" dur="500" fill="hold"/>
                                        <p:tgtEl>
                                          <p:spTgt spid="329733">
                                            <p:txEl>
                                              <p:pRg st="13" end="13"/>
                                            </p:txEl>
                                          </p:spTgt>
                                        </p:tgtEl>
                                        <p:attrNameLst>
                                          <p:attrName>ppt_x</p:attrName>
                                        </p:attrNameLst>
                                      </p:cBhvr>
                                      <p:tavLst>
                                        <p:tav tm="0">
                                          <p:val>
                                            <p:strVal val="0-#ppt_w/2"/>
                                          </p:val>
                                        </p:tav>
                                        <p:tav tm="100000">
                                          <p:val>
                                            <p:strVal val="#ppt_x"/>
                                          </p:val>
                                        </p:tav>
                                      </p:tavLst>
                                    </p:anim>
                                    <p:anim calcmode="lin" valueType="num">
                                      <p:cBhvr additive="base">
                                        <p:cTn id="86" dur="500" fill="hold"/>
                                        <p:tgtEl>
                                          <p:spTgt spid="329733">
                                            <p:txEl>
                                              <p:pRg st="13" end="1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733" grpId="0" build="p"/>
    </p:bldLst>
  </p:timing>
</p:sld>
</file>

<file path=ppt/slides/slide1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9733" name="Rectangle 3"/>
          <p:cNvSpPr>
            <a:spLocks noGrp="1" noChangeArrowheads="1"/>
          </p:cNvSpPr>
          <p:nvPr>
            <p:ph type="body" idx="4294967295"/>
          </p:nvPr>
        </p:nvSpPr>
        <p:spPr>
          <a:xfrm>
            <a:off x="598203" y="814772"/>
            <a:ext cx="7606615" cy="5965696"/>
          </a:xfrm>
        </p:spPr>
        <p:txBody>
          <a:bodyPr>
            <a:noAutofit/>
          </a:bodyPr>
          <a:lstStyle/>
          <a:p>
            <a:r>
              <a:rPr lang="en-US" altLang="zh-CN" sz="2200" b="1" dirty="0">
                <a:solidFill>
                  <a:srgbClr val="0070C0"/>
                </a:solidFill>
                <a:latin typeface="华文宋体" panose="02010600040101010101" pitchFamily="2" charset="-122"/>
                <a:ea typeface="华文宋体" panose="02010600040101010101" pitchFamily="2" charset="-122"/>
              </a:rPr>
              <a:t>%</a:t>
            </a:r>
            <a:r>
              <a:rPr lang="zh-CN" altLang="zh-CN" sz="2200" b="1" dirty="0">
                <a:solidFill>
                  <a:srgbClr val="0070C0"/>
                </a:solidFill>
                <a:latin typeface="华文宋体" panose="02010600040101010101" pitchFamily="2" charset="-122"/>
                <a:ea typeface="华文宋体" panose="02010600040101010101" pitchFamily="2" charset="-122"/>
              </a:rPr>
              <a:t>使用一个随机点仿真网络，并绘出其到达稳定点的轨迹</a:t>
            </a:r>
          </a:p>
          <a:p>
            <a:r>
              <a:rPr lang="en-US" altLang="zh-CN" sz="2200" b="1" dirty="0">
                <a:latin typeface="华文宋体" panose="02010600040101010101" pitchFamily="2" charset="-122"/>
                <a:ea typeface="华文宋体" panose="02010600040101010101" pitchFamily="2" charset="-122"/>
              </a:rPr>
              <a:t>a = {</a:t>
            </a:r>
            <a:r>
              <a:rPr lang="en-US" altLang="zh-CN" sz="2200" b="1" dirty="0" err="1">
                <a:latin typeface="华文宋体" panose="02010600040101010101" pitchFamily="2" charset="-122"/>
                <a:ea typeface="华文宋体" panose="02010600040101010101" pitchFamily="2" charset="-122"/>
              </a:rPr>
              <a:t>rands</a:t>
            </a:r>
            <a:r>
              <a:rPr lang="en-US" altLang="zh-CN" sz="2200" b="1" dirty="0">
                <a:latin typeface="华文宋体" panose="02010600040101010101" pitchFamily="2" charset="-122"/>
                <a:ea typeface="华文宋体" panose="02010600040101010101" pitchFamily="2" charset="-122"/>
              </a:rPr>
              <a:t>(2,1)};</a:t>
            </a:r>
            <a:endParaRPr lang="zh-CN" altLang="zh-CN" sz="2200" b="1" dirty="0">
              <a:latin typeface="华文宋体" panose="02010600040101010101" pitchFamily="2" charset="-122"/>
              <a:ea typeface="华文宋体" panose="02010600040101010101" pitchFamily="2" charset="-122"/>
            </a:endParaRPr>
          </a:p>
          <a:p>
            <a:r>
              <a:rPr lang="en-US" altLang="zh-CN" sz="2200" b="1" dirty="0">
                <a:latin typeface="华文宋体" panose="02010600040101010101" pitchFamily="2" charset="-122"/>
                <a:ea typeface="华文宋体" panose="02010600040101010101" pitchFamily="2" charset="-122"/>
              </a:rPr>
              <a:t>[</a:t>
            </a:r>
            <a:r>
              <a:rPr lang="en-US" altLang="zh-CN" sz="2200" b="1" dirty="0" err="1">
                <a:latin typeface="华文宋体" panose="02010600040101010101" pitchFamily="2" charset="-122"/>
                <a:ea typeface="华文宋体" panose="02010600040101010101" pitchFamily="2" charset="-122"/>
              </a:rPr>
              <a:t>y,Pf,Af</a:t>
            </a:r>
            <a:r>
              <a:rPr lang="en-US" altLang="zh-CN" sz="2200" b="1" dirty="0">
                <a:latin typeface="华文宋体" panose="02010600040101010101" pitchFamily="2" charset="-122"/>
                <a:ea typeface="华文宋体" panose="02010600040101010101" pitchFamily="2" charset="-122"/>
              </a:rPr>
              <a:t>] = sim(net,{1 20},{},a);</a:t>
            </a:r>
            <a:endParaRPr lang="zh-CN" altLang="zh-CN" sz="2200" b="1" dirty="0">
              <a:latin typeface="华文宋体" panose="02010600040101010101" pitchFamily="2" charset="-122"/>
              <a:ea typeface="华文宋体" panose="02010600040101010101" pitchFamily="2" charset="-122"/>
            </a:endParaRPr>
          </a:p>
          <a:p>
            <a:r>
              <a:rPr lang="en-US" altLang="zh-CN" sz="2200" b="1" dirty="0">
                <a:latin typeface="华文宋体" panose="02010600040101010101" pitchFamily="2" charset="-122"/>
                <a:ea typeface="华文宋体" panose="02010600040101010101" pitchFamily="2" charset="-122"/>
              </a:rPr>
              <a:t>figure;</a:t>
            </a:r>
            <a:endParaRPr lang="zh-CN" altLang="zh-CN" sz="2200" b="1" dirty="0">
              <a:latin typeface="华文宋体" panose="02010600040101010101" pitchFamily="2" charset="-122"/>
              <a:ea typeface="华文宋体" panose="02010600040101010101" pitchFamily="2" charset="-122"/>
            </a:endParaRPr>
          </a:p>
          <a:p>
            <a:r>
              <a:rPr lang="en-US" altLang="zh-CN" sz="2200" b="1" dirty="0">
                <a:latin typeface="华文宋体" panose="02010600040101010101" pitchFamily="2" charset="-122"/>
                <a:ea typeface="华文宋体" panose="02010600040101010101" pitchFamily="2" charset="-122"/>
              </a:rPr>
              <a:t>plot(T(1,:),T(2,:),'r*');</a:t>
            </a:r>
            <a:endParaRPr lang="zh-CN" altLang="zh-CN" sz="2200" b="1" dirty="0">
              <a:latin typeface="华文宋体" panose="02010600040101010101" pitchFamily="2" charset="-122"/>
              <a:ea typeface="华文宋体" panose="02010600040101010101" pitchFamily="2" charset="-122"/>
            </a:endParaRPr>
          </a:p>
          <a:p>
            <a:r>
              <a:rPr lang="en-US" altLang="zh-CN" sz="2200" b="1" dirty="0">
                <a:latin typeface="华文宋体" panose="02010600040101010101" pitchFamily="2" charset="-122"/>
                <a:ea typeface="华文宋体" panose="02010600040101010101" pitchFamily="2" charset="-122"/>
              </a:rPr>
              <a:t>axis([-1.1 1.1 -1.1 1.1]);</a:t>
            </a:r>
            <a:endParaRPr lang="zh-CN" altLang="zh-CN" sz="2200" b="1" dirty="0">
              <a:latin typeface="华文宋体" panose="02010600040101010101" pitchFamily="2" charset="-122"/>
              <a:ea typeface="华文宋体" panose="02010600040101010101" pitchFamily="2" charset="-122"/>
            </a:endParaRPr>
          </a:p>
          <a:p>
            <a:r>
              <a:rPr lang="en-US" altLang="zh-CN" sz="2200" b="1" dirty="0">
                <a:latin typeface="华文宋体" panose="02010600040101010101" pitchFamily="2" charset="-122"/>
                <a:ea typeface="华文宋体" panose="02010600040101010101" pitchFamily="2" charset="-122"/>
              </a:rPr>
              <a:t>title('Hopfield</a:t>
            </a:r>
            <a:r>
              <a:rPr lang="zh-CN" altLang="zh-CN" sz="2200" b="1" dirty="0">
                <a:latin typeface="华文宋体" panose="02010600040101010101" pitchFamily="2" charset="-122"/>
                <a:ea typeface="华文宋体" panose="02010600040101010101" pitchFamily="2" charset="-122"/>
              </a:rPr>
              <a:t>神经网络状态空间</a:t>
            </a:r>
            <a:r>
              <a:rPr lang="en-US" altLang="zh-CN" sz="2200" b="1" dirty="0">
                <a:latin typeface="华文宋体" panose="02010600040101010101" pitchFamily="2" charset="-122"/>
                <a:ea typeface="华文宋体" panose="02010600040101010101" pitchFamily="2" charset="-122"/>
              </a:rPr>
              <a:t>');</a:t>
            </a:r>
            <a:endParaRPr lang="zh-CN" altLang="zh-CN" sz="2200" b="1" dirty="0">
              <a:latin typeface="华文宋体" panose="02010600040101010101" pitchFamily="2" charset="-122"/>
              <a:ea typeface="华文宋体" panose="02010600040101010101" pitchFamily="2" charset="-122"/>
            </a:endParaRPr>
          </a:p>
          <a:p>
            <a:r>
              <a:rPr lang="en-US" altLang="zh-CN" sz="2200" b="1" dirty="0" err="1">
                <a:latin typeface="华文宋体" panose="02010600040101010101" pitchFamily="2" charset="-122"/>
                <a:ea typeface="华文宋体" panose="02010600040101010101" pitchFamily="2" charset="-122"/>
              </a:rPr>
              <a:t>xlabel</a:t>
            </a:r>
            <a:r>
              <a:rPr lang="en-US" altLang="zh-CN" sz="2200" b="1" dirty="0">
                <a:latin typeface="华文宋体" panose="02010600040101010101" pitchFamily="2" charset="-122"/>
                <a:ea typeface="华文宋体" panose="02010600040101010101" pitchFamily="2" charset="-122"/>
              </a:rPr>
              <a:t>('a(1)');</a:t>
            </a:r>
            <a:endParaRPr lang="zh-CN" altLang="zh-CN" sz="2200" b="1" dirty="0">
              <a:latin typeface="华文宋体" panose="02010600040101010101" pitchFamily="2" charset="-122"/>
              <a:ea typeface="华文宋体" panose="02010600040101010101" pitchFamily="2" charset="-122"/>
            </a:endParaRPr>
          </a:p>
          <a:p>
            <a:r>
              <a:rPr lang="en-US" altLang="zh-CN" sz="2200" b="1" dirty="0" err="1">
                <a:latin typeface="华文宋体" panose="02010600040101010101" pitchFamily="2" charset="-122"/>
                <a:ea typeface="华文宋体" panose="02010600040101010101" pitchFamily="2" charset="-122"/>
              </a:rPr>
              <a:t>ylabel</a:t>
            </a:r>
            <a:r>
              <a:rPr lang="en-US" altLang="zh-CN" sz="2200" b="1" dirty="0">
                <a:latin typeface="华文宋体" panose="02010600040101010101" pitchFamily="2" charset="-122"/>
                <a:ea typeface="华文宋体" panose="02010600040101010101" pitchFamily="2" charset="-122"/>
              </a:rPr>
              <a:t>('a(2)');</a:t>
            </a:r>
            <a:endParaRPr lang="zh-CN" altLang="zh-CN" sz="2200" b="1" dirty="0">
              <a:latin typeface="华文宋体" panose="02010600040101010101" pitchFamily="2" charset="-122"/>
              <a:ea typeface="华文宋体" panose="02010600040101010101" pitchFamily="2" charset="-122"/>
            </a:endParaRPr>
          </a:p>
          <a:p>
            <a:r>
              <a:rPr lang="en-US" altLang="zh-CN" sz="2200" b="1" dirty="0">
                <a:latin typeface="华文宋体" panose="02010600040101010101" pitchFamily="2" charset="-122"/>
                <a:ea typeface="华文宋体" panose="02010600040101010101" pitchFamily="2" charset="-122"/>
              </a:rPr>
              <a:t>record=[cell2mat(a) cell2mat(y)];</a:t>
            </a:r>
            <a:endParaRPr lang="zh-CN" altLang="zh-CN" sz="2200" b="1" dirty="0">
              <a:latin typeface="华文宋体" panose="02010600040101010101" pitchFamily="2" charset="-122"/>
              <a:ea typeface="华文宋体" panose="02010600040101010101" pitchFamily="2" charset="-122"/>
            </a:endParaRPr>
          </a:p>
          <a:p>
            <a:r>
              <a:rPr lang="en-US" altLang="zh-CN" sz="2200" b="1" dirty="0">
                <a:latin typeface="华文宋体" panose="02010600040101010101" pitchFamily="2" charset="-122"/>
                <a:ea typeface="华文宋体" panose="02010600040101010101" pitchFamily="2" charset="-122"/>
              </a:rPr>
              <a:t>start=cell2mat(a);</a:t>
            </a:r>
            <a:endParaRPr lang="zh-CN" altLang="zh-CN" sz="2200" b="1" dirty="0">
              <a:latin typeface="华文宋体" panose="02010600040101010101" pitchFamily="2" charset="-122"/>
              <a:ea typeface="华文宋体" panose="02010600040101010101" pitchFamily="2" charset="-122"/>
            </a:endParaRPr>
          </a:p>
          <a:p>
            <a:r>
              <a:rPr lang="en-US" altLang="zh-CN" sz="2200" b="1" dirty="0">
                <a:latin typeface="华文宋体" panose="02010600040101010101" pitchFamily="2" charset="-122"/>
                <a:ea typeface="华文宋体" panose="02010600040101010101" pitchFamily="2" charset="-122"/>
              </a:rPr>
              <a:t>hold on</a:t>
            </a:r>
            <a:endParaRPr lang="zh-CN" altLang="zh-CN" sz="2200" b="1" dirty="0">
              <a:latin typeface="华文宋体" panose="02010600040101010101" pitchFamily="2" charset="-122"/>
              <a:ea typeface="华文宋体" panose="02010600040101010101" pitchFamily="2" charset="-122"/>
            </a:endParaRPr>
          </a:p>
          <a:p>
            <a:r>
              <a:rPr lang="en-US" altLang="zh-CN" sz="2200" b="1" dirty="0">
                <a:latin typeface="华文宋体" panose="02010600040101010101" pitchFamily="2" charset="-122"/>
                <a:ea typeface="华文宋体" panose="02010600040101010101" pitchFamily="2" charset="-122"/>
              </a:rPr>
              <a:t>plot(start(1,1),start(2,1),'</a:t>
            </a:r>
            <a:r>
              <a:rPr lang="en-US" altLang="zh-CN" sz="2200" b="1" dirty="0" err="1">
                <a:latin typeface="华文宋体" panose="02010600040101010101" pitchFamily="2" charset="-122"/>
                <a:ea typeface="华文宋体" panose="02010600040101010101" pitchFamily="2" charset="-122"/>
              </a:rPr>
              <a:t>bx</a:t>
            </a:r>
            <a:r>
              <a:rPr lang="en-US" altLang="zh-CN" sz="2200" b="1" dirty="0">
                <a:latin typeface="华文宋体" panose="02010600040101010101" pitchFamily="2" charset="-122"/>
                <a:ea typeface="华文宋体" panose="02010600040101010101" pitchFamily="2" charset="-122"/>
              </a:rPr>
              <a:t>',record(1,:),record(2,:));</a:t>
            </a:r>
            <a:endParaRPr lang="zh-CN" altLang="zh-CN" sz="2200" b="1" dirty="0">
              <a:latin typeface="华文宋体" panose="02010600040101010101" pitchFamily="2" charset="-122"/>
              <a:ea typeface="华文宋体" panose="02010600040101010101" pitchFamily="2" charset="-122"/>
            </a:endParaRPr>
          </a:p>
        </p:txBody>
      </p:sp>
      <p:sp>
        <p:nvSpPr>
          <p:cNvPr id="9" name="长方形 3"/>
          <p:cNvSpPr/>
          <p:nvPr/>
        </p:nvSpPr>
        <p:spPr>
          <a:xfrm>
            <a:off x="8439682" y="0"/>
            <a:ext cx="694531"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nvGrpSpPr>
          <p:cNvPr id="3" name="组合 2"/>
          <p:cNvGrpSpPr/>
          <p:nvPr/>
        </p:nvGrpSpPr>
        <p:grpSpPr>
          <a:xfrm>
            <a:off x="8400804" y="0"/>
            <a:ext cx="851355" cy="6858000"/>
            <a:chOff x="8400804" y="0"/>
            <a:chExt cx="851355" cy="6858000"/>
          </a:xfrm>
        </p:grpSpPr>
        <p:grpSp>
          <p:nvGrpSpPr>
            <p:cNvPr id="11" name="组 9"/>
            <p:cNvGrpSpPr/>
            <p:nvPr/>
          </p:nvGrpSpPr>
          <p:grpSpPr>
            <a:xfrm>
              <a:off x="8400804" y="0"/>
              <a:ext cx="733409" cy="6858000"/>
              <a:chOff x="9055676" y="0"/>
              <a:chExt cx="3136324" cy="6858000"/>
            </a:xfrm>
          </p:grpSpPr>
          <p:sp>
            <p:nvSpPr>
              <p:cNvPr id="13"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矩形 15"/>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7"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2"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
        <p:nvSpPr>
          <p:cNvPr id="21" name="Rectangle 2"/>
          <p:cNvSpPr txBox="1">
            <a:spLocks noChangeArrowheads="1"/>
          </p:cNvSpPr>
          <p:nvPr/>
        </p:nvSpPr>
        <p:spPr>
          <a:xfrm>
            <a:off x="767901" y="21824"/>
            <a:ext cx="6738573" cy="9596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华文宋体" panose="02010600040101010101" pitchFamily="2" charset="-122"/>
                <a:ea typeface="华文宋体" panose="02010600040101010101" pitchFamily="2" charset="-122"/>
              </a:rPr>
              <a:t>11.6 Hopfield</a:t>
            </a:r>
            <a:r>
              <a:rPr lang="zh-CN" altLang="en-US" sz="4000" b="1" dirty="0">
                <a:solidFill>
                  <a:srgbClr val="FF0000"/>
                </a:solidFill>
                <a:latin typeface="华文宋体" panose="02010600040101010101" pitchFamily="2" charset="-122"/>
                <a:ea typeface="华文宋体" panose="02010600040101010101" pitchFamily="2" charset="-122"/>
              </a:rPr>
              <a:t>网实例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9733">
                                            <p:txEl>
                                              <p:pRg st="0" end="0"/>
                                            </p:txEl>
                                          </p:spTgt>
                                        </p:tgtEl>
                                        <p:attrNameLst>
                                          <p:attrName>style.visibility</p:attrName>
                                        </p:attrNameLst>
                                      </p:cBhvr>
                                      <p:to>
                                        <p:strVal val="visible"/>
                                      </p:to>
                                    </p:set>
                                    <p:anim calcmode="lin" valueType="num">
                                      <p:cBhvr additive="base">
                                        <p:cTn id="7" dur="500" fill="hold"/>
                                        <p:tgtEl>
                                          <p:spTgt spid="32973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2973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29733">
                                            <p:txEl>
                                              <p:pRg st="1" end="1"/>
                                            </p:txEl>
                                          </p:spTgt>
                                        </p:tgtEl>
                                        <p:attrNameLst>
                                          <p:attrName>style.visibility</p:attrName>
                                        </p:attrNameLst>
                                      </p:cBhvr>
                                      <p:to>
                                        <p:strVal val="visible"/>
                                      </p:to>
                                    </p:set>
                                    <p:anim calcmode="lin" valueType="num">
                                      <p:cBhvr additive="base">
                                        <p:cTn id="13" dur="500" fill="hold"/>
                                        <p:tgtEl>
                                          <p:spTgt spid="32973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2973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29733">
                                            <p:txEl>
                                              <p:pRg st="2" end="2"/>
                                            </p:txEl>
                                          </p:spTgt>
                                        </p:tgtEl>
                                        <p:attrNameLst>
                                          <p:attrName>style.visibility</p:attrName>
                                        </p:attrNameLst>
                                      </p:cBhvr>
                                      <p:to>
                                        <p:strVal val="visible"/>
                                      </p:to>
                                    </p:set>
                                    <p:anim calcmode="lin" valueType="num">
                                      <p:cBhvr additive="base">
                                        <p:cTn id="19" dur="500" fill="hold"/>
                                        <p:tgtEl>
                                          <p:spTgt spid="32973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2973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29733">
                                            <p:txEl>
                                              <p:pRg st="3" end="3"/>
                                            </p:txEl>
                                          </p:spTgt>
                                        </p:tgtEl>
                                        <p:attrNameLst>
                                          <p:attrName>style.visibility</p:attrName>
                                        </p:attrNameLst>
                                      </p:cBhvr>
                                      <p:to>
                                        <p:strVal val="visible"/>
                                      </p:to>
                                    </p:set>
                                    <p:anim calcmode="lin" valueType="num">
                                      <p:cBhvr additive="base">
                                        <p:cTn id="25" dur="500" fill="hold"/>
                                        <p:tgtEl>
                                          <p:spTgt spid="32973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2973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29733">
                                            <p:txEl>
                                              <p:pRg st="4" end="4"/>
                                            </p:txEl>
                                          </p:spTgt>
                                        </p:tgtEl>
                                        <p:attrNameLst>
                                          <p:attrName>style.visibility</p:attrName>
                                        </p:attrNameLst>
                                      </p:cBhvr>
                                      <p:to>
                                        <p:strVal val="visible"/>
                                      </p:to>
                                    </p:set>
                                    <p:anim calcmode="lin" valueType="num">
                                      <p:cBhvr additive="base">
                                        <p:cTn id="31" dur="500" fill="hold"/>
                                        <p:tgtEl>
                                          <p:spTgt spid="32973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2973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29733">
                                            <p:txEl>
                                              <p:pRg st="5" end="5"/>
                                            </p:txEl>
                                          </p:spTgt>
                                        </p:tgtEl>
                                        <p:attrNameLst>
                                          <p:attrName>style.visibility</p:attrName>
                                        </p:attrNameLst>
                                      </p:cBhvr>
                                      <p:to>
                                        <p:strVal val="visible"/>
                                      </p:to>
                                    </p:set>
                                    <p:anim calcmode="lin" valueType="num">
                                      <p:cBhvr additive="base">
                                        <p:cTn id="37" dur="500" fill="hold"/>
                                        <p:tgtEl>
                                          <p:spTgt spid="329733">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2973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329733">
                                            <p:txEl>
                                              <p:pRg st="6" end="6"/>
                                            </p:txEl>
                                          </p:spTgt>
                                        </p:tgtEl>
                                        <p:attrNameLst>
                                          <p:attrName>style.visibility</p:attrName>
                                        </p:attrNameLst>
                                      </p:cBhvr>
                                      <p:to>
                                        <p:strVal val="visible"/>
                                      </p:to>
                                    </p:set>
                                    <p:anim calcmode="lin" valueType="num">
                                      <p:cBhvr additive="base">
                                        <p:cTn id="43" dur="500" fill="hold"/>
                                        <p:tgtEl>
                                          <p:spTgt spid="329733">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2973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329733">
                                            <p:txEl>
                                              <p:pRg st="7" end="7"/>
                                            </p:txEl>
                                          </p:spTgt>
                                        </p:tgtEl>
                                        <p:attrNameLst>
                                          <p:attrName>style.visibility</p:attrName>
                                        </p:attrNameLst>
                                      </p:cBhvr>
                                      <p:to>
                                        <p:strVal val="visible"/>
                                      </p:to>
                                    </p:set>
                                    <p:anim calcmode="lin" valueType="num">
                                      <p:cBhvr additive="base">
                                        <p:cTn id="49" dur="500" fill="hold"/>
                                        <p:tgtEl>
                                          <p:spTgt spid="329733">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32973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329733">
                                            <p:txEl>
                                              <p:pRg st="8" end="8"/>
                                            </p:txEl>
                                          </p:spTgt>
                                        </p:tgtEl>
                                        <p:attrNameLst>
                                          <p:attrName>style.visibility</p:attrName>
                                        </p:attrNameLst>
                                      </p:cBhvr>
                                      <p:to>
                                        <p:strVal val="visible"/>
                                      </p:to>
                                    </p:set>
                                    <p:anim calcmode="lin" valueType="num">
                                      <p:cBhvr additive="base">
                                        <p:cTn id="55" dur="500" fill="hold"/>
                                        <p:tgtEl>
                                          <p:spTgt spid="329733">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32973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329733">
                                            <p:txEl>
                                              <p:pRg st="9" end="9"/>
                                            </p:txEl>
                                          </p:spTgt>
                                        </p:tgtEl>
                                        <p:attrNameLst>
                                          <p:attrName>style.visibility</p:attrName>
                                        </p:attrNameLst>
                                      </p:cBhvr>
                                      <p:to>
                                        <p:strVal val="visible"/>
                                      </p:to>
                                    </p:set>
                                    <p:anim calcmode="lin" valueType="num">
                                      <p:cBhvr additive="base">
                                        <p:cTn id="61" dur="500" fill="hold"/>
                                        <p:tgtEl>
                                          <p:spTgt spid="329733">
                                            <p:txEl>
                                              <p:pRg st="9" end="9"/>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329733">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329733">
                                            <p:txEl>
                                              <p:pRg st="10" end="10"/>
                                            </p:txEl>
                                          </p:spTgt>
                                        </p:tgtEl>
                                        <p:attrNameLst>
                                          <p:attrName>style.visibility</p:attrName>
                                        </p:attrNameLst>
                                      </p:cBhvr>
                                      <p:to>
                                        <p:strVal val="visible"/>
                                      </p:to>
                                    </p:set>
                                    <p:anim calcmode="lin" valueType="num">
                                      <p:cBhvr additive="base">
                                        <p:cTn id="67" dur="500" fill="hold"/>
                                        <p:tgtEl>
                                          <p:spTgt spid="329733">
                                            <p:txEl>
                                              <p:pRg st="10" end="10"/>
                                            </p:tx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329733">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329733">
                                            <p:txEl>
                                              <p:pRg st="11" end="11"/>
                                            </p:txEl>
                                          </p:spTgt>
                                        </p:tgtEl>
                                        <p:attrNameLst>
                                          <p:attrName>style.visibility</p:attrName>
                                        </p:attrNameLst>
                                      </p:cBhvr>
                                      <p:to>
                                        <p:strVal val="visible"/>
                                      </p:to>
                                    </p:set>
                                    <p:anim calcmode="lin" valueType="num">
                                      <p:cBhvr additive="base">
                                        <p:cTn id="73" dur="500" fill="hold"/>
                                        <p:tgtEl>
                                          <p:spTgt spid="329733">
                                            <p:txEl>
                                              <p:pRg st="11" end="11"/>
                                            </p:txEl>
                                          </p:spTgt>
                                        </p:tgtEl>
                                        <p:attrNameLst>
                                          <p:attrName>ppt_x</p:attrName>
                                        </p:attrNameLst>
                                      </p:cBhvr>
                                      <p:tavLst>
                                        <p:tav tm="0">
                                          <p:val>
                                            <p:strVal val="0-#ppt_w/2"/>
                                          </p:val>
                                        </p:tav>
                                        <p:tav tm="100000">
                                          <p:val>
                                            <p:strVal val="#ppt_x"/>
                                          </p:val>
                                        </p:tav>
                                      </p:tavLst>
                                    </p:anim>
                                    <p:anim calcmode="lin" valueType="num">
                                      <p:cBhvr additive="base">
                                        <p:cTn id="74" dur="500" fill="hold"/>
                                        <p:tgtEl>
                                          <p:spTgt spid="329733">
                                            <p:txEl>
                                              <p:pRg st="11" end="11"/>
                                            </p:txEl>
                                          </p:spTgt>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8" fill="hold" grpId="0" nodeType="clickEffect">
                                  <p:stCondLst>
                                    <p:cond delay="0"/>
                                  </p:stCondLst>
                                  <p:childTnLst>
                                    <p:set>
                                      <p:cBhvr>
                                        <p:cTn id="78" dur="1" fill="hold">
                                          <p:stCondLst>
                                            <p:cond delay="0"/>
                                          </p:stCondLst>
                                        </p:cTn>
                                        <p:tgtEl>
                                          <p:spTgt spid="329733">
                                            <p:txEl>
                                              <p:pRg st="12" end="12"/>
                                            </p:txEl>
                                          </p:spTgt>
                                        </p:tgtEl>
                                        <p:attrNameLst>
                                          <p:attrName>style.visibility</p:attrName>
                                        </p:attrNameLst>
                                      </p:cBhvr>
                                      <p:to>
                                        <p:strVal val="visible"/>
                                      </p:to>
                                    </p:set>
                                    <p:anim calcmode="lin" valueType="num">
                                      <p:cBhvr additive="base">
                                        <p:cTn id="79" dur="500" fill="hold"/>
                                        <p:tgtEl>
                                          <p:spTgt spid="329733">
                                            <p:txEl>
                                              <p:pRg st="12" end="12"/>
                                            </p:tx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329733">
                                            <p:txEl>
                                              <p:pRg st="12" end="1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733" grpId="0" build="p"/>
    </p:bldLst>
  </p:timing>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9733" name="Rectangle 3"/>
          <p:cNvSpPr>
            <a:spLocks noGrp="1" noChangeArrowheads="1"/>
          </p:cNvSpPr>
          <p:nvPr>
            <p:ph type="body" idx="4294967295"/>
          </p:nvPr>
        </p:nvSpPr>
        <p:spPr>
          <a:xfrm>
            <a:off x="334297" y="892304"/>
            <a:ext cx="7870521" cy="5380677"/>
          </a:xfrm>
        </p:spPr>
        <p:txBody>
          <a:bodyPr>
            <a:noAutofit/>
          </a:bodyPr>
          <a:lstStyle/>
          <a:p>
            <a:pPr>
              <a:lnSpc>
                <a:spcPct val="100000"/>
              </a:lnSpc>
              <a:spcBef>
                <a:spcPts val="0"/>
              </a:spcBef>
            </a:pPr>
            <a:r>
              <a:rPr lang="en-US" altLang="zh-CN" sz="2200" b="1" dirty="0">
                <a:solidFill>
                  <a:srgbClr val="0070C0"/>
                </a:solidFill>
                <a:latin typeface="华文宋体" panose="02010600040101010101" pitchFamily="2" charset="-122"/>
                <a:ea typeface="华文宋体" panose="02010600040101010101" pitchFamily="2" charset="-122"/>
              </a:rPr>
              <a:t>%</a:t>
            </a:r>
            <a:r>
              <a:rPr lang="zh-CN" altLang="zh-CN" sz="2200" b="1" dirty="0">
                <a:solidFill>
                  <a:srgbClr val="0070C0"/>
                </a:solidFill>
                <a:latin typeface="华文宋体" panose="02010600040101010101" pitchFamily="2" charset="-122"/>
                <a:ea typeface="华文宋体" panose="02010600040101010101" pitchFamily="2" charset="-122"/>
              </a:rPr>
              <a:t>用多个随机点仿真网络，并绘出相应的轨迹</a:t>
            </a:r>
          </a:p>
          <a:p>
            <a:pPr>
              <a:lnSpc>
                <a:spcPct val="100000"/>
              </a:lnSpc>
              <a:spcBef>
                <a:spcPts val="0"/>
              </a:spcBef>
            </a:pPr>
            <a:r>
              <a:rPr lang="en-US" altLang="zh-CN" sz="2200" b="1" dirty="0">
                <a:latin typeface="华文宋体" panose="02010600040101010101" pitchFamily="2" charset="-122"/>
                <a:ea typeface="华文宋体" panose="02010600040101010101" pitchFamily="2" charset="-122"/>
              </a:rPr>
              <a:t>figure;</a:t>
            </a:r>
            <a:endParaRPr lang="zh-CN" altLang="zh-CN" sz="2200" b="1" dirty="0">
              <a:latin typeface="华文宋体" panose="02010600040101010101" pitchFamily="2" charset="-122"/>
              <a:ea typeface="华文宋体" panose="02010600040101010101" pitchFamily="2" charset="-122"/>
            </a:endParaRPr>
          </a:p>
          <a:p>
            <a:pPr>
              <a:lnSpc>
                <a:spcPct val="100000"/>
              </a:lnSpc>
              <a:spcBef>
                <a:spcPts val="0"/>
              </a:spcBef>
            </a:pPr>
            <a:r>
              <a:rPr lang="en-US" altLang="zh-CN" sz="2200" b="1" dirty="0">
                <a:latin typeface="华文宋体" panose="02010600040101010101" pitchFamily="2" charset="-122"/>
                <a:ea typeface="华文宋体" panose="02010600040101010101" pitchFamily="2" charset="-122"/>
              </a:rPr>
              <a:t>color = '</a:t>
            </a:r>
            <a:r>
              <a:rPr lang="en-US" altLang="zh-CN" sz="2200" b="1" dirty="0" err="1">
                <a:latin typeface="华文宋体" panose="02010600040101010101" pitchFamily="2" charset="-122"/>
                <a:ea typeface="华文宋体" panose="02010600040101010101" pitchFamily="2" charset="-122"/>
              </a:rPr>
              <a:t>rgbmy</a:t>
            </a:r>
            <a:r>
              <a:rPr lang="en-US" altLang="zh-CN" sz="2200" b="1" dirty="0">
                <a:latin typeface="华文宋体" panose="02010600040101010101" pitchFamily="2" charset="-122"/>
                <a:ea typeface="华文宋体" panose="02010600040101010101" pitchFamily="2" charset="-122"/>
              </a:rPr>
              <a:t>';</a:t>
            </a:r>
            <a:endParaRPr lang="zh-CN" altLang="zh-CN" sz="2200" b="1" dirty="0">
              <a:latin typeface="华文宋体" panose="02010600040101010101" pitchFamily="2" charset="-122"/>
              <a:ea typeface="华文宋体" panose="02010600040101010101" pitchFamily="2" charset="-122"/>
            </a:endParaRPr>
          </a:p>
          <a:p>
            <a:pPr>
              <a:lnSpc>
                <a:spcPct val="100000"/>
              </a:lnSpc>
              <a:spcBef>
                <a:spcPts val="0"/>
              </a:spcBef>
            </a:pPr>
            <a:r>
              <a:rPr lang="en-US" altLang="zh-CN" sz="2200" b="1" dirty="0">
                <a:latin typeface="华文宋体" panose="02010600040101010101" pitchFamily="2" charset="-122"/>
                <a:ea typeface="华文宋体" panose="02010600040101010101" pitchFamily="2" charset="-122"/>
              </a:rPr>
              <a:t>axis([-1.1 1.1 -1.1 1.1]);</a:t>
            </a:r>
            <a:endParaRPr lang="zh-CN" altLang="zh-CN" sz="2200" b="1" dirty="0">
              <a:latin typeface="华文宋体" panose="02010600040101010101" pitchFamily="2" charset="-122"/>
              <a:ea typeface="华文宋体" panose="02010600040101010101" pitchFamily="2" charset="-122"/>
            </a:endParaRPr>
          </a:p>
          <a:p>
            <a:pPr>
              <a:lnSpc>
                <a:spcPct val="100000"/>
              </a:lnSpc>
              <a:spcBef>
                <a:spcPts val="0"/>
              </a:spcBef>
            </a:pPr>
            <a:r>
              <a:rPr lang="en-US" altLang="zh-CN" sz="2200" b="1" dirty="0">
                <a:latin typeface="华文宋体" panose="02010600040101010101" pitchFamily="2" charset="-122"/>
                <a:ea typeface="华文宋体" panose="02010600040101010101" pitchFamily="2" charset="-122"/>
              </a:rPr>
              <a:t>title('Hopfield</a:t>
            </a:r>
            <a:r>
              <a:rPr lang="zh-CN" altLang="zh-CN" sz="2200" b="1" dirty="0">
                <a:latin typeface="华文宋体" panose="02010600040101010101" pitchFamily="2" charset="-122"/>
                <a:ea typeface="华文宋体" panose="02010600040101010101" pitchFamily="2" charset="-122"/>
              </a:rPr>
              <a:t>神经网络状态空间</a:t>
            </a:r>
            <a:r>
              <a:rPr lang="en-US" altLang="zh-CN" sz="2200" b="1" dirty="0">
                <a:latin typeface="华文宋体" panose="02010600040101010101" pitchFamily="2" charset="-122"/>
                <a:ea typeface="华文宋体" panose="02010600040101010101" pitchFamily="2" charset="-122"/>
              </a:rPr>
              <a:t>');</a:t>
            </a:r>
            <a:endParaRPr lang="zh-CN" altLang="zh-CN" sz="2200" b="1" dirty="0">
              <a:latin typeface="华文宋体" panose="02010600040101010101" pitchFamily="2" charset="-122"/>
              <a:ea typeface="华文宋体" panose="02010600040101010101" pitchFamily="2" charset="-122"/>
            </a:endParaRPr>
          </a:p>
          <a:p>
            <a:pPr>
              <a:lnSpc>
                <a:spcPct val="100000"/>
              </a:lnSpc>
              <a:spcBef>
                <a:spcPts val="0"/>
              </a:spcBef>
            </a:pPr>
            <a:r>
              <a:rPr lang="en-US" altLang="zh-CN" sz="2200" b="1" dirty="0" err="1">
                <a:latin typeface="华文宋体" panose="02010600040101010101" pitchFamily="2" charset="-122"/>
                <a:ea typeface="华文宋体" panose="02010600040101010101" pitchFamily="2" charset="-122"/>
              </a:rPr>
              <a:t>xlabel</a:t>
            </a:r>
            <a:r>
              <a:rPr lang="en-US" altLang="zh-CN" sz="2200" b="1" dirty="0">
                <a:latin typeface="华文宋体" panose="02010600040101010101" pitchFamily="2" charset="-122"/>
                <a:ea typeface="华文宋体" panose="02010600040101010101" pitchFamily="2" charset="-122"/>
              </a:rPr>
              <a:t>('a(1)');</a:t>
            </a:r>
            <a:endParaRPr lang="zh-CN" altLang="zh-CN" sz="2200" b="1" dirty="0">
              <a:latin typeface="华文宋体" panose="02010600040101010101" pitchFamily="2" charset="-122"/>
              <a:ea typeface="华文宋体" panose="02010600040101010101" pitchFamily="2" charset="-122"/>
            </a:endParaRPr>
          </a:p>
          <a:p>
            <a:pPr>
              <a:lnSpc>
                <a:spcPct val="100000"/>
              </a:lnSpc>
              <a:spcBef>
                <a:spcPts val="0"/>
              </a:spcBef>
            </a:pPr>
            <a:r>
              <a:rPr lang="en-US" altLang="zh-CN" sz="2200" b="1" dirty="0" err="1">
                <a:latin typeface="华文宋体" panose="02010600040101010101" pitchFamily="2" charset="-122"/>
                <a:ea typeface="华文宋体" panose="02010600040101010101" pitchFamily="2" charset="-122"/>
              </a:rPr>
              <a:t>ylabel</a:t>
            </a:r>
            <a:r>
              <a:rPr lang="en-US" altLang="zh-CN" sz="2200" b="1" dirty="0">
                <a:latin typeface="华文宋体" panose="02010600040101010101" pitchFamily="2" charset="-122"/>
                <a:ea typeface="华文宋体" panose="02010600040101010101" pitchFamily="2" charset="-122"/>
              </a:rPr>
              <a:t>('a(2)');</a:t>
            </a:r>
            <a:endParaRPr lang="zh-CN" altLang="zh-CN" sz="2200" b="1" dirty="0">
              <a:latin typeface="华文宋体" panose="02010600040101010101" pitchFamily="2" charset="-122"/>
              <a:ea typeface="华文宋体" panose="02010600040101010101" pitchFamily="2" charset="-122"/>
            </a:endParaRPr>
          </a:p>
          <a:p>
            <a:pPr>
              <a:lnSpc>
                <a:spcPct val="100000"/>
              </a:lnSpc>
              <a:spcBef>
                <a:spcPts val="0"/>
              </a:spcBef>
            </a:pPr>
            <a:r>
              <a:rPr lang="en-US" altLang="zh-CN" sz="2200" b="1" dirty="0">
                <a:latin typeface="华文宋体" panose="02010600040101010101" pitchFamily="2" charset="-122"/>
                <a:ea typeface="华文宋体" panose="02010600040101010101" pitchFamily="2" charset="-122"/>
              </a:rPr>
              <a:t>hold on</a:t>
            </a:r>
            <a:endParaRPr lang="zh-CN" altLang="zh-CN" sz="2200" b="1" dirty="0">
              <a:latin typeface="华文宋体" panose="02010600040101010101" pitchFamily="2" charset="-122"/>
              <a:ea typeface="华文宋体" panose="02010600040101010101" pitchFamily="2" charset="-122"/>
            </a:endParaRPr>
          </a:p>
          <a:p>
            <a:pPr>
              <a:lnSpc>
                <a:spcPct val="100000"/>
              </a:lnSpc>
              <a:spcBef>
                <a:spcPts val="0"/>
              </a:spcBef>
            </a:pPr>
            <a:r>
              <a:rPr lang="en-US" altLang="zh-CN" sz="2200" b="1" dirty="0">
                <a:latin typeface="华文宋体" panose="02010600040101010101" pitchFamily="2" charset="-122"/>
                <a:ea typeface="华文宋体" panose="02010600040101010101" pitchFamily="2" charset="-122"/>
              </a:rPr>
              <a:t>for </a:t>
            </a:r>
            <a:r>
              <a:rPr lang="en-US" altLang="zh-CN" sz="2200" b="1" dirty="0" err="1">
                <a:latin typeface="华文宋体" panose="02010600040101010101" pitchFamily="2" charset="-122"/>
                <a:ea typeface="华文宋体" panose="02010600040101010101" pitchFamily="2" charset="-122"/>
              </a:rPr>
              <a:t>i</a:t>
            </a:r>
            <a:r>
              <a:rPr lang="en-US" altLang="zh-CN" sz="2200" b="1" dirty="0">
                <a:latin typeface="华文宋体" panose="02010600040101010101" pitchFamily="2" charset="-122"/>
                <a:ea typeface="华文宋体" panose="02010600040101010101" pitchFamily="2" charset="-122"/>
              </a:rPr>
              <a:t>=1:25</a:t>
            </a:r>
            <a:endParaRPr lang="zh-CN" altLang="zh-CN" sz="2200" b="1" dirty="0">
              <a:latin typeface="华文宋体" panose="02010600040101010101" pitchFamily="2" charset="-122"/>
              <a:ea typeface="华文宋体" panose="02010600040101010101" pitchFamily="2" charset="-122"/>
            </a:endParaRPr>
          </a:p>
          <a:p>
            <a:pPr>
              <a:lnSpc>
                <a:spcPct val="100000"/>
              </a:lnSpc>
              <a:spcBef>
                <a:spcPts val="0"/>
              </a:spcBef>
            </a:pPr>
            <a:r>
              <a:rPr lang="en-US" altLang="zh-CN" sz="2200" b="1" dirty="0">
                <a:latin typeface="华文宋体" panose="02010600040101010101" pitchFamily="2" charset="-122"/>
                <a:ea typeface="华文宋体" panose="02010600040101010101" pitchFamily="2" charset="-122"/>
              </a:rPr>
              <a:t>   a = {</a:t>
            </a:r>
            <a:r>
              <a:rPr lang="en-US" altLang="zh-CN" sz="2200" b="1" dirty="0" err="1">
                <a:latin typeface="华文宋体" panose="02010600040101010101" pitchFamily="2" charset="-122"/>
                <a:ea typeface="华文宋体" panose="02010600040101010101" pitchFamily="2" charset="-122"/>
              </a:rPr>
              <a:t>rands</a:t>
            </a:r>
            <a:r>
              <a:rPr lang="en-US" altLang="zh-CN" sz="2200" b="1" dirty="0">
                <a:latin typeface="华文宋体" panose="02010600040101010101" pitchFamily="2" charset="-122"/>
                <a:ea typeface="华文宋体" panose="02010600040101010101" pitchFamily="2" charset="-122"/>
              </a:rPr>
              <a:t>(2,1)};</a:t>
            </a:r>
            <a:endParaRPr lang="zh-CN" altLang="zh-CN" sz="2200" b="1" dirty="0">
              <a:latin typeface="华文宋体" panose="02010600040101010101" pitchFamily="2" charset="-122"/>
              <a:ea typeface="华文宋体" panose="02010600040101010101" pitchFamily="2" charset="-122"/>
            </a:endParaRPr>
          </a:p>
          <a:p>
            <a:pPr>
              <a:lnSpc>
                <a:spcPct val="100000"/>
              </a:lnSpc>
              <a:spcBef>
                <a:spcPts val="0"/>
              </a:spcBef>
            </a:pPr>
            <a:r>
              <a:rPr lang="en-US" altLang="zh-CN" sz="2200" b="1" dirty="0">
                <a:latin typeface="华文宋体" panose="02010600040101010101" pitchFamily="2" charset="-122"/>
                <a:ea typeface="华文宋体" panose="02010600040101010101" pitchFamily="2" charset="-122"/>
              </a:rPr>
              <a:t>   [</a:t>
            </a:r>
            <a:r>
              <a:rPr lang="en-US" altLang="zh-CN" sz="2200" b="1" dirty="0" err="1">
                <a:latin typeface="华文宋体" panose="02010600040101010101" pitchFamily="2" charset="-122"/>
                <a:ea typeface="华文宋体" panose="02010600040101010101" pitchFamily="2" charset="-122"/>
              </a:rPr>
              <a:t>y,Pf,Af</a:t>
            </a:r>
            <a:r>
              <a:rPr lang="en-US" altLang="zh-CN" sz="2200" b="1" dirty="0">
                <a:latin typeface="华文宋体" panose="02010600040101010101" pitchFamily="2" charset="-122"/>
                <a:ea typeface="华文宋体" panose="02010600040101010101" pitchFamily="2" charset="-122"/>
              </a:rPr>
              <a:t>] = sim(net,{1 20},{},a);</a:t>
            </a:r>
            <a:endParaRPr lang="zh-CN" altLang="zh-CN" sz="2200" b="1" dirty="0">
              <a:latin typeface="华文宋体" panose="02010600040101010101" pitchFamily="2" charset="-122"/>
              <a:ea typeface="华文宋体" panose="02010600040101010101" pitchFamily="2" charset="-122"/>
            </a:endParaRPr>
          </a:p>
          <a:p>
            <a:pPr>
              <a:lnSpc>
                <a:spcPct val="100000"/>
              </a:lnSpc>
              <a:spcBef>
                <a:spcPts val="0"/>
              </a:spcBef>
            </a:pPr>
            <a:r>
              <a:rPr lang="en-US" altLang="zh-CN" sz="2200" b="1" dirty="0">
                <a:latin typeface="华文宋体" panose="02010600040101010101" pitchFamily="2" charset="-122"/>
                <a:ea typeface="华文宋体" panose="02010600040101010101" pitchFamily="2" charset="-122"/>
              </a:rPr>
              <a:t>   record=[cell2mat(a) cell2mat(y)];</a:t>
            </a:r>
            <a:endParaRPr lang="zh-CN" altLang="zh-CN" sz="2200" b="1" dirty="0">
              <a:latin typeface="华文宋体" panose="02010600040101010101" pitchFamily="2" charset="-122"/>
              <a:ea typeface="华文宋体" panose="02010600040101010101" pitchFamily="2" charset="-122"/>
            </a:endParaRPr>
          </a:p>
          <a:p>
            <a:pPr>
              <a:lnSpc>
                <a:spcPct val="100000"/>
              </a:lnSpc>
              <a:spcBef>
                <a:spcPts val="0"/>
              </a:spcBef>
            </a:pPr>
            <a:r>
              <a:rPr lang="en-US" altLang="zh-CN" sz="2200" b="1" dirty="0">
                <a:latin typeface="华文宋体" panose="02010600040101010101" pitchFamily="2" charset="-122"/>
                <a:ea typeface="华文宋体" panose="02010600040101010101" pitchFamily="2" charset="-122"/>
              </a:rPr>
              <a:t>   start=cell2mat(a);</a:t>
            </a:r>
            <a:endParaRPr lang="zh-CN" altLang="zh-CN" sz="2200" b="1" dirty="0">
              <a:latin typeface="华文宋体" panose="02010600040101010101" pitchFamily="2" charset="-122"/>
              <a:ea typeface="华文宋体" panose="02010600040101010101" pitchFamily="2" charset="-122"/>
            </a:endParaRPr>
          </a:p>
          <a:p>
            <a:pPr>
              <a:lnSpc>
                <a:spcPct val="100000"/>
              </a:lnSpc>
              <a:spcBef>
                <a:spcPts val="0"/>
              </a:spcBef>
            </a:pPr>
            <a:r>
              <a:rPr lang="en-US" altLang="zh-CN" sz="2200" b="1" dirty="0">
                <a:latin typeface="华文宋体" panose="02010600040101010101" pitchFamily="2" charset="-122"/>
                <a:ea typeface="华文宋体" panose="02010600040101010101" pitchFamily="2" charset="-122"/>
              </a:rPr>
              <a:t>plot(start(1,1),start(2,1),'</a:t>
            </a:r>
            <a:r>
              <a:rPr lang="en-US" altLang="zh-CN" sz="2200" b="1" dirty="0" err="1">
                <a:latin typeface="华文宋体" panose="02010600040101010101" pitchFamily="2" charset="-122"/>
                <a:ea typeface="华文宋体" panose="02010600040101010101" pitchFamily="2" charset="-122"/>
              </a:rPr>
              <a:t>kx</a:t>
            </a:r>
            <a:r>
              <a:rPr lang="en-US" altLang="zh-CN" sz="2200" b="1" dirty="0">
                <a:latin typeface="华文宋体" panose="02010600040101010101" pitchFamily="2" charset="-122"/>
                <a:ea typeface="华文宋体" panose="02010600040101010101" pitchFamily="2" charset="-122"/>
              </a:rPr>
              <a:t>',record(1,:),record(2,:),color(rem(i,5)+1));</a:t>
            </a:r>
            <a:endParaRPr lang="zh-CN" altLang="zh-CN" sz="2200" b="1" dirty="0">
              <a:latin typeface="华文宋体" panose="02010600040101010101" pitchFamily="2" charset="-122"/>
              <a:ea typeface="华文宋体" panose="02010600040101010101" pitchFamily="2" charset="-122"/>
            </a:endParaRPr>
          </a:p>
          <a:p>
            <a:pPr>
              <a:lnSpc>
                <a:spcPct val="100000"/>
              </a:lnSpc>
              <a:spcBef>
                <a:spcPts val="0"/>
              </a:spcBef>
            </a:pPr>
            <a:r>
              <a:rPr lang="en-US" altLang="zh-CN" sz="2200" b="1" dirty="0">
                <a:latin typeface="华文宋体" panose="02010600040101010101" pitchFamily="2" charset="-122"/>
                <a:ea typeface="华文宋体" panose="02010600040101010101" pitchFamily="2" charset="-122"/>
              </a:rPr>
              <a:t>   </a:t>
            </a:r>
            <a:r>
              <a:rPr lang="en-US" altLang="zh-CN" sz="2200" b="1" dirty="0" err="1">
                <a:latin typeface="华文宋体" panose="02010600040101010101" pitchFamily="2" charset="-122"/>
                <a:ea typeface="华文宋体" panose="02010600040101010101" pitchFamily="2" charset="-122"/>
              </a:rPr>
              <a:t>drawnow</a:t>
            </a:r>
            <a:endParaRPr lang="zh-CN" altLang="zh-CN" sz="2200" b="1" dirty="0">
              <a:latin typeface="华文宋体" panose="02010600040101010101" pitchFamily="2" charset="-122"/>
              <a:ea typeface="华文宋体" panose="02010600040101010101" pitchFamily="2" charset="-122"/>
            </a:endParaRPr>
          </a:p>
          <a:p>
            <a:pPr>
              <a:lnSpc>
                <a:spcPct val="100000"/>
              </a:lnSpc>
              <a:spcBef>
                <a:spcPts val="0"/>
              </a:spcBef>
            </a:pPr>
            <a:r>
              <a:rPr lang="en-US" altLang="zh-CN" sz="2200" b="1" dirty="0">
                <a:latin typeface="华文宋体" panose="02010600040101010101" pitchFamily="2" charset="-122"/>
                <a:ea typeface="华文宋体" panose="02010600040101010101" pitchFamily="2" charset="-122"/>
              </a:rPr>
              <a:t>end;</a:t>
            </a:r>
            <a:endParaRPr lang="zh-CN" altLang="zh-CN" sz="2200" b="1" dirty="0">
              <a:latin typeface="华文宋体" panose="02010600040101010101" pitchFamily="2" charset="-122"/>
              <a:ea typeface="华文宋体" panose="02010600040101010101" pitchFamily="2" charset="-122"/>
            </a:endParaRPr>
          </a:p>
        </p:txBody>
      </p:sp>
      <p:sp>
        <p:nvSpPr>
          <p:cNvPr id="9" name="长方形 3"/>
          <p:cNvSpPr/>
          <p:nvPr/>
        </p:nvSpPr>
        <p:spPr>
          <a:xfrm>
            <a:off x="8439682" y="0"/>
            <a:ext cx="694531"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nvGrpSpPr>
          <p:cNvPr id="3" name="组合 2"/>
          <p:cNvGrpSpPr/>
          <p:nvPr/>
        </p:nvGrpSpPr>
        <p:grpSpPr>
          <a:xfrm>
            <a:off x="8400804" y="0"/>
            <a:ext cx="851355" cy="6858000"/>
            <a:chOff x="8400804" y="0"/>
            <a:chExt cx="851355" cy="6858000"/>
          </a:xfrm>
        </p:grpSpPr>
        <p:grpSp>
          <p:nvGrpSpPr>
            <p:cNvPr id="11" name="组 9"/>
            <p:cNvGrpSpPr/>
            <p:nvPr/>
          </p:nvGrpSpPr>
          <p:grpSpPr>
            <a:xfrm>
              <a:off x="8400804" y="0"/>
              <a:ext cx="733409" cy="6858000"/>
              <a:chOff x="9055676" y="0"/>
              <a:chExt cx="3136324" cy="6858000"/>
            </a:xfrm>
          </p:grpSpPr>
          <p:sp>
            <p:nvSpPr>
              <p:cNvPr id="13"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矩形 15"/>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7"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2"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
        <p:nvSpPr>
          <p:cNvPr id="21" name="Rectangle 2"/>
          <p:cNvSpPr txBox="1">
            <a:spLocks noChangeArrowheads="1"/>
          </p:cNvSpPr>
          <p:nvPr/>
        </p:nvSpPr>
        <p:spPr>
          <a:xfrm>
            <a:off x="767901" y="21824"/>
            <a:ext cx="6738573" cy="9596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华文宋体" panose="02010600040101010101" pitchFamily="2" charset="-122"/>
                <a:ea typeface="华文宋体" panose="02010600040101010101" pitchFamily="2" charset="-122"/>
              </a:rPr>
              <a:t>11.6 Hopfield</a:t>
            </a:r>
            <a:r>
              <a:rPr lang="zh-CN" altLang="en-US" sz="4000" b="1" dirty="0">
                <a:solidFill>
                  <a:srgbClr val="FF0000"/>
                </a:solidFill>
                <a:latin typeface="华文宋体" panose="02010600040101010101" pitchFamily="2" charset="-122"/>
                <a:ea typeface="华文宋体" panose="02010600040101010101" pitchFamily="2" charset="-122"/>
              </a:rPr>
              <a:t>网实例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9733">
                                            <p:txEl>
                                              <p:pRg st="0" end="0"/>
                                            </p:txEl>
                                          </p:spTgt>
                                        </p:tgtEl>
                                        <p:attrNameLst>
                                          <p:attrName>style.visibility</p:attrName>
                                        </p:attrNameLst>
                                      </p:cBhvr>
                                      <p:to>
                                        <p:strVal val="visible"/>
                                      </p:to>
                                    </p:set>
                                    <p:anim calcmode="lin" valueType="num">
                                      <p:cBhvr additive="base">
                                        <p:cTn id="7" dur="500" fill="hold"/>
                                        <p:tgtEl>
                                          <p:spTgt spid="32973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2973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29733">
                                            <p:txEl>
                                              <p:pRg st="1" end="1"/>
                                            </p:txEl>
                                          </p:spTgt>
                                        </p:tgtEl>
                                        <p:attrNameLst>
                                          <p:attrName>style.visibility</p:attrName>
                                        </p:attrNameLst>
                                      </p:cBhvr>
                                      <p:to>
                                        <p:strVal val="visible"/>
                                      </p:to>
                                    </p:set>
                                    <p:anim calcmode="lin" valueType="num">
                                      <p:cBhvr additive="base">
                                        <p:cTn id="13" dur="500" fill="hold"/>
                                        <p:tgtEl>
                                          <p:spTgt spid="32973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2973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29733">
                                            <p:txEl>
                                              <p:pRg st="2" end="2"/>
                                            </p:txEl>
                                          </p:spTgt>
                                        </p:tgtEl>
                                        <p:attrNameLst>
                                          <p:attrName>style.visibility</p:attrName>
                                        </p:attrNameLst>
                                      </p:cBhvr>
                                      <p:to>
                                        <p:strVal val="visible"/>
                                      </p:to>
                                    </p:set>
                                    <p:anim calcmode="lin" valueType="num">
                                      <p:cBhvr additive="base">
                                        <p:cTn id="19" dur="500" fill="hold"/>
                                        <p:tgtEl>
                                          <p:spTgt spid="32973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2973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29733">
                                            <p:txEl>
                                              <p:pRg st="3" end="3"/>
                                            </p:txEl>
                                          </p:spTgt>
                                        </p:tgtEl>
                                        <p:attrNameLst>
                                          <p:attrName>style.visibility</p:attrName>
                                        </p:attrNameLst>
                                      </p:cBhvr>
                                      <p:to>
                                        <p:strVal val="visible"/>
                                      </p:to>
                                    </p:set>
                                    <p:anim calcmode="lin" valueType="num">
                                      <p:cBhvr additive="base">
                                        <p:cTn id="25" dur="500" fill="hold"/>
                                        <p:tgtEl>
                                          <p:spTgt spid="32973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2973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29733">
                                            <p:txEl>
                                              <p:pRg st="4" end="4"/>
                                            </p:txEl>
                                          </p:spTgt>
                                        </p:tgtEl>
                                        <p:attrNameLst>
                                          <p:attrName>style.visibility</p:attrName>
                                        </p:attrNameLst>
                                      </p:cBhvr>
                                      <p:to>
                                        <p:strVal val="visible"/>
                                      </p:to>
                                    </p:set>
                                    <p:anim calcmode="lin" valueType="num">
                                      <p:cBhvr additive="base">
                                        <p:cTn id="31" dur="500" fill="hold"/>
                                        <p:tgtEl>
                                          <p:spTgt spid="32973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2973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29733">
                                            <p:txEl>
                                              <p:pRg st="5" end="5"/>
                                            </p:txEl>
                                          </p:spTgt>
                                        </p:tgtEl>
                                        <p:attrNameLst>
                                          <p:attrName>style.visibility</p:attrName>
                                        </p:attrNameLst>
                                      </p:cBhvr>
                                      <p:to>
                                        <p:strVal val="visible"/>
                                      </p:to>
                                    </p:set>
                                    <p:anim calcmode="lin" valueType="num">
                                      <p:cBhvr additive="base">
                                        <p:cTn id="37" dur="500" fill="hold"/>
                                        <p:tgtEl>
                                          <p:spTgt spid="329733">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2973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329733">
                                            <p:txEl>
                                              <p:pRg st="6" end="6"/>
                                            </p:txEl>
                                          </p:spTgt>
                                        </p:tgtEl>
                                        <p:attrNameLst>
                                          <p:attrName>style.visibility</p:attrName>
                                        </p:attrNameLst>
                                      </p:cBhvr>
                                      <p:to>
                                        <p:strVal val="visible"/>
                                      </p:to>
                                    </p:set>
                                    <p:anim calcmode="lin" valueType="num">
                                      <p:cBhvr additive="base">
                                        <p:cTn id="43" dur="500" fill="hold"/>
                                        <p:tgtEl>
                                          <p:spTgt spid="329733">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2973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329733">
                                            <p:txEl>
                                              <p:pRg st="7" end="7"/>
                                            </p:txEl>
                                          </p:spTgt>
                                        </p:tgtEl>
                                        <p:attrNameLst>
                                          <p:attrName>style.visibility</p:attrName>
                                        </p:attrNameLst>
                                      </p:cBhvr>
                                      <p:to>
                                        <p:strVal val="visible"/>
                                      </p:to>
                                    </p:set>
                                    <p:anim calcmode="lin" valueType="num">
                                      <p:cBhvr additive="base">
                                        <p:cTn id="49" dur="500" fill="hold"/>
                                        <p:tgtEl>
                                          <p:spTgt spid="329733">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32973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329733">
                                            <p:txEl>
                                              <p:pRg st="8" end="8"/>
                                            </p:txEl>
                                          </p:spTgt>
                                        </p:tgtEl>
                                        <p:attrNameLst>
                                          <p:attrName>style.visibility</p:attrName>
                                        </p:attrNameLst>
                                      </p:cBhvr>
                                      <p:to>
                                        <p:strVal val="visible"/>
                                      </p:to>
                                    </p:set>
                                    <p:anim calcmode="lin" valueType="num">
                                      <p:cBhvr additive="base">
                                        <p:cTn id="55" dur="500" fill="hold"/>
                                        <p:tgtEl>
                                          <p:spTgt spid="329733">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32973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329733">
                                            <p:txEl>
                                              <p:pRg st="9" end="9"/>
                                            </p:txEl>
                                          </p:spTgt>
                                        </p:tgtEl>
                                        <p:attrNameLst>
                                          <p:attrName>style.visibility</p:attrName>
                                        </p:attrNameLst>
                                      </p:cBhvr>
                                      <p:to>
                                        <p:strVal val="visible"/>
                                      </p:to>
                                    </p:set>
                                    <p:anim calcmode="lin" valueType="num">
                                      <p:cBhvr additive="base">
                                        <p:cTn id="61" dur="500" fill="hold"/>
                                        <p:tgtEl>
                                          <p:spTgt spid="329733">
                                            <p:txEl>
                                              <p:pRg st="9" end="9"/>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329733">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329733">
                                            <p:txEl>
                                              <p:pRg st="10" end="10"/>
                                            </p:txEl>
                                          </p:spTgt>
                                        </p:tgtEl>
                                        <p:attrNameLst>
                                          <p:attrName>style.visibility</p:attrName>
                                        </p:attrNameLst>
                                      </p:cBhvr>
                                      <p:to>
                                        <p:strVal val="visible"/>
                                      </p:to>
                                    </p:set>
                                    <p:anim calcmode="lin" valueType="num">
                                      <p:cBhvr additive="base">
                                        <p:cTn id="67" dur="500" fill="hold"/>
                                        <p:tgtEl>
                                          <p:spTgt spid="329733">
                                            <p:txEl>
                                              <p:pRg st="10" end="10"/>
                                            </p:tx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329733">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329733">
                                            <p:txEl>
                                              <p:pRg st="11" end="11"/>
                                            </p:txEl>
                                          </p:spTgt>
                                        </p:tgtEl>
                                        <p:attrNameLst>
                                          <p:attrName>style.visibility</p:attrName>
                                        </p:attrNameLst>
                                      </p:cBhvr>
                                      <p:to>
                                        <p:strVal val="visible"/>
                                      </p:to>
                                    </p:set>
                                    <p:anim calcmode="lin" valueType="num">
                                      <p:cBhvr additive="base">
                                        <p:cTn id="73" dur="500" fill="hold"/>
                                        <p:tgtEl>
                                          <p:spTgt spid="329733">
                                            <p:txEl>
                                              <p:pRg st="11" end="11"/>
                                            </p:txEl>
                                          </p:spTgt>
                                        </p:tgtEl>
                                        <p:attrNameLst>
                                          <p:attrName>ppt_x</p:attrName>
                                        </p:attrNameLst>
                                      </p:cBhvr>
                                      <p:tavLst>
                                        <p:tav tm="0">
                                          <p:val>
                                            <p:strVal val="0-#ppt_w/2"/>
                                          </p:val>
                                        </p:tav>
                                        <p:tav tm="100000">
                                          <p:val>
                                            <p:strVal val="#ppt_x"/>
                                          </p:val>
                                        </p:tav>
                                      </p:tavLst>
                                    </p:anim>
                                    <p:anim calcmode="lin" valueType="num">
                                      <p:cBhvr additive="base">
                                        <p:cTn id="74" dur="500" fill="hold"/>
                                        <p:tgtEl>
                                          <p:spTgt spid="329733">
                                            <p:txEl>
                                              <p:pRg st="11" end="11"/>
                                            </p:txEl>
                                          </p:spTgt>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8" fill="hold" grpId="0" nodeType="clickEffect">
                                  <p:stCondLst>
                                    <p:cond delay="0"/>
                                  </p:stCondLst>
                                  <p:childTnLst>
                                    <p:set>
                                      <p:cBhvr>
                                        <p:cTn id="78" dur="1" fill="hold">
                                          <p:stCondLst>
                                            <p:cond delay="0"/>
                                          </p:stCondLst>
                                        </p:cTn>
                                        <p:tgtEl>
                                          <p:spTgt spid="329733">
                                            <p:txEl>
                                              <p:pRg st="12" end="12"/>
                                            </p:txEl>
                                          </p:spTgt>
                                        </p:tgtEl>
                                        <p:attrNameLst>
                                          <p:attrName>style.visibility</p:attrName>
                                        </p:attrNameLst>
                                      </p:cBhvr>
                                      <p:to>
                                        <p:strVal val="visible"/>
                                      </p:to>
                                    </p:set>
                                    <p:anim calcmode="lin" valueType="num">
                                      <p:cBhvr additive="base">
                                        <p:cTn id="79" dur="500" fill="hold"/>
                                        <p:tgtEl>
                                          <p:spTgt spid="329733">
                                            <p:txEl>
                                              <p:pRg st="12" end="12"/>
                                            </p:tx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329733">
                                            <p:txEl>
                                              <p:pRg st="12" end="12"/>
                                            </p:txEl>
                                          </p:spTgt>
                                        </p:tgtEl>
                                        <p:attrNameLst>
                                          <p:attrName>ppt_y</p:attrName>
                                        </p:attrNameLst>
                                      </p:cBhvr>
                                      <p:tavLst>
                                        <p:tav tm="0">
                                          <p:val>
                                            <p:strVal val="#ppt_y"/>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8" fill="hold" grpId="0" nodeType="clickEffect">
                                  <p:stCondLst>
                                    <p:cond delay="0"/>
                                  </p:stCondLst>
                                  <p:childTnLst>
                                    <p:set>
                                      <p:cBhvr>
                                        <p:cTn id="84" dur="1" fill="hold">
                                          <p:stCondLst>
                                            <p:cond delay="0"/>
                                          </p:stCondLst>
                                        </p:cTn>
                                        <p:tgtEl>
                                          <p:spTgt spid="329733">
                                            <p:txEl>
                                              <p:pRg st="13" end="13"/>
                                            </p:txEl>
                                          </p:spTgt>
                                        </p:tgtEl>
                                        <p:attrNameLst>
                                          <p:attrName>style.visibility</p:attrName>
                                        </p:attrNameLst>
                                      </p:cBhvr>
                                      <p:to>
                                        <p:strVal val="visible"/>
                                      </p:to>
                                    </p:set>
                                    <p:anim calcmode="lin" valueType="num">
                                      <p:cBhvr additive="base">
                                        <p:cTn id="85" dur="500" fill="hold"/>
                                        <p:tgtEl>
                                          <p:spTgt spid="329733">
                                            <p:txEl>
                                              <p:pRg st="13" end="13"/>
                                            </p:txEl>
                                          </p:spTgt>
                                        </p:tgtEl>
                                        <p:attrNameLst>
                                          <p:attrName>ppt_x</p:attrName>
                                        </p:attrNameLst>
                                      </p:cBhvr>
                                      <p:tavLst>
                                        <p:tav tm="0">
                                          <p:val>
                                            <p:strVal val="0-#ppt_w/2"/>
                                          </p:val>
                                        </p:tav>
                                        <p:tav tm="100000">
                                          <p:val>
                                            <p:strVal val="#ppt_x"/>
                                          </p:val>
                                        </p:tav>
                                      </p:tavLst>
                                    </p:anim>
                                    <p:anim calcmode="lin" valueType="num">
                                      <p:cBhvr additive="base">
                                        <p:cTn id="86" dur="500" fill="hold"/>
                                        <p:tgtEl>
                                          <p:spTgt spid="329733">
                                            <p:txEl>
                                              <p:pRg st="13" end="13"/>
                                            </p:txEl>
                                          </p:spTgt>
                                        </p:tgtEl>
                                        <p:attrNameLst>
                                          <p:attrName>ppt_y</p:attrName>
                                        </p:attrNameLst>
                                      </p:cBhvr>
                                      <p:tavLst>
                                        <p:tav tm="0">
                                          <p:val>
                                            <p:strVal val="#ppt_y"/>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8" fill="hold" grpId="0" nodeType="clickEffect">
                                  <p:stCondLst>
                                    <p:cond delay="0"/>
                                  </p:stCondLst>
                                  <p:childTnLst>
                                    <p:set>
                                      <p:cBhvr>
                                        <p:cTn id="90" dur="1" fill="hold">
                                          <p:stCondLst>
                                            <p:cond delay="0"/>
                                          </p:stCondLst>
                                        </p:cTn>
                                        <p:tgtEl>
                                          <p:spTgt spid="329733">
                                            <p:txEl>
                                              <p:pRg st="14" end="14"/>
                                            </p:txEl>
                                          </p:spTgt>
                                        </p:tgtEl>
                                        <p:attrNameLst>
                                          <p:attrName>style.visibility</p:attrName>
                                        </p:attrNameLst>
                                      </p:cBhvr>
                                      <p:to>
                                        <p:strVal val="visible"/>
                                      </p:to>
                                    </p:set>
                                    <p:anim calcmode="lin" valueType="num">
                                      <p:cBhvr additive="base">
                                        <p:cTn id="91" dur="500" fill="hold"/>
                                        <p:tgtEl>
                                          <p:spTgt spid="329733">
                                            <p:txEl>
                                              <p:pRg st="14" end="14"/>
                                            </p:txEl>
                                          </p:spTgt>
                                        </p:tgtEl>
                                        <p:attrNameLst>
                                          <p:attrName>ppt_x</p:attrName>
                                        </p:attrNameLst>
                                      </p:cBhvr>
                                      <p:tavLst>
                                        <p:tav tm="0">
                                          <p:val>
                                            <p:strVal val="0-#ppt_w/2"/>
                                          </p:val>
                                        </p:tav>
                                        <p:tav tm="100000">
                                          <p:val>
                                            <p:strVal val="#ppt_x"/>
                                          </p:val>
                                        </p:tav>
                                      </p:tavLst>
                                    </p:anim>
                                    <p:anim calcmode="lin" valueType="num">
                                      <p:cBhvr additive="base">
                                        <p:cTn id="92" dur="500" fill="hold"/>
                                        <p:tgtEl>
                                          <p:spTgt spid="329733">
                                            <p:txEl>
                                              <p:pRg st="14" end="14"/>
                                            </p:txEl>
                                          </p:spTgt>
                                        </p:tgtEl>
                                        <p:attrNameLst>
                                          <p:attrName>ppt_y</p:attrName>
                                        </p:attrNameLst>
                                      </p:cBhvr>
                                      <p:tavLst>
                                        <p:tav tm="0">
                                          <p:val>
                                            <p:strVal val="#ppt_y"/>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8" fill="hold" grpId="0" nodeType="clickEffect">
                                  <p:stCondLst>
                                    <p:cond delay="0"/>
                                  </p:stCondLst>
                                  <p:childTnLst>
                                    <p:set>
                                      <p:cBhvr>
                                        <p:cTn id="96" dur="1" fill="hold">
                                          <p:stCondLst>
                                            <p:cond delay="0"/>
                                          </p:stCondLst>
                                        </p:cTn>
                                        <p:tgtEl>
                                          <p:spTgt spid="329733">
                                            <p:txEl>
                                              <p:pRg st="15" end="15"/>
                                            </p:txEl>
                                          </p:spTgt>
                                        </p:tgtEl>
                                        <p:attrNameLst>
                                          <p:attrName>style.visibility</p:attrName>
                                        </p:attrNameLst>
                                      </p:cBhvr>
                                      <p:to>
                                        <p:strVal val="visible"/>
                                      </p:to>
                                    </p:set>
                                    <p:anim calcmode="lin" valueType="num">
                                      <p:cBhvr additive="base">
                                        <p:cTn id="97" dur="500" fill="hold"/>
                                        <p:tgtEl>
                                          <p:spTgt spid="329733">
                                            <p:txEl>
                                              <p:pRg st="15" end="15"/>
                                            </p:txEl>
                                          </p:spTgt>
                                        </p:tgtEl>
                                        <p:attrNameLst>
                                          <p:attrName>ppt_x</p:attrName>
                                        </p:attrNameLst>
                                      </p:cBhvr>
                                      <p:tavLst>
                                        <p:tav tm="0">
                                          <p:val>
                                            <p:strVal val="0-#ppt_w/2"/>
                                          </p:val>
                                        </p:tav>
                                        <p:tav tm="100000">
                                          <p:val>
                                            <p:strVal val="#ppt_x"/>
                                          </p:val>
                                        </p:tav>
                                      </p:tavLst>
                                    </p:anim>
                                    <p:anim calcmode="lin" valueType="num">
                                      <p:cBhvr additive="base">
                                        <p:cTn id="98" dur="500" fill="hold"/>
                                        <p:tgtEl>
                                          <p:spTgt spid="329733">
                                            <p:txEl>
                                              <p:pRg st="15" end="1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733" grpId="0" build="p"/>
    </p:bldLst>
  </p:timing>
</p:sld>
</file>

<file path=ppt/slides/slide1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9733" name="Rectangle 3"/>
          <p:cNvSpPr>
            <a:spLocks noGrp="1" noChangeArrowheads="1"/>
          </p:cNvSpPr>
          <p:nvPr>
            <p:ph type="body" idx="4294967295"/>
          </p:nvPr>
        </p:nvSpPr>
        <p:spPr>
          <a:xfrm>
            <a:off x="895027" y="755779"/>
            <a:ext cx="7309791" cy="5965696"/>
          </a:xfrm>
        </p:spPr>
        <p:txBody>
          <a:bodyPr>
            <a:noAutofit/>
          </a:bodyPr>
          <a:lstStyle/>
          <a:p>
            <a:pPr>
              <a:lnSpc>
                <a:spcPct val="100000"/>
              </a:lnSpc>
              <a:spcBef>
                <a:spcPts val="0"/>
              </a:spcBef>
            </a:pPr>
            <a:r>
              <a:rPr lang="en-US" altLang="zh-CN" sz="2000" b="1" dirty="0">
                <a:solidFill>
                  <a:srgbClr val="0070C0"/>
                </a:solidFill>
                <a:latin typeface="华文宋体" panose="02010600040101010101" pitchFamily="2" charset="-122"/>
                <a:ea typeface="华文宋体" panose="02010600040101010101" pitchFamily="2" charset="-122"/>
              </a:rPr>
              <a:t>%</a:t>
            </a:r>
            <a:r>
              <a:rPr lang="zh-CN" altLang="zh-CN" sz="2000" b="1" dirty="0">
                <a:solidFill>
                  <a:srgbClr val="0070C0"/>
                </a:solidFill>
                <a:latin typeface="华文宋体" panose="02010600040101010101" pitchFamily="2" charset="-122"/>
                <a:ea typeface="华文宋体" panose="02010600040101010101" pitchFamily="2" charset="-122"/>
              </a:rPr>
              <a:t>给网络指定特殊初始权重进行仿真，得到相应的轨迹</a:t>
            </a:r>
          </a:p>
          <a:p>
            <a:pPr>
              <a:lnSpc>
                <a:spcPct val="100000"/>
              </a:lnSpc>
              <a:spcBef>
                <a:spcPts val="0"/>
              </a:spcBef>
            </a:pPr>
            <a:r>
              <a:rPr lang="en-US" altLang="zh-CN" sz="2000" b="1" dirty="0">
                <a:solidFill>
                  <a:srgbClr val="0070C0"/>
                </a:solidFill>
                <a:latin typeface="华文宋体" panose="02010600040101010101" pitchFamily="2" charset="-122"/>
                <a:ea typeface="华文宋体" panose="02010600040101010101" pitchFamily="2" charset="-122"/>
              </a:rPr>
              <a:t>figure;</a:t>
            </a:r>
            <a:endParaRPr lang="zh-CN" altLang="zh-CN" sz="2000" b="1" dirty="0">
              <a:solidFill>
                <a:srgbClr val="0070C0"/>
              </a:solidFill>
              <a:latin typeface="华文宋体" panose="02010600040101010101" pitchFamily="2" charset="-122"/>
              <a:ea typeface="华文宋体" panose="02010600040101010101" pitchFamily="2" charset="-122"/>
            </a:endParaRPr>
          </a:p>
          <a:p>
            <a:pPr>
              <a:lnSpc>
                <a:spcPct val="100000"/>
              </a:lnSpc>
              <a:spcBef>
                <a:spcPts val="0"/>
              </a:spcBef>
            </a:pPr>
            <a:r>
              <a:rPr lang="en-US" altLang="zh-CN" sz="2000" b="1" dirty="0">
                <a:latin typeface="华文宋体" panose="02010600040101010101" pitchFamily="2" charset="-122"/>
                <a:ea typeface="华文宋体" panose="02010600040101010101" pitchFamily="2" charset="-122"/>
              </a:rPr>
              <a:t>plot(T(1,:),T(2,:),'r*');</a:t>
            </a:r>
            <a:endParaRPr lang="zh-CN" altLang="zh-CN" sz="2000" b="1" dirty="0">
              <a:latin typeface="华文宋体" panose="02010600040101010101" pitchFamily="2" charset="-122"/>
              <a:ea typeface="华文宋体" panose="02010600040101010101" pitchFamily="2" charset="-122"/>
            </a:endParaRPr>
          </a:p>
          <a:p>
            <a:pPr>
              <a:lnSpc>
                <a:spcPct val="100000"/>
              </a:lnSpc>
              <a:spcBef>
                <a:spcPts val="0"/>
              </a:spcBef>
            </a:pPr>
            <a:r>
              <a:rPr lang="en-US" altLang="zh-CN" sz="2000" b="1" dirty="0">
                <a:latin typeface="华文宋体" panose="02010600040101010101" pitchFamily="2" charset="-122"/>
                <a:ea typeface="华文宋体" panose="02010600040101010101" pitchFamily="2" charset="-122"/>
              </a:rPr>
              <a:t>axis([-1.1 1.1 -1.1 1.1]);</a:t>
            </a:r>
            <a:endParaRPr lang="zh-CN" altLang="zh-CN" sz="2000" b="1" dirty="0">
              <a:latin typeface="华文宋体" panose="02010600040101010101" pitchFamily="2" charset="-122"/>
              <a:ea typeface="华文宋体" panose="02010600040101010101" pitchFamily="2" charset="-122"/>
            </a:endParaRPr>
          </a:p>
          <a:p>
            <a:pPr>
              <a:lnSpc>
                <a:spcPct val="100000"/>
              </a:lnSpc>
              <a:spcBef>
                <a:spcPts val="0"/>
              </a:spcBef>
            </a:pPr>
            <a:r>
              <a:rPr lang="en-US" altLang="zh-CN" sz="2000" b="1" dirty="0">
                <a:latin typeface="华文宋体" panose="02010600040101010101" pitchFamily="2" charset="-122"/>
                <a:ea typeface="华文宋体" panose="02010600040101010101" pitchFamily="2" charset="-122"/>
              </a:rPr>
              <a:t>title('Hopfield</a:t>
            </a:r>
            <a:r>
              <a:rPr lang="zh-CN" altLang="zh-CN" sz="2000" b="1" dirty="0">
                <a:latin typeface="华文宋体" panose="02010600040101010101" pitchFamily="2" charset="-122"/>
                <a:ea typeface="华文宋体" panose="02010600040101010101" pitchFamily="2" charset="-122"/>
              </a:rPr>
              <a:t>神经网络状态空间</a:t>
            </a:r>
            <a:r>
              <a:rPr lang="en-US" altLang="zh-CN" sz="2000" b="1" dirty="0">
                <a:latin typeface="华文宋体" panose="02010600040101010101" pitchFamily="2" charset="-122"/>
                <a:ea typeface="华文宋体" panose="02010600040101010101" pitchFamily="2" charset="-122"/>
              </a:rPr>
              <a:t>');</a:t>
            </a:r>
            <a:endParaRPr lang="zh-CN" altLang="zh-CN" sz="2000" b="1" dirty="0">
              <a:latin typeface="华文宋体" panose="02010600040101010101" pitchFamily="2" charset="-122"/>
              <a:ea typeface="华文宋体" panose="02010600040101010101" pitchFamily="2" charset="-122"/>
            </a:endParaRPr>
          </a:p>
          <a:p>
            <a:pPr>
              <a:lnSpc>
                <a:spcPct val="100000"/>
              </a:lnSpc>
              <a:spcBef>
                <a:spcPts val="0"/>
              </a:spcBef>
            </a:pPr>
            <a:r>
              <a:rPr lang="en-US" altLang="zh-CN" sz="2000" b="1" dirty="0" err="1">
                <a:latin typeface="华文宋体" panose="02010600040101010101" pitchFamily="2" charset="-122"/>
                <a:ea typeface="华文宋体" panose="02010600040101010101" pitchFamily="2" charset="-122"/>
              </a:rPr>
              <a:t>xlabel</a:t>
            </a:r>
            <a:r>
              <a:rPr lang="en-US" altLang="zh-CN" sz="2000" b="1" dirty="0">
                <a:latin typeface="华文宋体" panose="02010600040101010101" pitchFamily="2" charset="-122"/>
                <a:ea typeface="华文宋体" panose="02010600040101010101" pitchFamily="2" charset="-122"/>
              </a:rPr>
              <a:t>('a(1)');</a:t>
            </a:r>
            <a:endParaRPr lang="zh-CN" altLang="zh-CN" sz="2000" b="1" dirty="0">
              <a:latin typeface="华文宋体" panose="02010600040101010101" pitchFamily="2" charset="-122"/>
              <a:ea typeface="华文宋体" panose="02010600040101010101" pitchFamily="2" charset="-122"/>
            </a:endParaRPr>
          </a:p>
          <a:p>
            <a:pPr>
              <a:lnSpc>
                <a:spcPct val="100000"/>
              </a:lnSpc>
              <a:spcBef>
                <a:spcPts val="0"/>
              </a:spcBef>
            </a:pPr>
            <a:r>
              <a:rPr lang="en-US" altLang="zh-CN" sz="2000" b="1" dirty="0" err="1">
                <a:latin typeface="华文宋体" panose="02010600040101010101" pitchFamily="2" charset="-122"/>
                <a:ea typeface="华文宋体" panose="02010600040101010101" pitchFamily="2" charset="-122"/>
              </a:rPr>
              <a:t>ylabel</a:t>
            </a:r>
            <a:r>
              <a:rPr lang="en-US" altLang="zh-CN" sz="2000" b="1" dirty="0">
                <a:latin typeface="华文宋体" panose="02010600040101010101" pitchFamily="2" charset="-122"/>
                <a:ea typeface="华文宋体" panose="02010600040101010101" pitchFamily="2" charset="-122"/>
              </a:rPr>
              <a:t>('a(2)');</a:t>
            </a:r>
            <a:endParaRPr lang="zh-CN" altLang="zh-CN" sz="2000" b="1" dirty="0">
              <a:latin typeface="华文宋体" panose="02010600040101010101" pitchFamily="2" charset="-122"/>
              <a:ea typeface="华文宋体" panose="02010600040101010101" pitchFamily="2" charset="-122"/>
            </a:endParaRPr>
          </a:p>
          <a:p>
            <a:pPr>
              <a:lnSpc>
                <a:spcPct val="100000"/>
              </a:lnSpc>
              <a:spcBef>
                <a:spcPts val="0"/>
              </a:spcBef>
            </a:pPr>
            <a:r>
              <a:rPr lang="en-US" altLang="zh-CN" sz="2000" b="1" dirty="0">
                <a:latin typeface="华文宋体" panose="02010600040101010101" pitchFamily="2" charset="-122"/>
                <a:ea typeface="华文宋体" panose="02010600040101010101" pitchFamily="2" charset="-122"/>
              </a:rPr>
              <a:t>hold on</a:t>
            </a:r>
            <a:endParaRPr lang="zh-CN" altLang="zh-CN" sz="2000" b="1" dirty="0">
              <a:latin typeface="华文宋体" panose="02010600040101010101" pitchFamily="2" charset="-122"/>
              <a:ea typeface="华文宋体" panose="02010600040101010101" pitchFamily="2" charset="-122"/>
            </a:endParaRPr>
          </a:p>
          <a:p>
            <a:pPr>
              <a:lnSpc>
                <a:spcPct val="100000"/>
              </a:lnSpc>
              <a:spcBef>
                <a:spcPts val="0"/>
              </a:spcBef>
            </a:pPr>
            <a:r>
              <a:rPr lang="en-US" altLang="zh-CN" sz="2000" b="1" dirty="0">
                <a:latin typeface="华文宋体" panose="02010600040101010101" pitchFamily="2" charset="-122"/>
                <a:ea typeface="华文宋体" panose="02010600040101010101" pitchFamily="2" charset="-122"/>
              </a:rPr>
              <a:t>plot(0,0,'ko');</a:t>
            </a:r>
            <a:endParaRPr lang="zh-CN" altLang="zh-CN" sz="2000" b="1" dirty="0">
              <a:latin typeface="华文宋体" panose="02010600040101010101" pitchFamily="2" charset="-122"/>
              <a:ea typeface="华文宋体" panose="02010600040101010101" pitchFamily="2" charset="-122"/>
            </a:endParaRPr>
          </a:p>
          <a:p>
            <a:pPr>
              <a:lnSpc>
                <a:spcPct val="100000"/>
              </a:lnSpc>
              <a:spcBef>
                <a:spcPts val="0"/>
              </a:spcBef>
            </a:pPr>
            <a:r>
              <a:rPr lang="en-US" altLang="zh-CN" sz="2000" b="1" dirty="0">
                <a:latin typeface="华文宋体" panose="02010600040101010101" pitchFamily="2" charset="-122"/>
                <a:ea typeface="华文宋体" panose="02010600040101010101" pitchFamily="2" charset="-122"/>
              </a:rPr>
              <a:t>P = [-1.0 -0.5 0.0 +0.5 +1.0;  -1.0 -0.5 0.0 +0.5 +1.0];</a:t>
            </a:r>
            <a:endParaRPr lang="zh-CN" altLang="zh-CN" sz="2000" b="1" dirty="0">
              <a:latin typeface="华文宋体" panose="02010600040101010101" pitchFamily="2" charset="-122"/>
              <a:ea typeface="华文宋体" panose="02010600040101010101" pitchFamily="2" charset="-122"/>
            </a:endParaRPr>
          </a:p>
          <a:p>
            <a:pPr>
              <a:lnSpc>
                <a:spcPct val="100000"/>
              </a:lnSpc>
              <a:spcBef>
                <a:spcPts val="0"/>
              </a:spcBef>
            </a:pPr>
            <a:r>
              <a:rPr lang="en-US" altLang="zh-CN" sz="2000" b="1" dirty="0">
                <a:latin typeface="华文宋体" panose="02010600040101010101" pitchFamily="2" charset="-122"/>
                <a:ea typeface="华文宋体" panose="02010600040101010101" pitchFamily="2" charset="-122"/>
              </a:rPr>
              <a:t>color = '</a:t>
            </a:r>
            <a:r>
              <a:rPr lang="en-US" altLang="zh-CN" sz="2000" b="1" dirty="0" err="1">
                <a:latin typeface="华文宋体" panose="02010600040101010101" pitchFamily="2" charset="-122"/>
                <a:ea typeface="华文宋体" panose="02010600040101010101" pitchFamily="2" charset="-122"/>
              </a:rPr>
              <a:t>rgbmy</a:t>
            </a:r>
            <a:r>
              <a:rPr lang="en-US" altLang="zh-CN" sz="2000" b="1" dirty="0">
                <a:latin typeface="华文宋体" panose="02010600040101010101" pitchFamily="2" charset="-122"/>
                <a:ea typeface="华文宋体" panose="02010600040101010101" pitchFamily="2" charset="-122"/>
              </a:rPr>
              <a:t>';</a:t>
            </a:r>
            <a:endParaRPr lang="zh-CN" altLang="zh-CN" sz="2000" b="1" dirty="0">
              <a:latin typeface="华文宋体" panose="02010600040101010101" pitchFamily="2" charset="-122"/>
              <a:ea typeface="华文宋体" panose="02010600040101010101" pitchFamily="2" charset="-122"/>
            </a:endParaRPr>
          </a:p>
          <a:p>
            <a:pPr>
              <a:lnSpc>
                <a:spcPct val="100000"/>
              </a:lnSpc>
              <a:spcBef>
                <a:spcPts val="0"/>
              </a:spcBef>
            </a:pPr>
            <a:r>
              <a:rPr lang="en-US" altLang="zh-CN" sz="2000" b="1" dirty="0">
                <a:latin typeface="华文宋体" panose="02010600040101010101" pitchFamily="2" charset="-122"/>
                <a:ea typeface="华文宋体" panose="02010600040101010101" pitchFamily="2" charset="-122"/>
              </a:rPr>
              <a:t>for </a:t>
            </a:r>
            <a:r>
              <a:rPr lang="en-US" altLang="zh-CN" sz="2000" b="1" dirty="0" err="1">
                <a:latin typeface="华文宋体" panose="02010600040101010101" pitchFamily="2" charset="-122"/>
                <a:ea typeface="华文宋体" panose="02010600040101010101" pitchFamily="2" charset="-122"/>
              </a:rPr>
              <a:t>i</a:t>
            </a:r>
            <a:r>
              <a:rPr lang="en-US" altLang="zh-CN" sz="2000" b="1" dirty="0">
                <a:latin typeface="华文宋体" panose="02010600040101010101" pitchFamily="2" charset="-122"/>
                <a:ea typeface="华文宋体" panose="02010600040101010101" pitchFamily="2" charset="-122"/>
              </a:rPr>
              <a:t>=1:5</a:t>
            </a:r>
            <a:endParaRPr lang="zh-CN" altLang="zh-CN" sz="2000" b="1" dirty="0">
              <a:latin typeface="华文宋体" panose="02010600040101010101" pitchFamily="2" charset="-122"/>
              <a:ea typeface="华文宋体" panose="02010600040101010101" pitchFamily="2" charset="-122"/>
            </a:endParaRPr>
          </a:p>
          <a:p>
            <a:pPr>
              <a:lnSpc>
                <a:spcPct val="100000"/>
              </a:lnSpc>
              <a:spcBef>
                <a:spcPts val="0"/>
              </a:spcBef>
            </a:pPr>
            <a:r>
              <a:rPr lang="en-US" altLang="zh-CN" sz="2000" b="1" dirty="0">
                <a:latin typeface="华文宋体" panose="02010600040101010101" pitchFamily="2" charset="-122"/>
                <a:ea typeface="华文宋体" panose="02010600040101010101" pitchFamily="2" charset="-122"/>
              </a:rPr>
              <a:t>   a = {P(:,</a:t>
            </a:r>
            <a:r>
              <a:rPr lang="en-US" altLang="zh-CN" sz="2000" b="1" dirty="0" err="1">
                <a:latin typeface="华文宋体" panose="02010600040101010101" pitchFamily="2" charset="-122"/>
                <a:ea typeface="华文宋体" panose="02010600040101010101" pitchFamily="2" charset="-122"/>
              </a:rPr>
              <a:t>i</a:t>
            </a:r>
            <a:r>
              <a:rPr lang="en-US" altLang="zh-CN" sz="2000" b="1" dirty="0">
                <a:latin typeface="华文宋体" panose="02010600040101010101" pitchFamily="2" charset="-122"/>
                <a:ea typeface="华文宋体" panose="02010600040101010101" pitchFamily="2" charset="-122"/>
              </a:rPr>
              <a:t>)};</a:t>
            </a:r>
            <a:endParaRPr lang="zh-CN" altLang="zh-CN" sz="2000" b="1" dirty="0">
              <a:latin typeface="华文宋体" panose="02010600040101010101" pitchFamily="2" charset="-122"/>
              <a:ea typeface="华文宋体" panose="02010600040101010101" pitchFamily="2" charset="-122"/>
            </a:endParaRPr>
          </a:p>
          <a:p>
            <a:pPr>
              <a:lnSpc>
                <a:spcPct val="100000"/>
              </a:lnSpc>
              <a:spcBef>
                <a:spcPts val="0"/>
              </a:spcBef>
            </a:pPr>
            <a:r>
              <a:rPr lang="en-US" altLang="zh-CN" sz="2000" b="1" dirty="0">
                <a:latin typeface="华文宋体" panose="02010600040101010101" pitchFamily="2" charset="-122"/>
                <a:ea typeface="华文宋体" panose="02010600040101010101" pitchFamily="2" charset="-122"/>
              </a:rPr>
              <a:t>   [</a:t>
            </a:r>
            <a:r>
              <a:rPr lang="en-US" altLang="zh-CN" sz="2000" b="1" dirty="0" err="1">
                <a:latin typeface="华文宋体" panose="02010600040101010101" pitchFamily="2" charset="-122"/>
                <a:ea typeface="华文宋体" panose="02010600040101010101" pitchFamily="2" charset="-122"/>
              </a:rPr>
              <a:t>y,Pf,Af</a:t>
            </a:r>
            <a:r>
              <a:rPr lang="en-US" altLang="zh-CN" sz="2000" b="1" dirty="0">
                <a:latin typeface="华文宋体" panose="02010600040101010101" pitchFamily="2" charset="-122"/>
                <a:ea typeface="华文宋体" panose="02010600040101010101" pitchFamily="2" charset="-122"/>
              </a:rPr>
              <a:t>] = sim(net,{1 50},{},a);</a:t>
            </a:r>
            <a:endParaRPr lang="zh-CN" altLang="zh-CN" sz="2000" b="1" dirty="0">
              <a:latin typeface="华文宋体" panose="02010600040101010101" pitchFamily="2" charset="-122"/>
              <a:ea typeface="华文宋体" panose="02010600040101010101" pitchFamily="2" charset="-122"/>
            </a:endParaRPr>
          </a:p>
          <a:p>
            <a:pPr>
              <a:lnSpc>
                <a:spcPct val="100000"/>
              </a:lnSpc>
              <a:spcBef>
                <a:spcPts val="0"/>
              </a:spcBef>
            </a:pPr>
            <a:r>
              <a:rPr lang="en-US" altLang="zh-CN" sz="2000" b="1" dirty="0">
                <a:latin typeface="华文宋体" panose="02010600040101010101" pitchFamily="2" charset="-122"/>
                <a:ea typeface="华文宋体" panose="02010600040101010101" pitchFamily="2" charset="-122"/>
              </a:rPr>
              <a:t>   record=[cell2mat(a) cell2mat(y)];  </a:t>
            </a:r>
            <a:endParaRPr lang="zh-CN" altLang="zh-CN" sz="2000" b="1" dirty="0">
              <a:latin typeface="华文宋体" panose="02010600040101010101" pitchFamily="2" charset="-122"/>
              <a:ea typeface="华文宋体" panose="02010600040101010101" pitchFamily="2" charset="-122"/>
            </a:endParaRPr>
          </a:p>
          <a:p>
            <a:pPr>
              <a:lnSpc>
                <a:spcPct val="100000"/>
              </a:lnSpc>
              <a:spcBef>
                <a:spcPts val="0"/>
              </a:spcBef>
            </a:pPr>
            <a:r>
              <a:rPr lang="en-US" altLang="zh-CN" sz="2000" b="1" dirty="0">
                <a:latin typeface="华文宋体" panose="02010600040101010101" pitchFamily="2" charset="-122"/>
                <a:ea typeface="华文宋体" panose="02010600040101010101" pitchFamily="2" charset="-122"/>
              </a:rPr>
              <a:t>   start=cell2mat(a);</a:t>
            </a:r>
            <a:endParaRPr lang="zh-CN" altLang="zh-CN" sz="2000" b="1" dirty="0">
              <a:latin typeface="华文宋体" panose="02010600040101010101" pitchFamily="2" charset="-122"/>
              <a:ea typeface="华文宋体" panose="02010600040101010101" pitchFamily="2" charset="-122"/>
            </a:endParaRPr>
          </a:p>
          <a:p>
            <a:pPr>
              <a:lnSpc>
                <a:spcPct val="100000"/>
              </a:lnSpc>
              <a:spcBef>
                <a:spcPts val="0"/>
              </a:spcBef>
            </a:pPr>
            <a:r>
              <a:rPr lang="en-US" altLang="zh-CN" sz="2000" b="1" dirty="0">
                <a:latin typeface="华文宋体" panose="02010600040101010101" pitchFamily="2" charset="-122"/>
                <a:ea typeface="华文宋体" panose="02010600040101010101" pitchFamily="2" charset="-122"/>
              </a:rPr>
              <a:t>   plot(start(1,1),start(2,1),'</a:t>
            </a:r>
            <a:r>
              <a:rPr lang="en-US" altLang="zh-CN" sz="2000" b="1" dirty="0" err="1">
                <a:latin typeface="华文宋体" panose="02010600040101010101" pitchFamily="2" charset="-122"/>
                <a:ea typeface="华文宋体" panose="02010600040101010101" pitchFamily="2" charset="-122"/>
              </a:rPr>
              <a:t>kx</a:t>
            </a:r>
            <a:r>
              <a:rPr lang="en-US" altLang="zh-CN" sz="2000" b="1" dirty="0">
                <a:latin typeface="华文宋体" panose="02010600040101010101" pitchFamily="2" charset="-122"/>
                <a:ea typeface="华文宋体" panose="02010600040101010101" pitchFamily="2" charset="-122"/>
              </a:rPr>
              <a:t>',record(1,:),record(2,:),color(rem(i,5)+1))</a:t>
            </a:r>
            <a:endParaRPr lang="zh-CN" altLang="zh-CN" sz="2000" b="1" dirty="0">
              <a:latin typeface="华文宋体" panose="02010600040101010101" pitchFamily="2" charset="-122"/>
              <a:ea typeface="华文宋体" panose="02010600040101010101" pitchFamily="2" charset="-122"/>
            </a:endParaRPr>
          </a:p>
          <a:p>
            <a:pPr>
              <a:lnSpc>
                <a:spcPct val="100000"/>
              </a:lnSpc>
              <a:spcBef>
                <a:spcPts val="0"/>
              </a:spcBef>
            </a:pPr>
            <a:r>
              <a:rPr lang="en-US" altLang="zh-CN" sz="2000" b="1" dirty="0">
                <a:latin typeface="华文宋体" panose="02010600040101010101" pitchFamily="2" charset="-122"/>
                <a:ea typeface="华文宋体" panose="02010600040101010101" pitchFamily="2" charset="-122"/>
              </a:rPr>
              <a:t>   </a:t>
            </a:r>
            <a:r>
              <a:rPr lang="en-US" altLang="zh-CN" sz="2000" b="1" dirty="0" err="1">
                <a:latin typeface="华文宋体" panose="02010600040101010101" pitchFamily="2" charset="-122"/>
                <a:ea typeface="华文宋体" panose="02010600040101010101" pitchFamily="2" charset="-122"/>
              </a:rPr>
              <a:t>drawnow</a:t>
            </a:r>
            <a:endParaRPr lang="zh-CN" altLang="zh-CN" sz="2000" b="1" dirty="0">
              <a:latin typeface="华文宋体" panose="02010600040101010101" pitchFamily="2" charset="-122"/>
              <a:ea typeface="华文宋体" panose="02010600040101010101" pitchFamily="2" charset="-122"/>
            </a:endParaRPr>
          </a:p>
          <a:p>
            <a:pPr>
              <a:lnSpc>
                <a:spcPct val="100000"/>
              </a:lnSpc>
              <a:spcBef>
                <a:spcPts val="0"/>
              </a:spcBef>
            </a:pPr>
            <a:r>
              <a:rPr lang="en-US" altLang="zh-CN" sz="2000" b="1" dirty="0">
                <a:latin typeface="华文宋体" panose="02010600040101010101" pitchFamily="2" charset="-122"/>
                <a:ea typeface="华文宋体" panose="02010600040101010101" pitchFamily="2" charset="-122"/>
              </a:rPr>
              <a:t>end</a:t>
            </a:r>
            <a:endParaRPr lang="zh-CN" altLang="zh-CN" sz="2000" b="1" dirty="0">
              <a:latin typeface="华文宋体" panose="02010600040101010101" pitchFamily="2" charset="-122"/>
              <a:ea typeface="华文宋体" panose="02010600040101010101" pitchFamily="2" charset="-122"/>
            </a:endParaRPr>
          </a:p>
        </p:txBody>
      </p:sp>
      <p:sp>
        <p:nvSpPr>
          <p:cNvPr id="9" name="长方形 3"/>
          <p:cNvSpPr/>
          <p:nvPr/>
        </p:nvSpPr>
        <p:spPr>
          <a:xfrm>
            <a:off x="8439682" y="0"/>
            <a:ext cx="694531"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nvGrpSpPr>
          <p:cNvPr id="3" name="组合 2"/>
          <p:cNvGrpSpPr/>
          <p:nvPr/>
        </p:nvGrpSpPr>
        <p:grpSpPr>
          <a:xfrm>
            <a:off x="8400804" y="0"/>
            <a:ext cx="851355" cy="6858000"/>
            <a:chOff x="8400804" y="0"/>
            <a:chExt cx="851355" cy="6858000"/>
          </a:xfrm>
        </p:grpSpPr>
        <p:grpSp>
          <p:nvGrpSpPr>
            <p:cNvPr id="11" name="组 9"/>
            <p:cNvGrpSpPr/>
            <p:nvPr/>
          </p:nvGrpSpPr>
          <p:grpSpPr>
            <a:xfrm>
              <a:off x="8400804" y="0"/>
              <a:ext cx="733409" cy="6858000"/>
              <a:chOff x="9055676" y="0"/>
              <a:chExt cx="3136324" cy="6858000"/>
            </a:xfrm>
          </p:grpSpPr>
          <p:sp>
            <p:nvSpPr>
              <p:cNvPr id="13"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矩形 15"/>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7"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2"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
        <p:nvSpPr>
          <p:cNvPr id="21" name="Rectangle 2"/>
          <p:cNvSpPr txBox="1">
            <a:spLocks noChangeArrowheads="1"/>
          </p:cNvSpPr>
          <p:nvPr/>
        </p:nvSpPr>
        <p:spPr>
          <a:xfrm>
            <a:off x="767901" y="21824"/>
            <a:ext cx="6738573" cy="9596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华文宋体" panose="02010600040101010101" pitchFamily="2" charset="-122"/>
                <a:ea typeface="华文宋体" panose="02010600040101010101" pitchFamily="2" charset="-122"/>
              </a:rPr>
              <a:t>11.6 Hopfield</a:t>
            </a:r>
            <a:r>
              <a:rPr lang="zh-CN" altLang="en-US" sz="4000" b="1" dirty="0">
                <a:solidFill>
                  <a:srgbClr val="FF0000"/>
                </a:solidFill>
                <a:latin typeface="华文宋体" panose="02010600040101010101" pitchFamily="2" charset="-122"/>
                <a:ea typeface="华文宋体" panose="02010600040101010101" pitchFamily="2" charset="-122"/>
              </a:rPr>
              <a:t>网实例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9733">
                                            <p:txEl>
                                              <p:pRg st="0" end="0"/>
                                            </p:txEl>
                                          </p:spTgt>
                                        </p:tgtEl>
                                        <p:attrNameLst>
                                          <p:attrName>style.visibility</p:attrName>
                                        </p:attrNameLst>
                                      </p:cBhvr>
                                      <p:to>
                                        <p:strVal val="visible"/>
                                      </p:to>
                                    </p:set>
                                    <p:anim calcmode="lin" valueType="num">
                                      <p:cBhvr additive="base">
                                        <p:cTn id="7" dur="500" fill="hold"/>
                                        <p:tgtEl>
                                          <p:spTgt spid="32973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2973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29733">
                                            <p:txEl>
                                              <p:pRg st="1" end="1"/>
                                            </p:txEl>
                                          </p:spTgt>
                                        </p:tgtEl>
                                        <p:attrNameLst>
                                          <p:attrName>style.visibility</p:attrName>
                                        </p:attrNameLst>
                                      </p:cBhvr>
                                      <p:to>
                                        <p:strVal val="visible"/>
                                      </p:to>
                                    </p:set>
                                    <p:anim calcmode="lin" valueType="num">
                                      <p:cBhvr additive="base">
                                        <p:cTn id="13" dur="500" fill="hold"/>
                                        <p:tgtEl>
                                          <p:spTgt spid="32973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2973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29733">
                                            <p:txEl>
                                              <p:pRg st="2" end="2"/>
                                            </p:txEl>
                                          </p:spTgt>
                                        </p:tgtEl>
                                        <p:attrNameLst>
                                          <p:attrName>style.visibility</p:attrName>
                                        </p:attrNameLst>
                                      </p:cBhvr>
                                      <p:to>
                                        <p:strVal val="visible"/>
                                      </p:to>
                                    </p:set>
                                    <p:anim calcmode="lin" valueType="num">
                                      <p:cBhvr additive="base">
                                        <p:cTn id="19" dur="500" fill="hold"/>
                                        <p:tgtEl>
                                          <p:spTgt spid="32973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2973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29733">
                                            <p:txEl>
                                              <p:pRg st="3" end="3"/>
                                            </p:txEl>
                                          </p:spTgt>
                                        </p:tgtEl>
                                        <p:attrNameLst>
                                          <p:attrName>style.visibility</p:attrName>
                                        </p:attrNameLst>
                                      </p:cBhvr>
                                      <p:to>
                                        <p:strVal val="visible"/>
                                      </p:to>
                                    </p:set>
                                    <p:anim calcmode="lin" valueType="num">
                                      <p:cBhvr additive="base">
                                        <p:cTn id="25" dur="500" fill="hold"/>
                                        <p:tgtEl>
                                          <p:spTgt spid="32973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2973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29733">
                                            <p:txEl>
                                              <p:pRg st="4" end="4"/>
                                            </p:txEl>
                                          </p:spTgt>
                                        </p:tgtEl>
                                        <p:attrNameLst>
                                          <p:attrName>style.visibility</p:attrName>
                                        </p:attrNameLst>
                                      </p:cBhvr>
                                      <p:to>
                                        <p:strVal val="visible"/>
                                      </p:to>
                                    </p:set>
                                    <p:anim calcmode="lin" valueType="num">
                                      <p:cBhvr additive="base">
                                        <p:cTn id="31" dur="500" fill="hold"/>
                                        <p:tgtEl>
                                          <p:spTgt spid="32973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2973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29733">
                                            <p:txEl>
                                              <p:pRg st="5" end="5"/>
                                            </p:txEl>
                                          </p:spTgt>
                                        </p:tgtEl>
                                        <p:attrNameLst>
                                          <p:attrName>style.visibility</p:attrName>
                                        </p:attrNameLst>
                                      </p:cBhvr>
                                      <p:to>
                                        <p:strVal val="visible"/>
                                      </p:to>
                                    </p:set>
                                    <p:anim calcmode="lin" valueType="num">
                                      <p:cBhvr additive="base">
                                        <p:cTn id="37" dur="500" fill="hold"/>
                                        <p:tgtEl>
                                          <p:spTgt spid="329733">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2973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329733">
                                            <p:txEl>
                                              <p:pRg st="6" end="6"/>
                                            </p:txEl>
                                          </p:spTgt>
                                        </p:tgtEl>
                                        <p:attrNameLst>
                                          <p:attrName>style.visibility</p:attrName>
                                        </p:attrNameLst>
                                      </p:cBhvr>
                                      <p:to>
                                        <p:strVal val="visible"/>
                                      </p:to>
                                    </p:set>
                                    <p:anim calcmode="lin" valueType="num">
                                      <p:cBhvr additive="base">
                                        <p:cTn id="43" dur="500" fill="hold"/>
                                        <p:tgtEl>
                                          <p:spTgt spid="329733">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2973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329733">
                                            <p:txEl>
                                              <p:pRg st="7" end="7"/>
                                            </p:txEl>
                                          </p:spTgt>
                                        </p:tgtEl>
                                        <p:attrNameLst>
                                          <p:attrName>style.visibility</p:attrName>
                                        </p:attrNameLst>
                                      </p:cBhvr>
                                      <p:to>
                                        <p:strVal val="visible"/>
                                      </p:to>
                                    </p:set>
                                    <p:anim calcmode="lin" valueType="num">
                                      <p:cBhvr additive="base">
                                        <p:cTn id="49" dur="500" fill="hold"/>
                                        <p:tgtEl>
                                          <p:spTgt spid="329733">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32973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329733">
                                            <p:txEl>
                                              <p:pRg st="8" end="8"/>
                                            </p:txEl>
                                          </p:spTgt>
                                        </p:tgtEl>
                                        <p:attrNameLst>
                                          <p:attrName>style.visibility</p:attrName>
                                        </p:attrNameLst>
                                      </p:cBhvr>
                                      <p:to>
                                        <p:strVal val="visible"/>
                                      </p:to>
                                    </p:set>
                                    <p:anim calcmode="lin" valueType="num">
                                      <p:cBhvr additive="base">
                                        <p:cTn id="55" dur="500" fill="hold"/>
                                        <p:tgtEl>
                                          <p:spTgt spid="329733">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32973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329733">
                                            <p:txEl>
                                              <p:pRg st="9" end="9"/>
                                            </p:txEl>
                                          </p:spTgt>
                                        </p:tgtEl>
                                        <p:attrNameLst>
                                          <p:attrName>style.visibility</p:attrName>
                                        </p:attrNameLst>
                                      </p:cBhvr>
                                      <p:to>
                                        <p:strVal val="visible"/>
                                      </p:to>
                                    </p:set>
                                    <p:anim calcmode="lin" valueType="num">
                                      <p:cBhvr additive="base">
                                        <p:cTn id="61" dur="500" fill="hold"/>
                                        <p:tgtEl>
                                          <p:spTgt spid="329733">
                                            <p:txEl>
                                              <p:pRg st="9" end="9"/>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329733">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329733">
                                            <p:txEl>
                                              <p:pRg st="10" end="10"/>
                                            </p:txEl>
                                          </p:spTgt>
                                        </p:tgtEl>
                                        <p:attrNameLst>
                                          <p:attrName>style.visibility</p:attrName>
                                        </p:attrNameLst>
                                      </p:cBhvr>
                                      <p:to>
                                        <p:strVal val="visible"/>
                                      </p:to>
                                    </p:set>
                                    <p:anim calcmode="lin" valueType="num">
                                      <p:cBhvr additive="base">
                                        <p:cTn id="67" dur="500" fill="hold"/>
                                        <p:tgtEl>
                                          <p:spTgt spid="329733">
                                            <p:txEl>
                                              <p:pRg st="10" end="10"/>
                                            </p:tx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329733">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329733">
                                            <p:txEl>
                                              <p:pRg st="11" end="11"/>
                                            </p:txEl>
                                          </p:spTgt>
                                        </p:tgtEl>
                                        <p:attrNameLst>
                                          <p:attrName>style.visibility</p:attrName>
                                        </p:attrNameLst>
                                      </p:cBhvr>
                                      <p:to>
                                        <p:strVal val="visible"/>
                                      </p:to>
                                    </p:set>
                                    <p:anim calcmode="lin" valueType="num">
                                      <p:cBhvr additive="base">
                                        <p:cTn id="73" dur="500" fill="hold"/>
                                        <p:tgtEl>
                                          <p:spTgt spid="329733">
                                            <p:txEl>
                                              <p:pRg st="11" end="11"/>
                                            </p:txEl>
                                          </p:spTgt>
                                        </p:tgtEl>
                                        <p:attrNameLst>
                                          <p:attrName>ppt_x</p:attrName>
                                        </p:attrNameLst>
                                      </p:cBhvr>
                                      <p:tavLst>
                                        <p:tav tm="0">
                                          <p:val>
                                            <p:strVal val="0-#ppt_w/2"/>
                                          </p:val>
                                        </p:tav>
                                        <p:tav tm="100000">
                                          <p:val>
                                            <p:strVal val="#ppt_x"/>
                                          </p:val>
                                        </p:tav>
                                      </p:tavLst>
                                    </p:anim>
                                    <p:anim calcmode="lin" valueType="num">
                                      <p:cBhvr additive="base">
                                        <p:cTn id="74" dur="500" fill="hold"/>
                                        <p:tgtEl>
                                          <p:spTgt spid="329733">
                                            <p:txEl>
                                              <p:pRg st="11" end="11"/>
                                            </p:txEl>
                                          </p:spTgt>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8" fill="hold" grpId="0" nodeType="clickEffect">
                                  <p:stCondLst>
                                    <p:cond delay="0"/>
                                  </p:stCondLst>
                                  <p:childTnLst>
                                    <p:set>
                                      <p:cBhvr>
                                        <p:cTn id="78" dur="1" fill="hold">
                                          <p:stCondLst>
                                            <p:cond delay="0"/>
                                          </p:stCondLst>
                                        </p:cTn>
                                        <p:tgtEl>
                                          <p:spTgt spid="329733">
                                            <p:txEl>
                                              <p:pRg st="12" end="12"/>
                                            </p:txEl>
                                          </p:spTgt>
                                        </p:tgtEl>
                                        <p:attrNameLst>
                                          <p:attrName>style.visibility</p:attrName>
                                        </p:attrNameLst>
                                      </p:cBhvr>
                                      <p:to>
                                        <p:strVal val="visible"/>
                                      </p:to>
                                    </p:set>
                                    <p:anim calcmode="lin" valueType="num">
                                      <p:cBhvr additive="base">
                                        <p:cTn id="79" dur="500" fill="hold"/>
                                        <p:tgtEl>
                                          <p:spTgt spid="329733">
                                            <p:txEl>
                                              <p:pRg st="12" end="12"/>
                                            </p:tx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329733">
                                            <p:txEl>
                                              <p:pRg st="12" end="12"/>
                                            </p:txEl>
                                          </p:spTgt>
                                        </p:tgtEl>
                                        <p:attrNameLst>
                                          <p:attrName>ppt_y</p:attrName>
                                        </p:attrNameLst>
                                      </p:cBhvr>
                                      <p:tavLst>
                                        <p:tav tm="0">
                                          <p:val>
                                            <p:strVal val="#ppt_y"/>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8" fill="hold" grpId="0" nodeType="clickEffect">
                                  <p:stCondLst>
                                    <p:cond delay="0"/>
                                  </p:stCondLst>
                                  <p:childTnLst>
                                    <p:set>
                                      <p:cBhvr>
                                        <p:cTn id="84" dur="1" fill="hold">
                                          <p:stCondLst>
                                            <p:cond delay="0"/>
                                          </p:stCondLst>
                                        </p:cTn>
                                        <p:tgtEl>
                                          <p:spTgt spid="329733">
                                            <p:txEl>
                                              <p:pRg st="13" end="13"/>
                                            </p:txEl>
                                          </p:spTgt>
                                        </p:tgtEl>
                                        <p:attrNameLst>
                                          <p:attrName>style.visibility</p:attrName>
                                        </p:attrNameLst>
                                      </p:cBhvr>
                                      <p:to>
                                        <p:strVal val="visible"/>
                                      </p:to>
                                    </p:set>
                                    <p:anim calcmode="lin" valueType="num">
                                      <p:cBhvr additive="base">
                                        <p:cTn id="85" dur="500" fill="hold"/>
                                        <p:tgtEl>
                                          <p:spTgt spid="329733">
                                            <p:txEl>
                                              <p:pRg st="13" end="13"/>
                                            </p:txEl>
                                          </p:spTgt>
                                        </p:tgtEl>
                                        <p:attrNameLst>
                                          <p:attrName>ppt_x</p:attrName>
                                        </p:attrNameLst>
                                      </p:cBhvr>
                                      <p:tavLst>
                                        <p:tav tm="0">
                                          <p:val>
                                            <p:strVal val="0-#ppt_w/2"/>
                                          </p:val>
                                        </p:tav>
                                        <p:tav tm="100000">
                                          <p:val>
                                            <p:strVal val="#ppt_x"/>
                                          </p:val>
                                        </p:tav>
                                      </p:tavLst>
                                    </p:anim>
                                    <p:anim calcmode="lin" valueType="num">
                                      <p:cBhvr additive="base">
                                        <p:cTn id="86" dur="500" fill="hold"/>
                                        <p:tgtEl>
                                          <p:spTgt spid="329733">
                                            <p:txEl>
                                              <p:pRg st="13" end="13"/>
                                            </p:txEl>
                                          </p:spTgt>
                                        </p:tgtEl>
                                        <p:attrNameLst>
                                          <p:attrName>ppt_y</p:attrName>
                                        </p:attrNameLst>
                                      </p:cBhvr>
                                      <p:tavLst>
                                        <p:tav tm="0">
                                          <p:val>
                                            <p:strVal val="#ppt_y"/>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8" fill="hold" grpId="0" nodeType="clickEffect">
                                  <p:stCondLst>
                                    <p:cond delay="0"/>
                                  </p:stCondLst>
                                  <p:childTnLst>
                                    <p:set>
                                      <p:cBhvr>
                                        <p:cTn id="90" dur="1" fill="hold">
                                          <p:stCondLst>
                                            <p:cond delay="0"/>
                                          </p:stCondLst>
                                        </p:cTn>
                                        <p:tgtEl>
                                          <p:spTgt spid="329733">
                                            <p:txEl>
                                              <p:pRg st="14" end="14"/>
                                            </p:txEl>
                                          </p:spTgt>
                                        </p:tgtEl>
                                        <p:attrNameLst>
                                          <p:attrName>style.visibility</p:attrName>
                                        </p:attrNameLst>
                                      </p:cBhvr>
                                      <p:to>
                                        <p:strVal val="visible"/>
                                      </p:to>
                                    </p:set>
                                    <p:anim calcmode="lin" valueType="num">
                                      <p:cBhvr additive="base">
                                        <p:cTn id="91" dur="500" fill="hold"/>
                                        <p:tgtEl>
                                          <p:spTgt spid="329733">
                                            <p:txEl>
                                              <p:pRg st="14" end="14"/>
                                            </p:txEl>
                                          </p:spTgt>
                                        </p:tgtEl>
                                        <p:attrNameLst>
                                          <p:attrName>ppt_x</p:attrName>
                                        </p:attrNameLst>
                                      </p:cBhvr>
                                      <p:tavLst>
                                        <p:tav tm="0">
                                          <p:val>
                                            <p:strVal val="0-#ppt_w/2"/>
                                          </p:val>
                                        </p:tav>
                                        <p:tav tm="100000">
                                          <p:val>
                                            <p:strVal val="#ppt_x"/>
                                          </p:val>
                                        </p:tav>
                                      </p:tavLst>
                                    </p:anim>
                                    <p:anim calcmode="lin" valueType="num">
                                      <p:cBhvr additive="base">
                                        <p:cTn id="92" dur="500" fill="hold"/>
                                        <p:tgtEl>
                                          <p:spTgt spid="329733">
                                            <p:txEl>
                                              <p:pRg st="14" end="14"/>
                                            </p:txEl>
                                          </p:spTgt>
                                        </p:tgtEl>
                                        <p:attrNameLst>
                                          <p:attrName>ppt_y</p:attrName>
                                        </p:attrNameLst>
                                      </p:cBhvr>
                                      <p:tavLst>
                                        <p:tav tm="0">
                                          <p:val>
                                            <p:strVal val="#ppt_y"/>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8" fill="hold" grpId="0" nodeType="clickEffect">
                                  <p:stCondLst>
                                    <p:cond delay="0"/>
                                  </p:stCondLst>
                                  <p:childTnLst>
                                    <p:set>
                                      <p:cBhvr>
                                        <p:cTn id="96" dur="1" fill="hold">
                                          <p:stCondLst>
                                            <p:cond delay="0"/>
                                          </p:stCondLst>
                                        </p:cTn>
                                        <p:tgtEl>
                                          <p:spTgt spid="329733">
                                            <p:txEl>
                                              <p:pRg st="15" end="15"/>
                                            </p:txEl>
                                          </p:spTgt>
                                        </p:tgtEl>
                                        <p:attrNameLst>
                                          <p:attrName>style.visibility</p:attrName>
                                        </p:attrNameLst>
                                      </p:cBhvr>
                                      <p:to>
                                        <p:strVal val="visible"/>
                                      </p:to>
                                    </p:set>
                                    <p:anim calcmode="lin" valueType="num">
                                      <p:cBhvr additive="base">
                                        <p:cTn id="97" dur="500" fill="hold"/>
                                        <p:tgtEl>
                                          <p:spTgt spid="329733">
                                            <p:txEl>
                                              <p:pRg st="15" end="15"/>
                                            </p:txEl>
                                          </p:spTgt>
                                        </p:tgtEl>
                                        <p:attrNameLst>
                                          <p:attrName>ppt_x</p:attrName>
                                        </p:attrNameLst>
                                      </p:cBhvr>
                                      <p:tavLst>
                                        <p:tav tm="0">
                                          <p:val>
                                            <p:strVal val="0-#ppt_w/2"/>
                                          </p:val>
                                        </p:tav>
                                        <p:tav tm="100000">
                                          <p:val>
                                            <p:strVal val="#ppt_x"/>
                                          </p:val>
                                        </p:tav>
                                      </p:tavLst>
                                    </p:anim>
                                    <p:anim calcmode="lin" valueType="num">
                                      <p:cBhvr additive="base">
                                        <p:cTn id="98" dur="500" fill="hold"/>
                                        <p:tgtEl>
                                          <p:spTgt spid="329733">
                                            <p:txEl>
                                              <p:pRg st="15" end="15"/>
                                            </p:txEl>
                                          </p:spTgt>
                                        </p:tgtEl>
                                        <p:attrNameLst>
                                          <p:attrName>ppt_y</p:attrName>
                                        </p:attrNameLst>
                                      </p:cBhvr>
                                      <p:tavLst>
                                        <p:tav tm="0">
                                          <p:val>
                                            <p:strVal val="#ppt_y"/>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8" fill="hold" grpId="0" nodeType="clickEffect">
                                  <p:stCondLst>
                                    <p:cond delay="0"/>
                                  </p:stCondLst>
                                  <p:childTnLst>
                                    <p:set>
                                      <p:cBhvr>
                                        <p:cTn id="102" dur="1" fill="hold">
                                          <p:stCondLst>
                                            <p:cond delay="0"/>
                                          </p:stCondLst>
                                        </p:cTn>
                                        <p:tgtEl>
                                          <p:spTgt spid="329733">
                                            <p:txEl>
                                              <p:pRg st="16" end="16"/>
                                            </p:txEl>
                                          </p:spTgt>
                                        </p:tgtEl>
                                        <p:attrNameLst>
                                          <p:attrName>style.visibility</p:attrName>
                                        </p:attrNameLst>
                                      </p:cBhvr>
                                      <p:to>
                                        <p:strVal val="visible"/>
                                      </p:to>
                                    </p:set>
                                    <p:anim calcmode="lin" valueType="num">
                                      <p:cBhvr additive="base">
                                        <p:cTn id="103" dur="500" fill="hold"/>
                                        <p:tgtEl>
                                          <p:spTgt spid="329733">
                                            <p:txEl>
                                              <p:pRg st="16" end="16"/>
                                            </p:txEl>
                                          </p:spTgt>
                                        </p:tgtEl>
                                        <p:attrNameLst>
                                          <p:attrName>ppt_x</p:attrName>
                                        </p:attrNameLst>
                                      </p:cBhvr>
                                      <p:tavLst>
                                        <p:tav tm="0">
                                          <p:val>
                                            <p:strVal val="0-#ppt_w/2"/>
                                          </p:val>
                                        </p:tav>
                                        <p:tav tm="100000">
                                          <p:val>
                                            <p:strVal val="#ppt_x"/>
                                          </p:val>
                                        </p:tav>
                                      </p:tavLst>
                                    </p:anim>
                                    <p:anim calcmode="lin" valueType="num">
                                      <p:cBhvr additive="base">
                                        <p:cTn id="104" dur="500" fill="hold"/>
                                        <p:tgtEl>
                                          <p:spTgt spid="329733">
                                            <p:txEl>
                                              <p:pRg st="16" end="16"/>
                                            </p:txEl>
                                          </p:spTgt>
                                        </p:tgtEl>
                                        <p:attrNameLst>
                                          <p:attrName>ppt_y</p:attrName>
                                        </p:attrNameLst>
                                      </p:cBhvr>
                                      <p:tavLst>
                                        <p:tav tm="0">
                                          <p:val>
                                            <p:strVal val="#ppt_y"/>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8" fill="hold" grpId="0" nodeType="clickEffect">
                                  <p:stCondLst>
                                    <p:cond delay="0"/>
                                  </p:stCondLst>
                                  <p:childTnLst>
                                    <p:set>
                                      <p:cBhvr>
                                        <p:cTn id="108" dur="1" fill="hold">
                                          <p:stCondLst>
                                            <p:cond delay="0"/>
                                          </p:stCondLst>
                                        </p:cTn>
                                        <p:tgtEl>
                                          <p:spTgt spid="329733">
                                            <p:txEl>
                                              <p:pRg st="17" end="17"/>
                                            </p:txEl>
                                          </p:spTgt>
                                        </p:tgtEl>
                                        <p:attrNameLst>
                                          <p:attrName>style.visibility</p:attrName>
                                        </p:attrNameLst>
                                      </p:cBhvr>
                                      <p:to>
                                        <p:strVal val="visible"/>
                                      </p:to>
                                    </p:set>
                                    <p:anim calcmode="lin" valueType="num">
                                      <p:cBhvr additive="base">
                                        <p:cTn id="109" dur="500" fill="hold"/>
                                        <p:tgtEl>
                                          <p:spTgt spid="329733">
                                            <p:txEl>
                                              <p:pRg st="17" end="17"/>
                                            </p:txEl>
                                          </p:spTgt>
                                        </p:tgtEl>
                                        <p:attrNameLst>
                                          <p:attrName>ppt_x</p:attrName>
                                        </p:attrNameLst>
                                      </p:cBhvr>
                                      <p:tavLst>
                                        <p:tav tm="0">
                                          <p:val>
                                            <p:strVal val="0-#ppt_w/2"/>
                                          </p:val>
                                        </p:tav>
                                        <p:tav tm="100000">
                                          <p:val>
                                            <p:strVal val="#ppt_x"/>
                                          </p:val>
                                        </p:tav>
                                      </p:tavLst>
                                    </p:anim>
                                    <p:anim calcmode="lin" valueType="num">
                                      <p:cBhvr additive="base">
                                        <p:cTn id="110" dur="500" fill="hold"/>
                                        <p:tgtEl>
                                          <p:spTgt spid="329733">
                                            <p:txEl>
                                              <p:pRg st="17" end="17"/>
                                            </p:txEl>
                                          </p:spTgt>
                                        </p:tgtEl>
                                        <p:attrNameLst>
                                          <p:attrName>ppt_y</p:attrName>
                                        </p:attrNameLst>
                                      </p:cBhvr>
                                      <p:tavLst>
                                        <p:tav tm="0">
                                          <p:val>
                                            <p:strVal val="#ppt_y"/>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8" fill="hold" grpId="0" nodeType="clickEffect">
                                  <p:stCondLst>
                                    <p:cond delay="0"/>
                                  </p:stCondLst>
                                  <p:childTnLst>
                                    <p:set>
                                      <p:cBhvr>
                                        <p:cTn id="114" dur="1" fill="hold">
                                          <p:stCondLst>
                                            <p:cond delay="0"/>
                                          </p:stCondLst>
                                        </p:cTn>
                                        <p:tgtEl>
                                          <p:spTgt spid="329733">
                                            <p:txEl>
                                              <p:pRg st="18" end="18"/>
                                            </p:txEl>
                                          </p:spTgt>
                                        </p:tgtEl>
                                        <p:attrNameLst>
                                          <p:attrName>style.visibility</p:attrName>
                                        </p:attrNameLst>
                                      </p:cBhvr>
                                      <p:to>
                                        <p:strVal val="visible"/>
                                      </p:to>
                                    </p:set>
                                    <p:anim calcmode="lin" valueType="num">
                                      <p:cBhvr additive="base">
                                        <p:cTn id="115" dur="500" fill="hold"/>
                                        <p:tgtEl>
                                          <p:spTgt spid="329733">
                                            <p:txEl>
                                              <p:pRg st="18" end="18"/>
                                            </p:txEl>
                                          </p:spTgt>
                                        </p:tgtEl>
                                        <p:attrNameLst>
                                          <p:attrName>ppt_x</p:attrName>
                                        </p:attrNameLst>
                                      </p:cBhvr>
                                      <p:tavLst>
                                        <p:tav tm="0">
                                          <p:val>
                                            <p:strVal val="0-#ppt_w/2"/>
                                          </p:val>
                                        </p:tav>
                                        <p:tav tm="100000">
                                          <p:val>
                                            <p:strVal val="#ppt_x"/>
                                          </p:val>
                                        </p:tav>
                                      </p:tavLst>
                                    </p:anim>
                                    <p:anim calcmode="lin" valueType="num">
                                      <p:cBhvr additive="base">
                                        <p:cTn id="116" dur="500" fill="hold"/>
                                        <p:tgtEl>
                                          <p:spTgt spid="329733">
                                            <p:txEl>
                                              <p:pRg st="18" end="1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733" grpId="0" build="p"/>
    </p:bldLst>
  </p:timing>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长方形 3"/>
          <p:cNvSpPr/>
          <p:nvPr/>
        </p:nvSpPr>
        <p:spPr>
          <a:xfrm>
            <a:off x="8439682" y="0"/>
            <a:ext cx="694531"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nvGrpSpPr>
          <p:cNvPr id="3" name="组合 2"/>
          <p:cNvGrpSpPr/>
          <p:nvPr/>
        </p:nvGrpSpPr>
        <p:grpSpPr>
          <a:xfrm>
            <a:off x="8400804" y="0"/>
            <a:ext cx="851355" cy="6858000"/>
            <a:chOff x="8400804" y="0"/>
            <a:chExt cx="851355" cy="6858000"/>
          </a:xfrm>
        </p:grpSpPr>
        <p:grpSp>
          <p:nvGrpSpPr>
            <p:cNvPr id="11" name="组 9"/>
            <p:cNvGrpSpPr/>
            <p:nvPr/>
          </p:nvGrpSpPr>
          <p:grpSpPr>
            <a:xfrm>
              <a:off x="8400804" y="0"/>
              <a:ext cx="733409" cy="6858000"/>
              <a:chOff x="9055676" y="0"/>
              <a:chExt cx="3136324" cy="6858000"/>
            </a:xfrm>
          </p:grpSpPr>
          <p:sp>
            <p:nvSpPr>
              <p:cNvPr id="13"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矩形 15"/>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7"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2" name="图形 11" descr="衬衫"/>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
        <p:nvSpPr>
          <p:cNvPr id="21" name="Rectangle 2"/>
          <p:cNvSpPr txBox="1">
            <a:spLocks noChangeArrowheads="1"/>
          </p:cNvSpPr>
          <p:nvPr/>
        </p:nvSpPr>
        <p:spPr>
          <a:xfrm>
            <a:off x="492597" y="267630"/>
            <a:ext cx="5387093" cy="9596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pPr algn="r"/>
            <a:r>
              <a:rPr lang="en-US" altLang="zh-CN" sz="4000" b="1" dirty="0">
                <a:solidFill>
                  <a:srgbClr val="FF0000"/>
                </a:solidFill>
                <a:latin typeface="华文宋体" panose="02010600040101010101" pitchFamily="2" charset="-122"/>
                <a:ea typeface="华文宋体" panose="02010600040101010101" pitchFamily="2" charset="-122"/>
              </a:rPr>
              <a:t>12 </a:t>
            </a:r>
            <a:r>
              <a:rPr lang="zh-CN" altLang="en-US" sz="4000" b="1" dirty="0">
                <a:solidFill>
                  <a:srgbClr val="FF0000"/>
                </a:solidFill>
                <a:latin typeface="华文宋体" panose="02010600040101010101" pitchFamily="2" charset="-122"/>
                <a:ea typeface="华文宋体" panose="02010600040101010101" pitchFamily="2" charset="-122"/>
              </a:rPr>
              <a:t>人类视觉与机器视觉</a:t>
            </a:r>
          </a:p>
        </p:txBody>
      </p:sp>
      <p:pic>
        <p:nvPicPr>
          <p:cNvPr id="44034" name="Picture 2" descr="http://5b0988e595225.cdn.sohucs.com/images/20190119/5413809e93aa4f3faa6940fe270cd93b.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403" y="2161342"/>
            <a:ext cx="615315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835456" y="1351705"/>
            <a:ext cx="6445045" cy="461665"/>
          </a:xfrm>
          <a:prstGeom prst="rect">
            <a:avLst/>
          </a:prstGeom>
        </p:spPr>
        <p:txBody>
          <a:bodyPr wrap="square">
            <a:spAutoFit/>
          </a:bodyPr>
          <a:lstStyle/>
          <a:p>
            <a:r>
              <a:rPr lang="zh-CN" altLang="en-US" sz="2400" b="1" dirty="0">
                <a:solidFill>
                  <a:srgbClr val="191919"/>
                </a:solidFill>
                <a:latin typeface="华文宋体" panose="02010600040101010101" pitchFamily="2" charset="-122"/>
                <a:ea typeface="华文宋体" panose="02010600040101010101" pitchFamily="2" charset="-122"/>
              </a:rPr>
              <a:t>这是芒克</a:t>
            </a:r>
            <a:r>
              <a:rPr lang="en-US" altLang="zh-CN" sz="2400" b="1" dirty="0">
                <a:solidFill>
                  <a:srgbClr val="191919"/>
                </a:solidFill>
                <a:latin typeface="华文宋体" panose="02010600040101010101" pitchFamily="2" charset="-122"/>
                <a:ea typeface="华文宋体" panose="02010600040101010101" pitchFamily="2" charset="-122"/>
              </a:rPr>
              <a:t>-</a:t>
            </a:r>
            <a:r>
              <a:rPr lang="zh-CN" altLang="en-US" sz="2400" b="1" dirty="0">
                <a:solidFill>
                  <a:srgbClr val="191919"/>
                </a:solidFill>
                <a:latin typeface="华文宋体" panose="02010600040101010101" pitchFamily="2" charset="-122"/>
                <a:ea typeface="华文宋体" panose="02010600040101010101" pitchFamily="2" charset="-122"/>
              </a:rPr>
              <a:t>怀特错觉（</a:t>
            </a:r>
            <a:r>
              <a:rPr lang="en-US" altLang="zh-CN" sz="2400" b="1" dirty="0" err="1">
                <a:solidFill>
                  <a:srgbClr val="191919"/>
                </a:solidFill>
                <a:latin typeface="华文宋体" panose="02010600040101010101" pitchFamily="2" charset="-122"/>
                <a:ea typeface="华文宋体" panose="02010600040101010101" pitchFamily="2" charset="-122"/>
              </a:rPr>
              <a:t>Munker</a:t>
            </a:r>
            <a:r>
              <a:rPr lang="en-US" altLang="zh-CN" sz="2400" b="1" dirty="0">
                <a:solidFill>
                  <a:srgbClr val="191919"/>
                </a:solidFill>
                <a:latin typeface="华文宋体" panose="02010600040101010101" pitchFamily="2" charset="-122"/>
                <a:ea typeface="华文宋体" panose="02010600040101010101" pitchFamily="2" charset="-122"/>
              </a:rPr>
              <a:t> White's illusion</a:t>
            </a:r>
            <a:r>
              <a:rPr lang="zh-CN" altLang="en-US" sz="2400" b="1" dirty="0">
                <a:solidFill>
                  <a:srgbClr val="191919"/>
                </a:solidFill>
                <a:latin typeface="华文宋体" panose="02010600040101010101" pitchFamily="2" charset="-122"/>
                <a:ea typeface="华文宋体" panose="02010600040101010101" pitchFamily="2" charset="-122"/>
              </a:rPr>
              <a:t>）</a:t>
            </a:r>
            <a:endParaRPr lang="zh-CN" altLang="en-US" sz="2400" b="1" dirty="0">
              <a:latin typeface="华文宋体" panose="02010600040101010101" pitchFamily="2" charset="-122"/>
              <a:ea typeface="华文宋体" panose="02010600040101010101" pitchFamily="2" charset="-122"/>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长方形 3"/>
          <p:cNvSpPr/>
          <p:nvPr/>
        </p:nvSpPr>
        <p:spPr>
          <a:xfrm>
            <a:off x="8439682" y="0"/>
            <a:ext cx="694531"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nvGrpSpPr>
          <p:cNvPr id="3" name="组合 2"/>
          <p:cNvGrpSpPr/>
          <p:nvPr/>
        </p:nvGrpSpPr>
        <p:grpSpPr>
          <a:xfrm>
            <a:off x="8400804" y="0"/>
            <a:ext cx="851355" cy="6858000"/>
            <a:chOff x="8400804" y="0"/>
            <a:chExt cx="851355" cy="6858000"/>
          </a:xfrm>
        </p:grpSpPr>
        <p:grpSp>
          <p:nvGrpSpPr>
            <p:cNvPr id="11" name="组 9"/>
            <p:cNvGrpSpPr/>
            <p:nvPr/>
          </p:nvGrpSpPr>
          <p:grpSpPr>
            <a:xfrm>
              <a:off x="8400804" y="0"/>
              <a:ext cx="733409" cy="6858000"/>
              <a:chOff x="9055676" y="0"/>
              <a:chExt cx="3136324" cy="6858000"/>
            </a:xfrm>
          </p:grpSpPr>
          <p:sp>
            <p:nvSpPr>
              <p:cNvPr id="13"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矩形 15"/>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7"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2" name="图形 11" descr="衬衫"/>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
        <p:nvSpPr>
          <p:cNvPr id="21" name="Rectangle 2"/>
          <p:cNvSpPr txBox="1">
            <a:spLocks noChangeArrowheads="1"/>
          </p:cNvSpPr>
          <p:nvPr/>
        </p:nvSpPr>
        <p:spPr>
          <a:xfrm>
            <a:off x="492597" y="267630"/>
            <a:ext cx="3420641" cy="9596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pPr algn="r"/>
            <a:r>
              <a:rPr lang="en-US" altLang="zh-CN" sz="4000" b="1" dirty="0">
                <a:solidFill>
                  <a:srgbClr val="FF0000"/>
                </a:solidFill>
                <a:latin typeface="华文宋体" panose="02010600040101010101" pitchFamily="2" charset="-122"/>
                <a:ea typeface="华文宋体" panose="02010600040101010101" pitchFamily="2" charset="-122"/>
              </a:rPr>
              <a:t>12.1 </a:t>
            </a:r>
            <a:r>
              <a:rPr lang="zh-CN" altLang="en-US" sz="4000" b="1" dirty="0">
                <a:solidFill>
                  <a:srgbClr val="FF0000"/>
                </a:solidFill>
                <a:latin typeface="华文宋体" panose="02010600040101010101" pitchFamily="2" charset="-122"/>
                <a:ea typeface="华文宋体" panose="02010600040101010101" pitchFamily="2" charset="-122"/>
              </a:rPr>
              <a:t>人类视觉</a:t>
            </a:r>
          </a:p>
        </p:txBody>
      </p:sp>
      <p:sp>
        <p:nvSpPr>
          <p:cNvPr id="2" name="矩形 1"/>
          <p:cNvSpPr/>
          <p:nvPr/>
        </p:nvSpPr>
        <p:spPr>
          <a:xfrm>
            <a:off x="835456" y="1351705"/>
            <a:ext cx="6971655" cy="2308324"/>
          </a:xfrm>
          <a:prstGeom prst="rect">
            <a:avLst/>
          </a:prstGeom>
        </p:spPr>
        <p:txBody>
          <a:bodyPr wrap="square">
            <a:spAutoFit/>
          </a:bodyPr>
          <a:lstStyle/>
          <a:p>
            <a:pPr>
              <a:lnSpc>
                <a:spcPct val="150000"/>
              </a:lnSpc>
            </a:pPr>
            <a:r>
              <a:rPr lang="zh-CN" altLang="en-US" sz="2400" b="1" dirty="0">
                <a:latin typeface="华文宋体" panose="02010600040101010101" pitchFamily="2" charset="-122"/>
                <a:ea typeface="华文宋体" panose="02010600040101010101" pitchFamily="2" charset="-122"/>
              </a:rPr>
              <a:t>        视觉误差，即</a:t>
            </a:r>
            <a:r>
              <a:rPr lang="zh-CN" altLang="en-US" sz="2400" b="1" dirty="0">
                <a:latin typeface="华文宋体" panose="02010600040101010101" pitchFamily="2" charset="-122"/>
                <a:ea typeface="华文宋体" panose="02010600040101010101" pitchFamily="2" charset="-122"/>
                <a:hlinkClick r:id="rId4"/>
              </a:rPr>
              <a:t>视错觉</a:t>
            </a:r>
            <a:r>
              <a:rPr lang="zh-CN" altLang="en-US" sz="2400" b="1" dirty="0">
                <a:latin typeface="华文宋体" panose="02010600040101010101" pitchFamily="2" charset="-122"/>
                <a:ea typeface="华文宋体" panose="02010600040101010101" pitchFamily="2" charset="-122"/>
              </a:rPr>
              <a:t>或错觉，是指人们对外界事物的不正确的感觉或知觉。最常见的是视觉方面的错觉。产生错觉的原因，除来自客观刺激本身特点的影响外，还有观察者生理上和心理上的原因。</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长方形 3"/>
          <p:cNvSpPr/>
          <p:nvPr/>
        </p:nvSpPr>
        <p:spPr>
          <a:xfrm>
            <a:off x="8439682" y="0"/>
            <a:ext cx="694531"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nvGrpSpPr>
          <p:cNvPr id="3" name="组合 2"/>
          <p:cNvGrpSpPr/>
          <p:nvPr/>
        </p:nvGrpSpPr>
        <p:grpSpPr>
          <a:xfrm>
            <a:off x="8400804" y="0"/>
            <a:ext cx="851355" cy="6858000"/>
            <a:chOff x="8400804" y="0"/>
            <a:chExt cx="851355" cy="6858000"/>
          </a:xfrm>
        </p:grpSpPr>
        <p:grpSp>
          <p:nvGrpSpPr>
            <p:cNvPr id="11" name="组 9"/>
            <p:cNvGrpSpPr/>
            <p:nvPr/>
          </p:nvGrpSpPr>
          <p:grpSpPr>
            <a:xfrm>
              <a:off x="8400804" y="0"/>
              <a:ext cx="733409" cy="6858000"/>
              <a:chOff x="9055676" y="0"/>
              <a:chExt cx="3136324" cy="6858000"/>
            </a:xfrm>
          </p:grpSpPr>
          <p:sp>
            <p:nvSpPr>
              <p:cNvPr id="13"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矩形 15"/>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7"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2"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7081" y="1598364"/>
            <a:ext cx="4227410" cy="5220704"/>
          </a:xfrm>
          <a:prstGeom prst="rect">
            <a:avLst/>
          </a:prstGeom>
        </p:spPr>
      </p:pic>
      <p:sp>
        <p:nvSpPr>
          <p:cNvPr id="4" name="矩形 3"/>
          <p:cNvSpPr/>
          <p:nvPr/>
        </p:nvSpPr>
        <p:spPr>
          <a:xfrm>
            <a:off x="796413" y="846641"/>
            <a:ext cx="5388078" cy="461665"/>
          </a:xfrm>
          <a:prstGeom prst="rect">
            <a:avLst/>
          </a:prstGeom>
        </p:spPr>
        <p:txBody>
          <a:bodyPr wrap="square">
            <a:spAutoFit/>
          </a:bodyPr>
          <a:lstStyle/>
          <a:p>
            <a:pPr algn="just"/>
            <a:r>
              <a:rPr lang="zh-CN" altLang="en-US" sz="2400" b="1" dirty="0">
                <a:solidFill>
                  <a:srgbClr val="333333"/>
                </a:solidFill>
                <a:latin typeface="华文宋体" panose="02010600040101010101" pitchFamily="2" charset="-122"/>
                <a:ea typeface="华文宋体" panose="02010600040101010101" pitchFamily="2" charset="-122"/>
              </a:rPr>
              <a:t>据说能看见</a:t>
            </a:r>
            <a:r>
              <a:rPr lang="en-US" altLang="zh-CN" sz="2400" b="1" dirty="0">
                <a:solidFill>
                  <a:srgbClr val="333333"/>
                </a:solidFill>
                <a:latin typeface="华文宋体" panose="02010600040101010101" pitchFamily="2" charset="-122"/>
                <a:ea typeface="华文宋体" panose="02010600040101010101" pitchFamily="2" charset="-122"/>
              </a:rPr>
              <a:t>9</a:t>
            </a:r>
            <a:r>
              <a:rPr lang="zh-CN" altLang="en-US" sz="2400" b="1" dirty="0">
                <a:solidFill>
                  <a:srgbClr val="333333"/>
                </a:solidFill>
                <a:latin typeface="华文宋体" panose="02010600040101010101" pitchFamily="2" charset="-122"/>
                <a:ea typeface="华文宋体" panose="02010600040101010101" pitchFamily="2" charset="-122"/>
              </a:rPr>
              <a:t>张脸的智商有一百八十</a:t>
            </a:r>
            <a:endParaRPr lang="zh-CN" altLang="en-US" sz="2400" b="1" i="0" dirty="0">
              <a:solidFill>
                <a:srgbClr val="333333"/>
              </a:solidFill>
              <a:effectLst/>
              <a:latin typeface="华文宋体" panose="02010600040101010101" pitchFamily="2" charset="-122"/>
              <a:ea typeface="华文宋体" panose="02010600040101010101" pitchFamily="2" charset="-122"/>
            </a:endParaRPr>
          </a:p>
        </p:txBody>
      </p:sp>
      <p:sp>
        <p:nvSpPr>
          <p:cNvPr id="18" name="Rectangle 2"/>
          <p:cNvSpPr txBox="1">
            <a:spLocks noChangeArrowheads="1"/>
          </p:cNvSpPr>
          <p:nvPr/>
        </p:nvSpPr>
        <p:spPr>
          <a:xfrm>
            <a:off x="606120" y="221790"/>
            <a:ext cx="3420641" cy="62485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pPr algn="r"/>
            <a:r>
              <a:rPr lang="en-US" altLang="zh-CN" sz="4000" b="1" dirty="0">
                <a:solidFill>
                  <a:srgbClr val="FF0000"/>
                </a:solidFill>
                <a:latin typeface="华文宋体" panose="02010600040101010101" pitchFamily="2" charset="-122"/>
                <a:ea typeface="华文宋体" panose="02010600040101010101" pitchFamily="2" charset="-122"/>
              </a:rPr>
              <a:t>12.1 </a:t>
            </a:r>
            <a:r>
              <a:rPr lang="zh-CN" altLang="en-US" sz="4000" b="1" dirty="0">
                <a:solidFill>
                  <a:srgbClr val="FF0000"/>
                </a:solidFill>
                <a:latin typeface="华文宋体" panose="02010600040101010101" pitchFamily="2" charset="-122"/>
                <a:ea typeface="华文宋体" panose="02010600040101010101" pitchFamily="2" charset="-122"/>
              </a:rPr>
              <a:t>人类视觉</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长方形 3"/>
          <p:cNvSpPr/>
          <p:nvPr/>
        </p:nvSpPr>
        <p:spPr>
          <a:xfrm>
            <a:off x="8439682" y="0"/>
            <a:ext cx="694531"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nvGrpSpPr>
          <p:cNvPr id="3" name="组合 2"/>
          <p:cNvGrpSpPr/>
          <p:nvPr/>
        </p:nvGrpSpPr>
        <p:grpSpPr>
          <a:xfrm>
            <a:off x="8400804" y="0"/>
            <a:ext cx="851355" cy="6858000"/>
            <a:chOff x="8400804" y="0"/>
            <a:chExt cx="851355" cy="6858000"/>
          </a:xfrm>
        </p:grpSpPr>
        <p:grpSp>
          <p:nvGrpSpPr>
            <p:cNvPr id="11" name="组 9"/>
            <p:cNvGrpSpPr/>
            <p:nvPr/>
          </p:nvGrpSpPr>
          <p:grpSpPr>
            <a:xfrm>
              <a:off x="8400804" y="0"/>
              <a:ext cx="733409" cy="6858000"/>
              <a:chOff x="9055676" y="0"/>
              <a:chExt cx="3136324" cy="6858000"/>
            </a:xfrm>
          </p:grpSpPr>
          <p:sp>
            <p:nvSpPr>
              <p:cNvPr id="13"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矩形 15"/>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7"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2"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0142" y="1996870"/>
            <a:ext cx="4762500" cy="4752975"/>
          </a:xfrm>
          <a:prstGeom prst="rect">
            <a:avLst/>
          </a:prstGeom>
        </p:spPr>
      </p:pic>
      <p:sp>
        <p:nvSpPr>
          <p:cNvPr id="4" name="矩形 3"/>
          <p:cNvSpPr/>
          <p:nvPr/>
        </p:nvSpPr>
        <p:spPr>
          <a:xfrm>
            <a:off x="592179" y="1227277"/>
            <a:ext cx="2646878" cy="461665"/>
          </a:xfrm>
          <a:prstGeom prst="rect">
            <a:avLst/>
          </a:prstGeom>
        </p:spPr>
        <p:txBody>
          <a:bodyPr wrap="none">
            <a:spAutoFit/>
          </a:bodyPr>
          <a:lstStyle/>
          <a:p>
            <a:pPr algn="just"/>
            <a:r>
              <a:rPr lang="zh-CN" altLang="en-US" sz="2400" b="1" dirty="0">
                <a:solidFill>
                  <a:srgbClr val="333333"/>
                </a:solidFill>
                <a:latin typeface="华文宋体" panose="02010600040101010101" pitchFamily="2" charset="-122"/>
                <a:ea typeface="华文宋体" panose="02010600040101010101" pitchFamily="2" charset="-122"/>
              </a:rPr>
              <a:t>看则静，不看则动</a:t>
            </a:r>
            <a:endParaRPr lang="zh-CN" altLang="en-US" sz="2400" b="1" i="0" dirty="0">
              <a:solidFill>
                <a:srgbClr val="333333"/>
              </a:solidFill>
              <a:effectLst/>
              <a:latin typeface="华文宋体" panose="02010600040101010101" pitchFamily="2" charset="-122"/>
              <a:ea typeface="华文宋体" panose="02010600040101010101" pitchFamily="2" charset="-122"/>
            </a:endParaRPr>
          </a:p>
        </p:txBody>
      </p:sp>
      <p:sp>
        <p:nvSpPr>
          <p:cNvPr id="18" name="Rectangle 2"/>
          <p:cNvSpPr txBox="1">
            <a:spLocks noChangeArrowheads="1"/>
          </p:cNvSpPr>
          <p:nvPr/>
        </p:nvSpPr>
        <p:spPr>
          <a:xfrm>
            <a:off x="492597" y="267630"/>
            <a:ext cx="3420641" cy="9596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pPr algn="r"/>
            <a:r>
              <a:rPr lang="en-US" altLang="zh-CN" sz="4000" b="1" dirty="0">
                <a:solidFill>
                  <a:srgbClr val="FF0000"/>
                </a:solidFill>
                <a:latin typeface="华文宋体" panose="02010600040101010101" pitchFamily="2" charset="-122"/>
                <a:ea typeface="华文宋体" panose="02010600040101010101" pitchFamily="2" charset="-122"/>
              </a:rPr>
              <a:t>12.1 </a:t>
            </a:r>
            <a:r>
              <a:rPr lang="zh-CN" altLang="en-US" sz="4000" b="1" dirty="0">
                <a:solidFill>
                  <a:srgbClr val="FF0000"/>
                </a:solidFill>
                <a:latin typeface="华文宋体" panose="02010600040101010101" pitchFamily="2" charset="-122"/>
                <a:ea typeface="华文宋体" panose="02010600040101010101" pitchFamily="2" charset="-122"/>
              </a:rPr>
              <a:t>人类视觉</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 Box 4"/>
          <p:cNvSpPr txBox="1">
            <a:spLocks noChangeArrowheads="1"/>
          </p:cNvSpPr>
          <p:nvPr/>
        </p:nvSpPr>
        <p:spPr bwMode="auto">
          <a:xfrm>
            <a:off x="731837" y="438946"/>
            <a:ext cx="72945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rgbClr val="FF0000"/>
                </a:solidFill>
                <a:latin typeface="华文宋体" panose="02010600040101010101" pitchFamily="2" charset="-122"/>
                <a:ea typeface="华文宋体" panose="02010600040101010101" pitchFamily="2" charset="-122"/>
              </a:rPr>
              <a:t>8.1.1.4</a:t>
            </a:r>
            <a:r>
              <a:rPr lang="zh-CN" altLang="en-US" sz="3200" b="1" dirty="0">
                <a:solidFill>
                  <a:srgbClr val="FF0000"/>
                </a:solidFill>
                <a:latin typeface="华文宋体" panose="02010600040101010101" pitchFamily="2" charset="-122"/>
                <a:ea typeface="华文宋体" panose="02010600040101010101" pitchFamily="2" charset="-122"/>
              </a:rPr>
              <a:t>向量归一化</a:t>
            </a:r>
          </a:p>
        </p:txBody>
      </p:sp>
      <p:sp>
        <p:nvSpPr>
          <p:cNvPr id="3076" name="Text Box 5"/>
          <p:cNvSpPr txBox="1">
            <a:spLocks noChangeArrowheads="1"/>
          </p:cNvSpPr>
          <p:nvPr/>
        </p:nvSpPr>
        <p:spPr bwMode="auto">
          <a:xfrm>
            <a:off x="567257" y="1131001"/>
            <a:ext cx="7714426" cy="164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sz="2800" b="1" dirty="0">
                <a:latin typeface="华文宋体" panose="02010600040101010101" pitchFamily="2" charset="-122"/>
                <a:ea typeface="华文宋体" panose="02010600040101010101" pitchFamily="2" charset="-122"/>
              </a:rPr>
              <a:t>       </a:t>
            </a:r>
            <a:r>
              <a:rPr lang="zh-CN" altLang="en-US" sz="2800" b="1" dirty="0">
                <a:latin typeface="华文宋体" panose="02010600040101010101" pitchFamily="2" charset="-122"/>
                <a:ea typeface="华文宋体" panose="02010600040101010101" pitchFamily="2" charset="-122"/>
              </a:rPr>
              <a:t>不同的向量有长短和方向区别，向量归一化的目的是将向量变成方向不变长度为</a:t>
            </a:r>
            <a:r>
              <a:rPr lang="en-US" altLang="zh-CN" sz="2800" b="1" dirty="0">
                <a:latin typeface="华文宋体" panose="02010600040101010101" pitchFamily="2" charset="-122"/>
                <a:ea typeface="华文宋体" panose="02010600040101010101" pitchFamily="2" charset="-122"/>
              </a:rPr>
              <a:t>1</a:t>
            </a:r>
            <a:r>
              <a:rPr lang="zh-CN" altLang="en-US" sz="2800" b="1" dirty="0">
                <a:latin typeface="华文宋体" panose="02010600040101010101" pitchFamily="2" charset="-122"/>
                <a:ea typeface="华文宋体" panose="02010600040101010101" pitchFamily="2" charset="-122"/>
              </a:rPr>
              <a:t>的单位向量。单位向量进行比较时，只需比较向量的夹角。</a:t>
            </a:r>
          </a:p>
        </p:txBody>
      </p:sp>
      <p:sp>
        <p:nvSpPr>
          <p:cNvPr id="3077" name="Text Box 6"/>
          <p:cNvSpPr txBox="1">
            <a:spLocks noChangeArrowheads="1"/>
          </p:cNvSpPr>
          <p:nvPr/>
        </p:nvSpPr>
        <p:spPr bwMode="auto">
          <a:xfrm>
            <a:off x="808038" y="3086100"/>
            <a:ext cx="27368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dirty="0">
                <a:solidFill>
                  <a:srgbClr val="FF0000"/>
                </a:solidFill>
                <a:latin typeface="华文宋体" panose="02010600040101010101" pitchFamily="2" charset="-122"/>
                <a:ea typeface="华文宋体" panose="02010600040101010101" pitchFamily="2" charset="-122"/>
              </a:rPr>
              <a:t>X</a:t>
            </a:r>
            <a:r>
              <a:rPr lang="zh-CN" altLang="en-US" sz="2800" b="1" dirty="0">
                <a:solidFill>
                  <a:srgbClr val="FF0000"/>
                </a:solidFill>
                <a:latin typeface="华文宋体" panose="02010600040101010101" pitchFamily="2" charset="-122"/>
                <a:ea typeface="华文宋体" panose="02010600040101010101" pitchFamily="2" charset="-122"/>
              </a:rPr>
              <a:t>向量的归一化：</a:t>
            </a:r>
            <a:r>
              <a:rPr lang="zh-CN" altLang="en-US" sz="2800" dirty="0">
                <a:solidFill>
                  <a:srgbClr val="FF0000"/>
                </a:solidFill>
                <a:latin typeface="华文宋体" panose="02010600040101010101" pitchFamily="2" charset="-122"/>
                <a:ea typeface="华文宋体" panose="02010600040101010101" pitchFamily="2" charset="-122"/>
              </a:rPr>
              <a:t> </a:t>
            </a:r>
          </a:p>
        </p:txBody>
      </p:sp>
      <p:sp>
        <p:nvSpPr>
          <p:cNvPr id="3078" name="Rectangle 8"/>
          <p:cNvSpPr>
            <a:spLocks noChangeArrowheads="1"/>
          </p:cNvSpPr>
          <p:nvPr/>
        </p:nvSpPr>
        <p:spPr bwMode="auto">
          <a:xfrm>
            <a:off x="0" y="30861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074" name="对象 9221"/>
          <p:cNvGraphicFramePr>
            <a:graphicFrameLocks noChangeAspect="1"/>
          </p:cNvGraphicFramePr>
          <p:nvPr/>
        </p:nvGraphicFramePr>
        <p:xfrm>
          <a:off x="1090255" y="3946963"/>
          <a:ext cx="6069450" cy="1644493"/>
        </p:xfrm>
        <a:graphic>
          <a:graphicData uri="http://schemas.openxmlformats.org/presentationml/2006/ole">
            <mc:AlternateContent xmlns:mc="http://schemas.openxmlformats.org/markup-compatibility/2006">
              <mc:Choice xmlns:v="urn:schemas-microsoft-com:vml" Requires="v">
                <p:oleObj spid="_x0000_s3215" r:id="rId3" imgW="2527300" imgH="685800" progId="Equation.3">
                  <p:embed/>
                </p:oleObj>
              </mc:Choice>
              <mc:Fallback>
                <p:oleObj r:id="rId3" imgW="2527300" imgH="685800" progId="Equation.3">
                  <p:embed/>
                  <p:pic>
                    <p:nvPicPr>
                      <p:cNvPr id="0" name="对象 92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0255" y="3946963"/>
                        <a:ext cx="6069450" cy="1644493"/>
                      </a:xfrm>
                      <a:prstGeom prst="rect">
                        <a:avLst/>
                      </a:prstGeom>
                      <a:noFill/>
                      <a:ln>
                        <a:noFill/>
                      </a:ln>
                    </p:spPr>
                  </p:pic>
                </p:oleObj>
              </mc:Fallback>
            </mc:AlternateContent>
          </a:graphicData>
        </a:graphic>
      </p:graphicFrame>
      <p:sp>
        <p:nvSpPr>
          <p:cNvPr id="3079" name="Rectangle 19"/>
          <p:cNvSpPr>
            <a:spLocks noChangeArrowheads="1"/>
          </p:cNvSpPr>
          <p:nvPr/>
        </p:nvSpPr>
        <p:spPr bwMode="auto">
          <a:xfrm>
            <a:off x="0" y="33258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80" name="Rectangle 21"/>
          <p:cNvSpPr>
            <a:spLocks noChangeArrowheads="1"/>
          </p:cNvSpPr>
          <p:nvPr/>
        </p:nvSpPr>
        <p:spPr bwMode="auto">
          <a:xfrm>
            <a:off x="0" y="32956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9" name="组 9"/>
          <p:cNvGrpSpPr/>
          <p:nvPr/>
        </p:nvGrpSpPr>
        <p:grpSpPr>
          <a:xfrm>
            <a:off x="8363761" y="0"/>
            <a:ext cx="733409" cy="6858000"/>
            <a:chOff x="9055676" y="0"/>
            <a:chExt cx="3136324" cy="6858000"/>
          </a:xfrm>
        </p:grpSpPr>
        <p:sp>
          <p:nvSpPr>
            <p:cNvPr id="10"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矩形 12"/>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5" name="图形 10"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长方形 3"/>
          <p:cNvSpPr/>
          <p:nvPr/>
        </p:nvSpPr>
        <p:spPr>
          <a:xfrm>
            <a:off x="8439682" y="0"/>
            <a:ext cx="694531"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nvGrpSpPr>
          <p:cNvPr id="3" name="组合 2"/>
          <p:cNvGrpSpPr/>
          <p:nvPr/>
        </p:nvGrpSpPr>
        <p:grpSpPr>
          <a:xfrm>
            <a:off x="8400804" y="0"/>
            <a:ext cx="851355" cy="6858000"/>
            <a:chOff x="8400804" y="0"/>
            <a:chExt cx="851355" cy="6858000"/>
          </a:xfrm>
        </p:grpSpPr>
        <p:grpSp>
          <p:nvGrpSpPr>
            <p:cNvPr id="11" name="组 9"/>
            <p:cNvGrpSpPr/>
            <p:nvPr/>
          </p:nvGrpSpPr>
          <p:grpSpPr>
            <a:xfrm>
              <a:off x="8400804" y="0"/>
              <a:ext cx="733409" cy="6858000"/>
              <a:chOff x="9055676" y="0"/>
              <a:chExt cx="3136324" cy="6858000"/>
            </a:xfrm>
          </p:grpSpPr>
          <p:sp>
            <p:nvSpPr>
              <p:cNvPr id="13"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矩形 15"/>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7"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2"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6285" y="1848618"/>
            <a:ext cx="4762500" cy="4733925"/>
          </a:xfrm>
          <a:prstGeom prst="rect">
            <a:avLst/>
          </a:prstGeom>
        </p:spPr>
      </p:pic>
      <p:sp>
        <p:nvSpPr>
          <p:cNvPr id="4" name="矩形 3"/>
          <p:cNvSpPr/>
          <p:nvPr/>
        </p:nvSpPr>
        <p:spPr>
          <a:xfrm>
            <a:off x="604504" y="1060129"/>
            <a:ext cx="3262432" cy="461665"/>
          </a:xfrm>
          <a:prstGeom prst="rect">
            <a:avLst/>
          </a:prstGeom>
        </p:spPr>
        <p:txBody>
          <a:bodyPr wrap="none">
            <a:spAutoFit/>
          </a:bodyPr>
          <a:lstStyle/>
          <a:p>
            <a:pPr algn="just"/>
            <a:r>
              <a:rPr lang="zh-CN" altLang="en-US" sz="2400" b="1" dirty="0">
                <a:solidFill>
                  <a:srgbClr val="333333"/>
                </a:solidFill>
                <a:latin typeface="华文宋体" panose="02010600040101010101" pitchFamily="2" charset="-122"/>
                <a:ea typeface="华文宋体" panose="02010600040101010101" pitchFamily="2" charset="-122"/>
              </a:rPr>
              <a:t>看着黑点身体前后移动</a:t>
            </a:r>
            <a:endParaRPr lang="zh-CN" altLang="en-US" sz="2400" b="1" i="0" dirty="0">
              <a:solidFill>
                <a:srgbClr val="333333"/>
              </a:solidFill>
              <a:effectLst/>
              <a:latin typeface="华文宋体" panose="02010600040101010101" pitchFamily="2" charset="-122"/>
              <a:ea typeface="华文宋体" panose="02010600040101010101" pitchFamily="2" charset="-122"/>
            </a:endParaRPr>
          </a:p>
        </p:txBody>
      </p:sp>
      <p:sp>
        <p:nvSpPr>
          <p:cNvPr id="18" name="Rectangle 2"/>
          <p:cNvSpPr txBox="1">
            <a:spLocks noChangeArrowheads="1"/>
          </p:cNvSpPr>
          <p:nvPr/>
        </p:nvSpPr>
        <p:spPr>
          <a:xfrm>
            <a:off x="492597" y="267630"/>
            <a:ext cx="3420641" cy="9596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pPr algn="r"/>
            <a:r>
              <a:rPr lang="en-US" altLang="zh-CN" sz="4000" b="1" dirty="0">
                <a:solidFill>
                  <a:srgbClr val="FF0000"/>
                </a:solidFill>
                <a:latin typeface="华文宋体" panose="02010600040101010101" pitchFamily="2" charset="-122"/>
                <a:ea typeface="华文宋体" panose="02010600040101010101" pitchFamily="2" charset="-122"/>
              </a:rPr>
              <a:t>12.1 </a:t>
            </a:r>
            <a:r>
              <a:rPr lang="zh-CN" altLang="en-US" sz="4000" b="1" dirty="0">
                <a:solidFill>
                  <a:srgbClr val="FF0000"/>
                </a:solidFill>
                <a:latin typeface="华文宋体" panose="02010600040101010101" pitchFamily="2" charset="-122"/>
                <a:ea typeface="华文宋体" panose="02010600040101010101" pitchFamily="2" charset="-122"/>
              </a:rPr>
              <a:t>人类视觉</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长方形 3"/>
          <p:cNvSpPr/>
          <p:nvPr/>
        </p:nvSpPr>
        <p:spPr>
          <a:xfrm>
            <a:off x="8439682" y="0"/>
            <a:ext cx="694531"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nvGrpSpPr>
          <p:cNvPr id="3" name="组合 2"/>
          <p:cNvGrpSpPr/>
          <p:nvPr/>
        </p:nvGrpSpPr>
        <p:grpSpPr>
          <a:xfrm>
            <a:off x="8400804" y="0"/>
            <a:ext cx="851355" cy="6858000"/>
            <a:chOff x="8400804" y="0"/>
            <a:chExt cx="851355" cy="6858000"/>
          </a:xfrm>
        </p:grpSpPr>
        <p:grpSp>
          <p:nvGrpSpPr>
            <p:cNvPr id="11" name="组 9"/>
            <p:cNvGrpSpPr/>
            <p:nvPr/>
          </p:nvGrpSpPr>
          <p:grpSpPr>
            <a:xfrm>
              <a:off x="8400804" y="0"/>
              <a:ext cx="733409" cy="6858000"/>
              <a:chOff x="9055676" y="0"/>
              <a:chExt cx="3136324" cy="6858000"/>
            </a:xfrm>
          </p:grpSpPr>
          <p:sp>
            <p:nvSpPr>
              <p:cNvPr id="13"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矩形 15"/>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7"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2"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
        <p:nvSpPr>
          <p:cNvPr id="2" name="矩形 1"/>
          <p:cNvSpPr/>
          <p:nvPr/>
        </p:nvSpPr>
        <p:spPr>
          <a:xfrm>
            <a:off x="816077" y="1227277"/>
            <a:ext cx="4921045" cy="461665"/>
          </a:xfrm>
          <a:prstGeom prst="rect">
            <a:avLst/>
          </a:prstGeom>
        </p:spPr>
        <p:txBody>
          <a:bodyPr wrap="square">
            <a:spAutoFit/>
          </a:bodyPr>
          <a:lstStyle/>
          <a:p>
            <a:pPr algn="just"/>
            <a:r>
              <a:rPr lang="zh-CN" altLang="en-US" sz="2400" b="1" dirty="0">
                <a:solidFill>
                  <a:srgbClr val="333333"/>
                </a:solidFill>
                <a:latin typeface="华文宋体" panose="02010600040101010101" pitchFamily="2" charset="-122"/>
                <a:ea typeface="华文宋体" panose="02010600040101010101" pitchFamily="2" charset="-122"/>
              </a:rPr>
              <a:t>有几个黑点？（绝对不是动画）</a:t>
            </a:r>
            <a:r>
              <a:rPr lang="en-US" altLang="zh-CN" sz="2400" b="1" dirty="0">
                <a:solidFill>
                  <a:srgbClr val="333333"/>
                </a:solidFill>
                <a:latin typeface="华文宋体" panose="02010600040101010101" pitchFamily="2" charset="-122"/>
                <a:ea typeface="华文宋体" panose="02010600040101010101" pitchFamily="2" charset="-122"/>
              </a:rPr>
              <a:t>­</a:t>
            </a:r>
            <a:endParaRPr lang="en-US" altLang="zh-CN" sz="2400" b="1" i="0" dirty="0">
              <a:solidFill>
                <a:srgbClr val="333333"/>
              </a:solidFill>
              <a:effectLst/>
              <a:latin typeface="华文宋体" panose="02010600040101010101" pitchFamily="2" charset="-122"/>
              <a:ea typeface="华文宋体" panose="02010600040101010101" pitchFamily="2"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8509" y="1931285"/>
            <a:ext cx="4861466" cy="4444124"/>
          </a:xfrm>
          <a:prstGeom prst="rect">
            <a:avLst/>
          </a:prstGeom>
        </p:spPr>
      </p:pic>
      <p:sp>
        <p:nvSpPr>
          <p:cNvPr id="18" name="Rectangle 2"/>
          <p:cNvSpPr txBox="1">
            <a:spLocks noChangeArrowheads="1"/>
          </p:cNvSpPr>
          <p:nvPr/>
        </p:nvSpPr>
        <p:spPr>
          <a:xfrm>
            <a:off x="492597" y="267630"/>
            <a:ext cx="3420641" cy="9596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pPr algn="r"/>
            <a:r>
              <a:rPr lang="en-US" altLang="zh-CN" sz="4000" b="1" dirty="0">
                <a:solidFill>
                  <a:srgbClr val="FF0000"/>
                </a:solidFill>
                <a:latin typeface="华文宋体" panose="02010600040101010101" pitchFamily="2" charset="-122"/>
                <a:ea typeface="华文宋体" panose="02010600040101010101" pitchFamily="2" charset="-122"/>
              </a:rPr>
              <a:t>12.1 </a:t>
            </a:r>
            <a:r>
              <a:rPr lang="zh-CN" altLang="en-US" sz="4000" b="1" dirty="0">
                <a:solidFill>
                  <a:srgbClr val="FF0000"/>
                </a:solidFill>
                <a:latin typeface="华文宋体" panose="02010600040101010101" pitchFamily="2" charset="-122"/>
                <a:ea typeface="华文宋体" panose="02010600040101010101" pitchFamily="2" charset="-122"/>
              </a:rPr>
              <a:t>人类视觉</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长方形 3"/>
          <p:cNvSpPr/>
          <p:nvPr/>
        </p:nvSpPr>
        <p:spPr>
          <a:xfrm>
            <a:off x="8439682" y="0"/>
            <a:ext cx="694531"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nvGrpSpPr>
          <p:cNvPr id="3" name="组合 2"/>
          <p:cNvGrpSpPr/>
          <p:nvPr/>
        </p:nvGrpSpPr>
        <p:grpSpPr>
          <a:xfrm>
            <a:off x="8400804" y="0"/>
            <a:ext cx="851355" cy="6858000"/>
            <a:chOff x="8400804" y="0"/>
            <a:chExt cx="851355" cy="6858000"/>
          </a:xfrm>
        </p:grpSpPr>
        <p:grpSp>
          <p:nvGrpSpPr>
            <p:cNvPr id="11" name="组 9"/>
            <p:cNvGrpSpPr/>
            <p:nvPr/>
          </p:nvGrpSpPr>
          <p:grpSpPr>
            <a:xfrm>
              <a:off x="8400804" y="0"/>
              <a:ext cx="733409" cy="6858000"/>
              <a:chOff x="9055676" y="0"/>
              <a:chExt cx="3136324" cy="6858000"/>
            </a:xfrm>
          </p:grpSpPr>
          <p:sp>
            <p:nvSpPr>
              <p:cNvPr id="13"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矩形 15"/>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7"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2"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4387" y="1968910"/>
            <a:ext cx="4572000" cy="4572000"/>
          </a:xfrm>
          <a:prstGeom prst="rect">
            <a:avLst/>
          </a:prstGeom>
        </p:spPr>
      </p:pic>
      <p:sp>
        <p:nvSpPr>
          <p:cNvPr id="4" name="矩形 3"/>
          <p:cNvSpPr/>
          <p:nvPr/>
        </p:nvSpPr>
        <p:spPr>
          <a:xfrm>
            <a:off x="599769" y="1137913"/>
            <a:ext cx="7774308" cy="830997"/>
          </a:xfrm>
          <a:prstGeom prst="rect">
            <a:avLst/>
          </a:prstGeom>
        </p:spPr>
        <p:txBody>
          <a:bodyPr wrap="square">
            <a:spAutoFit/>
          </a:bodyPr>
          <a:lstStyle/>
          <a:p>
            <a:pPr algn="just"/>
            <a:r>
              <a:rPr lang="zh-CN" altLang="en-US" sz="2400" b="1" dirty="0">
                <a:solidFill>
                  <a:srgbClr val="333333"/>
                </a:solidFill>
                <a:latin typeface="华文宋体" panose="02010600040101010101" pitchFamily="2" charset="-122"/>
                <a:ea typeface="华文宋体" panose="02010600040101010101" pitchFamily="2" charset="-122"/>
              </a:rPr>
              <a:t>        幻觉党看到的是两边上升，中间下降；理性派表示想吃巧克力饼干。</a:t>
            </a:r>
            <a:endParaRPr lang="zh-CN" altLang="en-US" sz="2400" b="1" i="0" dirty="0">
              <a:solidFill>
                <a:srgbClr val="333333"/>
              </a:solidFill>
              <a:effectLst/>
              <a:latin typeface="华文宋体" panose="02010600040101010101" pitchFamily="2" charset="-122"/>
              <a:ea typeface="华文宋体" panose="02010600040101010101" pitchFamily="2" charset="-122"/>
            </a:endParaRPr>
          </a:p>
        </p:txBody>
      </p:sp>
      <p:sp>
        <p:nvSpPr>
          <p:cNvPr id="18" name="Rectangle 2"/>
          <p:cNvSpPr txBox="1">
            <a:spLocks noChangeArrowheads="1"/>
          </p:cNvSpPr>
          <p:nvPr/>
        </p:nvSpPr>
        <p:spPr>
          <a:xfrm>
            <a:off x="492597" y="267630"/>
            <a:ext cx="3420641" cy="9596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pPr algn="r"/>
            <a:r>
              <a:rPr lang="en-US" altLang="zh-CN" sz="4000" b="1" dirty="0">
                <a:solidFill>
                  <a:srgbClr val="FF0000"/>
                </a:solidFill>
                <a:latin typeface="华文宋体" panose="02010600040101010101" pitchFamily="2" charset="-122"/>
                <a:ea typeface="华文宋体" panose="02010600040101010101" pitchFamily="2" charset="-122"/>
              </a:rPr>
              <a:t>12.1 </a:t>
            </a:r>
            <a:r>
              <a:rPr lang="zh-CN" altLang="en-US" sz="4000" b="1" dirty="0">
                <a:solidFill>
                  <a:srgbClr val="FF0000"/>
                </a:solidFill>
                <a:latin typeface="华文宋体" panose="02010600040101010101" pitchFamily="2" charset="-122"/>
                <a:ea typeface="华文宋体" panose="02010600040101010101" pitchFamily="2" charset="-122"/>
              </a:rPr>
              <a:t>人类视觉</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长方形 3"/>
          <p:cNvSpPr/>
          <p:nvPr/>
        </p:nvSpPr>
        <p:spPr>
          <a:xfrm>
            <a:off x="8439682" y="0"/>
            <a:ext cx="694531"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nvGrpSpPr>
          <p:cNvPr id="3" name="组合 2"/>
          <p:cNvGrpSpPr/>
          <p:nvPr/>
        </p:nvGrpSpPr>
        <p:grpSpPr>
          <a:xfrm>
            <a:off x="8400804" y="0"/>
            <a:ext cx="851355" cy="6858000"/>
            <a:chOff x="8400804" y="0"/>
            <a:chExt cx="851355" cy="6858000"/>
          </a:xfrm>
        </p:grpSpPr>
        <p:grpSp>
          <p:nvGrpSpPr>
            <p:cNvPr id="11" name="组 9"/>
            <p:cNvGrpSpPr/>
            <p:nvPr/>
          </p:nvGrpSpPr>
          <p:grpSpPr>
            <a:xfrm>
              <a:off x="8400804" y="0"/>
              <a:ext cx="733409" cy="6858000"/>
              <a:chOff x="9055676" y="0"/>
              <a:chExt cx="3136324" cy="6858000"/>
            </a:xfrm>
          </p:grpSpPr>
          <p:sp>
            <p:nvSpPr>
              <p:cNvPr id="13"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矩形 15"/>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7"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2"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8866" y="2427606"/>
            <a:ext cx="3813747" cy="3983026"/>
          </a:xfrm>
          <a:prstGeom prst="rect">
            <a:avLst/>
          </a:prstGeom>
        </p:spPr>
      </p:pic>
      <p:sp>
        <p:nvSpPr>
          <p:cNvPr id="4" name="矩形 3"/>
          <p:cNvSpPr/>
          <p:nvPr/>
        </p:nvSpPr>
        <p:spPr>
          <a:xfrm>
            <a:off x="570271" y="1227277"/>
            <a:ext cx="7640240" cy="1200329"/>
          </a:xfrm>
          <a:prstGeom prst="rect">
            <a:avLst/>
          </a:prstGeom>
        </p:spPr>
        <p:txBody>
          <a:bodyPr wrap="square">
            <a:spAutoFit/>
          </a:bodyPr>
          <a:lstStyle/>
          <a:p>
            <a:pPr algn="just"/>
            <a:r>
              <a:rPr lang="zh-CN" altLang="en-US" sz="2400" dirty="0">
                <a:solidFill>
                  <a:srgbClr val="333333"/>
                </a:solidFill>
                <a:latin typeface="华文宋体" panose="02010600040101010101" pitchFamily="2" charset="-122"/>
                <a:ea typeface="华文宋体" panose="02010600040101010101" pitchFamily="2" charset="-122"/>
              </a:rPr>
              <a:t>        </a:t>
            </a:r>
            <a:r>
              <a:rPr lang="zh-CN" altLang="en-US" sz="2400" b="1" dirty="0">
                <a:solidFill>
                  <a:srgbClr val="333333"/>
                </a:solidFill>
                <a:latin typeface="华文宋体" panose="02010600040101010101" pitchFamily="2" charset="-122"/>
                <a:ea typeface="华文宋体" panose="02010600040101010101" pitchFamily="2" charset="-122"/>
              </a:rPr>
              <a:t>这两个方块的颜色其实完全一样，不信用你的手指遮住两个方块交接的地方，你会发现两个方块的颜色在发生变化。</a:t>
            </a:r>
            <a:endParaRPr lang="zh-CN" altLang="en-US" sz="2400" b="1" i="0" dirty="0">
              <a:solidFill>
                <a:srgbClr val="333333"/>
              </a:solidFill>
              <a:effectLst/>
              <a:latin typeface="华文宋体" panose="02010600040101010101" pitchFamily="2" charset="-122"/>
              <a:ea typeface="华文宋体" panose="02010600040101010101" pitchFamily="2" charset="-122"/>
            </a:endParaRPr>
          </a:p>
        </p:txBody>
      </p:sp>
      <p:sp>
        <p:nvSpPr>
          <p:cNvPr id="18" name="Rectangle 2"/>
          <p:cNvSpPr txBox="1">
            <a:spLocks noChangeArrowheads="1"/>
          </p:cNvSpPr>
          <p:nvPr/>
        </p:nvSpPr>
        <p:spPr>
          <a:xfrm>
            <a:off x="492597" y="267630"/>
            <a:ext cx="3420641" cy="9596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pPr algn="r"/>
            <a:r>
              <a:rPr lang="en-US" altLang="zh-CN" sz="4000" b="1" dirty="0">
                <a:solidFill>
                  <a:srgbClr val="FF0000"/>
                </a:solidFill>
                <a:latin typeface="华文宋体" panose="02010600040101010101" pitchFamily="2" charset="-122"/>
                <a:ea typeface="华文宋体" panose="02010600040101010101" pitchFamily="2" charset="-122"/>
              </a:rPr>
              <a:t>12.1 </a:t>
            </a:r>
            <a:r>
              <a:rPr lang="zh-CN" altLang="en-US" sz="4000" b="1" dirty="0">
                <a:solidFill>
                  <a:srgbClr val="FF0000"/>
                </a:solidFill>
                <a:latin typeface="华文宋体" panose="02010600040101010101" pitchFamily="2" charset="-122"/>
                <a:ea typeface="华文宋体" panose="02010600040101010101" pitchFamily="2" charset="-122"/>
              </a:rPr>
              <a:t>人类视觉</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长方形 3"/>
          <p:cNvSpPr/>
          <p:nvPr/>
        </p:nvSpPr>
        <p:spPr>
          <a:xfrm>
            <a:off x="8439682" y="0"/>
            <a:ext cx="694531"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nvGrpSpPr>
          <p:cNvPr id="3" name="组合 2"/>
          <p:cNvGrpSpPr/>
          <p:nvPr/>
        </p:nvGrpSpPr>
        <p:grpSpPr>
          <a:xfrm>
            <a:off x="8400804" y="0"/>
            <a:ext cx="851355" cy="6858000"/>
            <a:chOff x="8400804" y="0"/>
            <a:chExt cx="851355" cy="6858000"/>
          </a:xfrm>
        </p:grpSpPr>
        <p:grpSp>
          <p:nvGrpSpPr>
            <p:cNvPr id="11" name="组 9"/>
            <p:cNvGrpSpPr/>
            <p:nvPr/>
          </p:nvGrpSpPr>
          <p:grpSpPr>
            <a:xfrm>
              <a:off x="8400804" y="0"/>
              <a:ext cx="733409" cy="6858000"/>
              <a:chOff x="9055676" y="0"/>
              <a:chExt cx="3136324" cy="6858000"/>
            </a:xfrm>
          </p:grpSpPr>
          <p:sp>
            <p:nvSpPr>
              <p:cNvPr id="13"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矩形 15"/>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7"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2"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8059" y="2383707"/>
            <a:ext cx="5204103" cy="3903077"/>
          </a:xfrm>
          <a:prstGeom prst="rect">
            <a:avLst/>
          </a:prstGeom>
        </p:spPr>
      </p:pic>
      <p:sp>
        <p:nvSpPr>
          <p:cNvPr id="4" name="矩形 3"/>
          <p:cNvSpPr/>
          <p:nvPr/>
        </p:nvSpPr>
        <p:spPr>
          <a:xfrm>
            <a:off x="573055" y="1309414"/>
            <a:ext cx="6032421" cy="461665"/>
          </a:xfrm>
          <a:prstGeom prst="rect">
            <a:avLst/>
          </a:prstGeom>
        </p:spPr>
        <p:txBody>
          <a:bodyPr wrap="none">
            <a:spAutoFit/>
          </a:bodyPr>
          <a:lstStyle/>
          <a:p>
            <a:pPr algn="just"/>
            <a:r>
              <a:rPr lang="zh-CN" altLang="en-US" sz="2400" b="1" dirty="0">
                <a:solidFill>
                  <a:srgbClr val="333333"/>
                </a:solidFill>
                <a:latin typeface="华文宋体" panose="02010600040101010101" pitchFamily="2" charset="-122"/>
                <a:ea typeface="华文宋体" panose="02010600040101010101" pitchFamily="2" charset="-122"/>
              </a:rPr>
              <a:t>两个面积一样的三角，为什么为少了一块？</a:t>
            </a:r>
            <a:endParaRPr lang="zh-CN" altLang="en-US" sz="2400" b="1" i="0" dirty="0">
              <a:solidFill>
                <a:srgbClr val="333333"/>
              </a:solidFill>
              <a:effectLst/>
              <a:latin typeface="华文宋体" panose="02010600040101010101" pitchFamily="2" charset="-122"/>
              <a:ea typeface="华文宋体" panose="02010600040101010101" pitchFamily="2" charset="-122"/>
            </a:endParaRPr>
          </a:p>
        </p:txBody>
      </p:sp>
      <p:sp>
        <p:nvSpPr>
          <p:cNvPr id="18" name="Rectangle 2"/>
          <p:cNvSpPr txBox="1">
            <a:spLocks noChangeArrowheads="1"/>
          </p:cNvSpPr>
          <p:nvPr/>
        </p:nvSpPr>
        <p:spPr>
          <a:xfrm>
            <a:off x="492597" y="267630"/>
            <a:ext cx="3420641" cy="9596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pPr algn="r"/>
            <a:r>
              <a:rPr lang="en-US" altLang="zh-CN" sz="4000" b="1" dirty="0">
                <a:solidFill>
                  <a:srgbClr val="FF0000"/>
                </a:solidFill>
                <a:latin typeface="华文宋体" panose="02010600040101010101" pitchFamily="2" charset="-122"/>
                <a:ea typeface="华文宋体" panose="02010600040101010101" pitchFamily="2" charset="-122"/>
              </a:rPr>
              <a:t>12.1 </a:t>
            </a:r>
            <a:r>
              <a:rPr lang="zh-CN" altLang="en-US" sz="4000" b="1" dirty="0">
                <a:solidFill>
                  <a:srgbClr val="FF0000"/>
                </a:solidFill>
                <a:latin typeface="华文宋体" panose="02010600040101010101" pitchFamily="2" charset="-122"/>
                <a:ea typeface="华文宋体" panose="02010600040101010101" pitchFamily="2" charset="-122"/>
              </a:rPr>
              <a:t>人类视觉</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长方形 3"/>
          <p:cNvSpPr/>
          <p:nvPr/>
        </p:nvSpPr>
        <p:spPr>
          <a:xfrm>
            <a:off x="8439682" y="0"/>
            <a:ext cx="694531"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nvGrpSpPr>
          <p:cNvPr id="3" name="组合 2"/>
          <p:cNvGrpSpPr/>
          <p:nvPr/>
        </p:nvGrpSpPr>
        <p:grpSpPr>
          <a:xfrm>
            <a:off x="8400804" y="0"/>
            <a:ext cx="851355" cy="6858000"/>
            <a:chOff x="8400804" y="0"/>
            <a:chExt cx="851355" cy="6858000"/>
          </a:xfrm>
        </p:grpSpPr>
        <p:grpSp>
          <p:nvGrpSpPr>
            <p:cNvPr id="11" name="组 9"/>
            <p:cNvGrpSpPr/>
            <p:nvPr/>
          </p:nvGrpSpPr>
          <p:grpSpPr>
            <a:xfrm>
              <a:off x="8400804" y="0"/>
              <a:ext cx="733409" cy="6858000"/>
              <a:chOff x="9055676" y="0"/>
              <a:chExt cx="3136324" cy="6858000"/>
            </a:xfrm>
          </p:grpSpPr>
          <p:sp>
            <p:nvSpPr>
              <p:cNvPr id="13"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矩形 15"/>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7"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2"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7292" y="2583426"/>
            <a:ext cx="4762500" cy="3838575"/>
          </a:xfrm>
          <a:prstGeom prst="rect">
            <a:avLst/>
          </a:prstGeom>
        </p:spPr>
      </p:pic>
      <p:sp>
        <p:nvSpPr>
          <p:cNvPr id="5" name="矩形 4"/>
          <p:cNvSpPr/>
          <p:nvPr/>
        </p:nvSpPr>
        <p:spPr>
          <a:xfrm>
            <a:off x="597310" y="1227277"/>
            <a:ext cx="7182464" cy="830997"/>
          </a:xfrm>
          <a:prstGeom prst="rect">
            <a:avLst/>
          </a:prstGeom>
        </p:spPr>
        <p:txBody>
          <a:bodyPr wrap="square">
            <a:spAutoFit/>
          </a:bodyPr>
          <a:lstStyle/>
          <a:p>
            <a:r>
              <a:rPr lang="zh-CN" altLang="en-US" sz="2400" dirty="0">
                <a:solidFill>
                  <a:srgbClr val="333333"/>
                </a:solidFill>
                <a:latin typeface="华文宋体" panose="02010600040101010101" pitchFamily="2" charset="-122"/>
                <a:ea typeface="华文宋体" panose="02010600040101010101" pitchFamily="2" charset="-122"/>
              </a:rPr>
              <a:t>        </a:t>
            </a:r>
            <a:r>
              <a:rPr lang="zh-CN" altLang="en-US" sz="2400" b="1" dirty="0">
                <a:solidFill>
                  <a:srgbClr val="333333"/>
                </a:solidFill>
                <a:latin typeface="华文宋体" panose="02010600040101010101" pitchFamily="2" charset="-122"/>
                <a:ea typeface="华文宋体" panose="02010600040101010101" pitchFamily="2" charset="-122"/>
              </a:rPr>
              <a:t>不可能的楼梯</a:t>
            </a:r>
            <a:r>
              <a:rPr lang="en-US" altLang="zh-CN" sz="2400" b="1" dirty="0">
                <a:solidFill>
                  <a:srgbClr val="333333"/>
                </a:solidFill>
                <a:latin typeface="华文宋体" panose="02010600040101010101" pitchFamily="2" charset="-122"/>
                <a:ea typeface="华文宋体" panose="02010600040101010101" pitchFamily="2" charset="-122"/>
              </a:rPr>
              <a:t>:­</a:t>
            </a:r>
            <a:r>
              <a:rPr lang="zh-CN" altLang="en-US" sz="2400" b="1" dirty="0">
                <a:solidFill>
                  <a:srgbClr val="333333"/>
                </a:solidFill>
                <a:latin typeface="华文宋体" panose="02010600040101010101" pitchFamily="2" charset="-122"/>
                <a:ea typeface="华文宋体" panose="02010600040101010101" pitchFamily="2" charset="-122"/>
              </a:rPr>
              <a:t>走一走这个奇怪的楼梯，会发生什么？最低一级和最高一级台阶分别在哪儿？</a:t>
            </a:r>
            <a:endParaRPr lang="zh-CN" altLang="en-US" sz="2400" b="1" dirty="0">
              <a:latin typeface="华文宋体" panose="02010600040101010101" pitchFamily="2" charset="-122"/>
              <a:ea typeface="华文宋体" panose="02010600040101010101" pitchFamily="2" charset="-122"/>
            </a:endParaRPr>
          </a:p>
        </p:txBody>
      </p:sp>
      <p:sp>
        <p:nvSpPr>
          <p:cNvPr id="18" name="Rectangle 2"/>
          <p:cNvSpPr txBox="1">
            <a:spLocks noChangeArrowheads="1"/>
          </p:cNvSpPr>
          <p:nvPr/>
        </p:nvSpPr>
        <p:spPr>
          <a:xfrm>
            <a:off x="492597" y="267630"/>
            <a:ext cx="3420641" cy="9596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pPr algn="r"/>
            <a:r>
              <a:rPr lang="en-US" altLang="zh-CN" sz="4000" b="1" dirty="0">
                <a:solidFill>
                  <a:srgbClr val="FF0000"/>
                </a:solidFill>
                <a:latin typeface="华文宋体" panose="02010600040101010101" pitchFamily="2" charset="-122"/>
                <a:ea typeface="华文宋体" panose="02010600040101010101" pitchFamily="2" charset="-122"/>
              </a:rPr>
              <a:t>12.1 </a:t>
            </a:r>
            <a:r>
              <a:rPr lang="zh-CN" altLang="en-US" sz="4000" b="1" dirty="0">
                <a:solidFill>
                  <a:srgbClr val="FF0000"/>
                </a:solidFill>
                <a:latin typeface="华文宋体" panose="02010600040101010101" pitchFamily="2" charset="-122"/>
                <a:ea typeface="华文宋体" panose="02010600040101010101" pitchFamily="2" charset="-122"/>
              </a:rPr>
              <a:t>人类视觉</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长方形 3"/>
          <p:cNvSpPr/>
          <p:nvPr/>
        </p:nvSpPr>
        <p:spPr>
          <a:xfrm>
            <a:off x="8439682" y="0"/>
            <a:ext cx="694531"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nvGrpSpPr>
          <p:cNvPr id="3" name="组合 2"/>
          <p:cNvGrpSpPr/>
          <p:nvPr/>
        </p:nvGrpSpPr>
        <p:grpSpPr>
          <a:xfrm>
            <a:off x="8400804" y="0"/>
            <a:ext cx="851355" cy="6858000"/>
            <a:chOff x="8400804" y="0"/>
            <a:chExt cx="851355" cy="6858000"/>
          </a:xfrm>
        </p:grpSpPr>
        <p:grpSp>
          <p:nvGrpSpPr>
            <p:cNvPr id="11" name="组 9"/>
            <p:cNvGrpSpPr/>
            <p:nvPr/>
          </p:nvGrpSpPr>
          <p:grpSpPr>
            <a:xfrm>
              <a:off x="8400804" y="0"/>
              <a:ext cx="733409" cy="6858000"/>
              <a:chOff x="9055676" y="0"/>
              <a:chExt cx="3136324" cy="6858000"/>
            </a:xfrm>
          </p:grpSpPr>
          <p:sp>
            <p:nvSpPr>
              <p:cNvPr id="13"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矩形 15"/>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7"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2" name="图形 11" descr="衬衫"/>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
        <p:nvSpPr>
          <p:cNvPr id="5" name="矩形 4"/>
          <p:cNvSpPr/>
          <p:nvPr/>
        </p:nvSpPr>
        <p:spPr>
          <a:xfrm>
            <a:off x="597310" y="1227277"/>
            <a:ext cx="7182464" cy="461665"/>
          </a:xfrm>
          <a:prstGeom prst="rect">
            <a:avLst/>
          </a:prstGeom>
        </p:spPr>
        <p:txBody>
          <a:bodyPr wrap="square">
            <a:spAutoFit/>
          </a:bodyPr>
          <a:lstStyle/>
          <a:p>
            <a:r>
              <a:rPr lang="zh-CN" altLang="en-US" sz="2400" dirty="0">
                <a:solidFill>
                  <a:srgbClr val="333333"/>
                </a:solidFill>
                <a:latin typeface="华文宋体" panose="02010600040101010101" pitchFamily="2" charset="-122"/>
                <a:ea typeface="华文宋体" panose="02010600040101010101" pitchFamily="2" charset="-122"/>
              </a:rPr>
              <a:t>        </a:t>
            </a:r>
            <a:endParaRPr lang="zh-CN" altLang="en-US" sz="2400" b="1" dirty="0">
              <a:latin typeface="华文宋体" panose="02010600040101010101" pitchFamily="2" charset="-122"/>
              <a:ea typeface="华文宋体" panose="02010600040101010101" pitchFamily="2" charset="-122"/>
            </a:endParaRPr>
          </a:p>
        </p:txBody>
      </p:sp>
      <p:sp>
        <p:nvSpPr>
          <p:cNvPr id="4" name="矩形 3"/>
          <p:cNvSpPr/>
          <p:nvPr/>
        </p:nvSpPr>
        <p:spPr>
          <a:xfrm>
            <a:off x="492598" y="1026684"/>
            <a:ext cx="7973812" cy="5373779"/>
          </a:xfrm>
          <a:prstGeom prst="rect">
            <a:avLst/>
          </a:prstGeom>
        </p:spPr>
        <p:txBody>
          <a:bodyPr wrap="square">
            <a:spAutoFit/>
          </a:bodyPr>
          <a:lstStyle/>
          <a:p>
            <a:pPr>
              <a:lnSpc>
                <a:spcPct val="130000"/>
              </a:lnSpc>
            </a:pPr>
            <a:r>
              <a:rPr lang="zh-CN" altLang="en-US" sz="2400" b="1" dirty="0">
                <a:solidFill>
                  <a:srgbClr val="333333"/>
                </a:solidFill>
                <a:latin typeface="华文宋体" panose="02010600040101010101" pitchFamily="2" charset="-122"/>
                <a:ea typeface="华文宋体" panose="02010600040101010101" pitchFamily="2" charset="-122"/>
              </a:rPr>
              <a:t>一、人眼是有视觉限制的</a:t>
            </a:r>
          </a:p>
          <a:p>
            <a:pPr>
              <a:lnSpc>
                <a:spcPct val="130000"/>
              </a:lnSpc>
            </a:pPr>
            <a:r>
              <a:rPr lang="zh-CN" altLang="en-US" sz="2400" b="1" dirty="0">
                <a:solidFill>
                  <a:srgbClr val="333333"/>
                </a:solidFill>
                <a:latin typeface="华文宋体" panose="02010600040101010101" pitchFamily="2" charset="-122"/>
                <a:ea typeface="华文宋体" panose="02010600040101010101" pitchFamily="2" charset="-122"/>
              </a:rPr>
              <a:t>正常人的眼睛在接触光线后，会产生视觉。但是人的眼睛有它特殊的构造，并不是一切光线都能使人产生视觉。据说蚂蚁能够看得见紫外线和红外线。</a:t>
            </a:r>
            <a:endParaRPr lang="en-US" altLang="zh-CN" sz="2400" b="1" dirty="0">
              <a:solidFill>
                <a:srgbClr val="333333"/>
              </a:solidFill>
              <a:latin typeface="华文宋体" panose="02010600040101010101" pitchFamily="2" charset="-122"/>
              <a:ea typeface="华文宋体" panose="02010600040101010101" pitchFamily="2" charset="-122"/>
            </a:endParaRPr>
          </a:p>
          <a:p>
            <a:pPr>
              <a:lnSpc>
                <a:spcPct val="130000"/>
              </a:lnSpc>
            </a:pPr>
            <a:r>
              <a:rPr lang="zh-CN" altLang="en-US" sz="2400" b="1" dirty="0">
                <a:solidFill>
                  <a:srgbClr val="333333"/>
                </a:solidFill>
                <a:latin typeface="华文宋体" panose="02010600040101010101" pitchFamily="2" charset="-122"/>
                <a:ea typeface="华文宋体" panose="02010600040101010101" pitchFamily="2" charset="-122"/>
              </a:rPr>
              <a:t>二、</a:t>
            </a:r>
            <a:r>
              <a:rPr lang="zh-CN" altLang="en-US" sz="2400" b="1" dirty="0">
                <a:solidFill>
                  <a:srgbClr val="136EC2"/>
                </a:solidFill>
                <a:latin typeface="华文宋体" panose="02010600040101010101" pitchFamily="2" charset="-122"/>
                <a:ea typeface="华文宋体" panose="02010600040101010101" pitchFamily="2" charset="-122"/>
                <a:hlinkClick r:id="rId4"/>
              </a:rPr>
              <a:t>人脑</a:t>
            </a:r>
            <a:r>
              <a:rPr lang="zh-CN" altLang="en-US" sz="2400" b="1" dirty="0">
                <a:solidFill>
                  <a:srgbClr val="136EC2"/>
                </a:solidFill>
                <a:latin typeface="华文宋体" panose="02010600040101010101" pitchFamily="2" charset="-122"/>
                <a:ea typeface="华文宋体" panose="02010600040101010101" pitchFamily="2" charset="-122"/>
                <a:hlinkClick r:id="rId5"/>
              </a:rPr>
              <a:t>创造逻辑</a:t>
            </a:r>
            <a:r>
              <a:rPr lang="zh-CN" altLang="en-US" sz="2400" b="1" dirty="0">
                <a:solidFill>
                  <a:srgbClr val="333333"/>
                </a:solidFill>
                <a:latin typeface="华文宋体" panose="02010600040101010101" pitchFamily="2" charset="-122"/>
                <a:ea typeface="华文宋体" panose="02010600040101010101" pitchFamily="2" charset="-122"/>
              </a:rPr>
              <a:t>，非现实的信息</a:t>
            </a:r>
          </a:p>
          <a:p>
            <a:pPr>
              <a:lnSpc>
                <a:spcPct val="130000"/>
              </a:lnSpc>
            </a:pPr>
            <a:r>
              <a:rPr lang="zh-CN" altLang="en-US" sz="2400" b="1" dirty="0">
                <a:solidFill>
                  <a:srgbClr val="136EC2"/>
                </a:solidFill>
                <a:latin typeface="华文宋体" panose="02010600040101010101" pitchFamily="2" charset="-122"/>
                <a:ea typeface="华文宋体" panose="02010600040101010101" pitchFamily="2" charset="-122"/>
                <a:hlinkClick r:id="rId6"/>
              </a:rPr>
              <a:t>匹兹堡大学</a:t>
            </a:r>
            <a:r>
              <a:rPr lang="zh-CN" altLang="en-US" sz="2400" b="1" dirty="0">
                <a:solidFill>
                  <a:srgbClr val="333333"/>
                </a:solidFill>
                <a:latin typeface="华文宋体" panose="02010600040101010101" pitchFamily="2" charset="-122"/>
                <a:ea typeface="华文宋体" panose="02010600040101010101" pitchFamily="2" charset="-122"/>
              </a:rPr>
              <a:t>神经生物学系的研究人员发现，你实际上正在做的事和你认为你正在做的事，在大脑中显示的部位不同。</a:t>
            </a:r>
          </a:p>
          <a:p>
            <a:pPr>
              <a:lnSpc>
                <a:spcPct val="130000"/>
              </a:lnSpc>
            </a:pPr>
            <a:r>
              <a:rPr lang="zh-CN" altLang="en-US" sz="2400" b="1" dirty="0">
                <a:solidFill>
                  <a:srgbClr val="333333"/>
                </a:solidFill>
                <a:latin typeface="华文宋体" panose="02010600040101010101" pitchFamily="2" charset="-122"/>
                <a:ea typeface="华文宋体" panose="02010600040101010101" pitchFamily="2" charset="-122"/>
              </a:rPr>
              <a:t>三、忽略事物的真实面貌</a:t>
            </a:r>
          </a:p>
          <a:p>
            <a:pPr>
              <a:lnSpc>
                <a:spcPct val="130000"/>
              </a:lnSpc>
            </a:pPr>
            <a:r>
              <a:rPr lang="zh-CN" altLang="en-US" sz="2400" b="1" dirty="0">
                <a:solidFill>
                  <a:srgbClr val="333333"/>
                </a:solidFill>
                <a:latin typeface="华文宋体" panose="02010600040101010101" pitchFamily="2" charset="-122"/>
                <a:ea typeface="华文宋体" panose="02010600040101010101" pitchFamily="2" charset="-122"/>
              </a:rPr>
              <a:t>我们对于一件事物的认识，一般上一开始只是对视觉信号进行模糊处理，即只对信号进行轮廓辨认和处理，也即只辨认主要特征。</a:t>
            </a:r>
            <a:endParaRPr lang="zh-CN" altLang="en-US" sz="2400" b="1" i="0" dirty="0">
              <a:solidFill>
                <a:srgbClr val="333333"/>
              </a:solidFill>
              <a:effectLst/>
              <a:latin typeface="华文宋体" panose="02010600040101010101" pitchFamily="2" charset="-122"/>
              <a:ea typeface="华文宋体" panose="02010600040101010101" pitchFamily="2" charset="-122"/>
            </a:endParaRPr>
          </a:p>
        </p:txBody>
      </p:sp>
      <p:sp>
        <p:nvSpPr>
          <p:cNvPr id="18" name="Rectangle 2"/>
          <p:cNvSpPr txBox="1">
            <a:spLocks noChangeArrowheads="1"/>
          </p:cNvSpPr>
          <p:nvPr/>
        </p:nvSpPr>
        <p:spPr>
          <a:xfrm>
            <a:off x="286120" y="67037"/>
            <a:ext cx="3420641" cy="9596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pPr algn="r"/>
            <a:r>
              <a:rPr lang="en-US" altLang="zh-CN" sz="4000" b="1" dirty="0">
                <a:solidFill>
                  <a:srgbClr val="FF0000"/>
                </a:solidFill>
                <a:latin typeface="华文宋体" panose="02010600040101010101" pitchFamily="2" charset="-122"/>
                <a:ea typeface="华文宋体" panose="02010600040101010101" pitchFamily="2" charset="-122"/>
              </a:rPr>
              <a:t>12.1 </a:t>
            </a:r>
            <a:r>
              <a:rPr lang="zh-CN" altLang="en-US" sz="4000" b="1" dirty="0">
                <a:solidFill>
                  <a:srgbClr val="FF0000"/>
                </a:solidFill>
                <a:latin typeface="华文宋体" panose="02010600040101010101" pitchFamily="2" charset="-122"/>
                <a:ea typeface="华文宋体" panose="02010600040101010101" pitchFamily="2" charset="-122"/>
              </a:rPr>
              <a:t>人类视觉</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长方形 3"/>
          <p:cNvSpPr/>
          <p:nvPr/>
        </p:nvSpPr>
        <p:spPr>
          <a:xfrm>
            <a:off x="8439682" y="0"/>
            <a:ext cx="694531"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nvGrpSpPr>
          <p:cNvPr id="3" name="组合 2"/>
          <p:cNvGrpSpPr/>
          <p:nvPr/>
        </p:nvGrpSpPr>
        <p:grpSpPr>
          <a:xfrm>
            <a:off x="8400804" y="0"/>
            <a:ext cx="851355" cy="6858000"/>
            <a:chOff x="8400804" y="0"/>
            <a:chExt cx="851355" cy="6858000"/>
          </a:xfrm>
        </p:grpSpPr>
        <p:grpSp>
          <p:nvGrpSpPr>
            <p:cNvPr id="11" name="组 9"/>
            <p:cNvGrpSpPr/>
            <p:nvPr/>
          </p:nvGrpSpPr>
          <p:grpSpPr>
            <a:xfrm>
              <a:off x="8400804" y="0"/>
              <a:ext cx="733409" cy="6858000"/>
              <a:chOff x="9055676" y="0"/>
              <a:chExt cx="3136324" cy="6858000"/>
            </a:xfrm>
          </p:grpSpPr>
          <p:sp>
            <p:nvSpPr>
              <p:cNvPr id="13"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矩形 15"/>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7"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2"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
        <p:nvSpPr>
          <p:cNvPr id="5" name="矩形 4"/>
          <p:cNvSpPr/>
          <p:nvPr/>
        </p:nvSpPr>
        <p:spPr>
          <a:xfrm>
            <a:off x="597310" y="1227277"/>
            <a:ext cx="7182464" cy="461665"/>
          </a:xfrm>
          <a:prstGeom prst="rect">
            <a:avLst/>
          </a:prstGeom>
        </p:spPr>
        <p:txBody>
          <a:bodyPr wrap="square">
            <a:spAutoFit/>
          </a:bodyPr>
          <a:lstStyle/>
          <a:p>
            <a:r>
              <a:rPr lang="zh-CN" altLang="en-US" sz="2400" dirty="0">
                <a:solidFill>
                  <a:srgbClr val="333333"/>
                </a:solidFill>
                <a:latin typeface="华文宋体" panose="02010600040101010101" pitchFamily="2" charset="-122"/>
                <a:ea typeface="华文宋体" panose="02010600040101010101" pitchFamily="2" charset="-122"/>
              </a:rPr>
              <a:t>        </a:t>
            </a:r>
            <a:endParaRPr lang="zh-CN" altLang="en-US" sz="2400" b="1" dirty="0">
              <a:latin typeface="华文宋体" panose="02010600040101010101" pitchFamily="2" charset="-122"/>
              <a:ea typeface="华文宋体" panose="02010600040101010101" pitchFamily="2" charset="-122"/>
            </a:endParaRPr>
          </a:p>
        </p:txBody>
      </p:sp>
      <p:sp>
        <p:nvSpPr>
          <p:cNvPr id="4" name="矩形 3"/>
          <p:cNvSpPr/>
          <p:nvPr/>
        </p:nvSpPr>
        <p:spPr>
          <a:xfrm>
            <a:off x="611297" y="1227277"/>
            <a:ext cx="7801657" cy="5078313"/>
          </a:xfrm>
          <a:prstGeom prst="rect">
            <a:avLst/>
          </a:prstGeom>
        </p:spPr>
        <p:txBody>
          <a:bodyPr wrap="square">
            <a:spAutoFit/>
          </a:bodyPr>
          <a:lstStyle/>
          <a:p>
            <a:pPr>
              <a:lnSpc>
                <a:spcPct val="150000"/>
              </a:lnSpc>
            </a:pPr>
            <a:r>
              <a:rPr lang="zh-CN" altLang="en-US" sz="2400" b="1" dirty="0">
                <a:solidFill>
                  <a:srgbClr val="333333"/>
                </a:solidFill>
                <a:latin typeface="华文宋体" panose="02010600040101010101" pitchFamily="2" charset="-122"/>
                <a:ea typeface="华文宋体" panose="02010600040101010101" pitchFamily="2" charset="-122"/>
              </a:rPr>
              <a:t>四、传统想法加上利害关系</a:t>
            </a:r>
          </a:p>
          <a:p>
            <a:pPr>
              <a:lnSpc>
                <a:spcPct val="150000"/>
              </a:lnSpc>
            </a:pPr>
            <a:r>
              <a:rPr lang="zh-CN" altLang="en-US" sz="2400" b="1" dirty="0">
                <a:solidFill>
                  <a:srgbClr val="333333"/>
                </a:solidFill>
                <a:latin typeface="华文宋体" panose="02010600040101010101" pitchFamily="2" charset="-122"/>
                <a:ea typeface="华文宋体" panose="02010600040101010101" pitchFamily="2" charset="-122"/>
              </a:rPr>
              <a:t>        亲眼看到的才信，对看不见、不能理解的一概不信，这是一般人判断真伪的方法。实际上这是由于传统想法加上利害关系蒙蔽了人的眼睛。正因为人们相信自己看到的就是真实的，这也往往会造成一种麻痹心里，忽略了其实应该是可以注意到的因素。使他们只看得见他们想要看到的，看不见他们不想看到的。所以这也是一种迷信，是迷信于自己的眼睛和观念，而正是这种固步自封的认识方法造成了科技无法进步。</a:t>
            </a:r>
            <a:endParaRPr lang="zh-CN" altLang="en-US" sz="2400" b="1" i="0" dirty="0">
              <a:solidFill>
                <a:srgbClr val="333333"/>
              </a:solidFill>
              <a:effectLst/>
              <a:latin typeface="华文宋体" panose="02010600040101010101" pitchFamily="2" charset="-122"/>
              <a:ea typeface="华文宋体" panose="02010600040101010101" pitchFamily="2" charset="-122"/>
            </a:endParaRPr>
          </a:p>
        </p:txBody>
      </p:sp>
      <p:sp>
        <p:nvSpPr>
          <p:cNvPr id="18" name="Rectangle 2"/>
          <p:cNvSpPr txBox="1">
            <a:spLocks noChangeArrowheads="1"/>
          </p:cNvSpPr>
          <p:nvPr/>
        </p:nvSpPr>
        <p:spPr>
          <a:xfrm>
            <a:off x="407017" y="267630"/>
            <a:ext cx="3420641" cy="9596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pPr algn="r"/>
            <a:r>
              <a:rPr lang="en-US" altLang="zh-CN" sz="4000" b="1" dirty="0">
                <a:solidFill>
                  <a:srgbClr val="FF0000"/>
                </a:solidFill>
                <a:latin typeface="华文宋体" panose="02010600040101010101" pitchFamily="2" charset="-122"/>
                <a:ea typeface="华文宋体" panose="02010600040101010101" pitchFamily="2" charset="-122"/>
              </a:rPr>
              <a:t>12.1 </a:t>
            </a:r>
            <a:r>
              <a:rPr lang="zh-CN" altLang="en-US" sz="4000" b="1" dirty="0">
                <a:solidFill>
                  <a:srgbClr val="FF0000"/>
                </a:solidFill>
                <a:latin typeface="华文宋体" panose="02010600040101010101" pitchFamily="2" charset="-122"/>
                <a:ea typeface="华文宋体" panose="02010600040101010101" pitchFamily="2" charset="-122"/>
              </a:rPr>
              <a:t>人类视觉</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长方形 3"/>
          <p:cNvSpPr/>
          <p:nvPr/>
        </p:nvSpPr>
        <p:spPr>
          <a:xfrm>
            <a:off x="8439682" y="0"/>
            <a:ext cx="694531"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nvGrpSpPr>
          <p:cNvPr id="3" name="组合 2"/>
          <p:cNvGrpSpPr/>
          <p:nvPr/>
        </p:nvGrpSpPr>
        <p:grpSpPr>
          <a:xfrm>
            <a:off x="8400804" y="0"/>
            <a:ext cx="851355" cy="6858000"/>
            <a:chOff x="8400804" y="0"/>
            <a:chExt cx="851355" cy="6858000"/>
          </a:xfrm>
        </p:grpSpPr>
        <p:grpSp>
          <p:nvGrpSpPr>
            <p:cNvPr id="11" name="组 9"/>
            <p:cNvGrpSpPr/>
            <p:nvPr/>
          </p:nvGrpSpPr>
          <p:grpSpPr>
            <a:xfrm>
              <a:off x="8400804" y="0"/>
              <a:ext cx="733409" cy="6858000"/>
              <a:chOff x="9055676" y="0"/>
              <a:chExt cx="3136324" cy="6858000"/>
            </a:xfrm>
          </p:grpSpPr>
          <p:sp>
            <p:nvSpPr>
              <p:cNvPr id="13"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矩形 15"/>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7"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2"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
        <p:nvSpPr>
          <p:cNvPr id="5" name="矩形 4"/>
          <p:cNvSpPr/>
          <p:nvPr/>
        </p:nvSpPr>
        <p:spPr>
          <a:xfrm>
            <a:off x="597310" y="1227277"/>
            <a:ext cx="7182464" cy="461665"/>
          </a:xfrm>
          <a:prstGeom prst="rect">
            <a:avLst/>
          </a:prstGeom>
        </p:spPr>
        <p:txBody>
          <a:bodyPr wrap="square">
            <a:spAutoFit/>
          </a:bodyPr>
          <a:lstStyle/>
          <a:p>
            <a:r>
              <a:rPr lang="zh-CN" altLang="en-US" sz="2400" dirty="0">
                <a:solidFill>
                  <a:srgbClr val="333333"/>
                </a:solidFill>
                <a:latin typeface="华文宋体" panose="02010600040101010101" pitchFamily="2" charset="-122"/>
                <a:ea typeface="华文宋体" panose="02010600040101010101" pitchFamily="2" charset="-122"/>
              </a:rPr>
              <a:t>        </a:t>
            </a:r>
            <a:endParaRPr lang="zh-CN" altLang="en-US" sz="2400" b="1" dirty="0">
              <a:latin typeface="华文宋体" panose="02010600040101010101" pitchFamily="2" charset="-122"/>
              <a:ea typeface="华文宋体" panose="02010600040101010101" pitchFamily="2" charset="-122"/>
            </a:endParaRPr>
          </a:p>
        </p:txBody>
      </p:sp>
      <p:sp>
        <p:nvSpPr>
          <p:cNvPr id="4" name="矩形 3"/>
          <p:cNvSpPr/>
          <p:nvPr/>
        </p:nvSpPr>
        <p:spPr>
          <a:xfrm>
            <a:off x="507186" y="1070709"/>
            <a:ext cx="7577410" cy="4967514"/>
          </a:xfrm>
          <a:prstGeom prst="rect">
            <a:avLst/>
          </a:prstGeom>
        </p:spPr>
        <p:txBody>
          <a:bodyPr wrap="square">
            <a:spAutoFit/>
          </a:bodyPr>
          <a:lstStyle/>
          <a:p>
            <a:pPr>
              <a:lnSpc>
                <a:spcPct val="120000"/>
              </a:lnSpc>
            </a:pPr>
            <a:r>
              <a:rPr lang="zh-CN" altLang="en-US" sz="2400" b="1" dirty="0">
                <a:solidFill>
                  <a:srgbClr val="333333"/>
                </a:solidFill>
                <a:latin typeface="华文宋体" panose="02010600040101010101" pitchFamily="2" charset="-122"/>
                <a:ea typeface="华文宋体" panose="02010600040101010101" pitchFamily="2" charset="-122"/>
              </a:rPr>
              <a:t>五、辩证唯物主义观</a:t>
            </a:r>
          </a:p>
          <a:p>
            <a:pPr>
              <a:lnSpc>
                <a:spcPct val="120000"/>
              </a:lnSpc>
            </a:pPr>
            <a:r>
              <a:rPr lang="zh-CN" altLang="en-US" sz="2400" b="1" dirty="0">
                <a:solidFill>
                  <a:srgbClr val="333333"/>
                </a:solidFill>
                <a:latin typeface="华文宋体" panose="02010600040101010101" pitchFamily="2" charset="-122"/>
                <a:ea typeface="华文宋体" panose="02010600040101010101" pitchFamily="2" charset="-122"/>
              </a:rPr>
              <a:t>      科学家告诉我们，人眼所能看到的光线，只在</a:t>
            </a:r>
            <a:r>
              <a:rPr lang="zh-CN" altLang="en-US" sz="2400" b="1" dirty="0">
                <a:solidFill>
                  <a:srgbClr val="136EC2"/>
                </a:solidFill>
                <a:latin typeface="华文宋体" panose="02010600040101010101" pitchFamily="2" charset="-122"/>
                <a:ea typeface="华文宋体" panose="02010600040101010101" pitchFamily="2" charset="-122"/>
                <a:hlinkClick r:id="rId3"/>
              </a:rPr>
              <a:t>可见光</a:t>
            </a:r>
            <a:r>
              <a:rPr lang="en-US" altLang="zh-CN" sz="2400" b="1" dirty="0">
                <a:solidFill>
                  <a:srgbClr val="333333"/>
                </a:solidFill>
                <a:latin typeface="华文宋体" panose="02010600040101010101" pitchFamily="2" charset="-122"/>
                <a:ea typeface="华文宋体" panose="02010600040101010101" pitchFamily="2" charset="-122"/>
              </a:rPr>
              <a:t>400</a:t>
            </a:r>
            <a:r>
              <a:rPr lang="zh-CN" altLang="en-US" sz="2400" b="1" dirty="0">
                <a:solidFill>
                  <a:srgbClr val="333333"/>
                </a:solidFill>
                <a:latin typeface="华文宋体" panose="02010600040101010101" pitchFamily="2" charset="-122"/>
                <a:ea typeface="华文宋体" panose="02010600040101010101" pitchFamily="2" charset="-122"/>
              </a:rPr>
              <a:t>～</a:t>
            </a:r>
            <a:r>
              <a:rPr lang="en-US" altLang="zh-CN" sz="2400" b="1" dirty="0">
                <a:solidFill>
                  <a:srgbClr val="333333"/>
                </a:solidFill>
                <a:latin typeface="华文宋体" panose="02010600040101010101" pitchFamily="2" charset="-122"/>
                <a:ea typeface="华文宋体" panose="02010600040101010101" pitchFamily="2" charset="-122"/>
              </a:rPr>
              <a:t>700</a:t>
            </a:r>
            <a:r>
              <a:rPr lang="zh-CN" altLang="en-US" sz="2400" b="1" dirty="0">
                <a:solidFill>
                  <a:srgbClr val="333333"/>
                </a:solidFill>
                <a:latin typeface="华文宋体" panose="02010600040101010101" pitchFamily="2" charset="-122"/>
                <a:ea typeface="华文宋体" panose="02010600040101010101" pitchFamily="2" charset="-122"/>
              </a:rPr>
              <a:t>纳米的</a:t>
            </a:r>
            <a:r>
              <a:rPr lang="zh-CN" altLang="en-US" sz="2400" b="1" dirty="0">
                <a:solidFill>
                  <a:srgbClr val="136EC2"/>
                </a:solidFill>
                <a:latin typeface="华文宋体" panose="02010600040101010101" pitchFamily="2" charset="-122"/>
                <a:ea typeface="华文宋体" panose="02010600040101010101" pitchFamily="2" charset="-122"/>
                <a:hlinkClick r:id="rId4"/>
              </a:rPr>
              <a:t>电磁</a:t>
            </a:r>
            <a:r>
              <a:rPr lang="zh-CN" altLang="en-US" sz="2400" b="1" dirty="0">
                <a:solidFill>
                  <a:srgbClr val="333333"/>
                </a:solidFill>
                <a:latin typeface="华文宋体" panose="02010600040101010101" pitchFamily="2" charset="-122"/>
                <a:ea typeface="华文宋体" panose="02010600040101010101" pitchFamily="2" charset="-122"/>
              </a:rPr>
              <a:t>波长范围内，是极为有限的一部分；听到的频率范围也仅限于</a:t>
            </a:r>
            <a:r>
              <a:rPr lang="en-US" altLang="zh-CN" sz="2400" b="1" dirty="0">
                <a:solidFill>
                  <a:srgbClr val="333333"/>
                </a:solidFill>
                <a:latin typeface="华文宋体" panose="02010600040101010101" pitchFamily="2" charset="-122"/>
                <a:ea typeface="华文宋体" panose="02010600040101010101" pitchFamily="2" charset="-122"/>
              </a:rPr>
              <a:t>20</a:t>
            </a:r>
            <a:r>
              <a:rPr lang="zh-CN" altLang="en-US" sz="2400" b="1" dirty="0">
                <a:solidFill>
                  <a:srgbClr val="333333"/>
                </a:solidFill>
                <a:latin typeface="华文宋体" panose="02010600040101010101" pitchFamily="2" charset="-122"/>
                <a:ea typeface="华文宋体" panose="02010600040101010101" pitchFamily="2" charset="-122"/>
              </a:rPr>
              <a:t>～</a:t>
            </a:r>
            <a:r>
              <a:rPr lang="en-US" altLang="zh-CN" sz="2400" b="1" dirty="0">
                <a:solidFill>
                  <a:srgbClr val="333333"/>
                </a:solidFill>
                <a:latin typeface="华文宋体" panose="02010600040101010101" pitchFamily="2" charset="-122"/>
                <a:ea typeface="华文宋体" panose="02010600040101010101" pitchFamily="2" charset="-122"/>
              </a:rPr>
              <a:t>2</a:t>
            </a:r>
            <a:r>
              <a:rPr lang="zh-CN" altLang="en-US" sz="2400" b="1" dirty="0">
                <a:solidFill>
                  <a:srgbClr val="333333"/>
                </a:solidFill>
                <a:latin typeface="华文宋体" panose="02010600040101010101" pitchFamily="2" charset="-122"/>
                <a:ea typeface="华文宋体" panose="02010600040101010101" pitchFamily="2" charset="-122"/>
              </a:rPr>
              <a:t>万</a:t>
            </a:r>
            <a:r>
              <a:rPr lang="zh-CN" altLang="en-US" sz="2400" b="1" dirty="0">
                <a:solidFill>
                  <a:srgbClr val="136EC2"/>
                </a:solidFill>
                <a:latin typeface="华文宋体" panose="02010600040101010101" pitchFamily="2" charset="-122"/>
                <a:ea typeface="华文宋体" panose="02010600040101010101" pitchFamily="2" charset="-122"/>
                <a:hlinkClick r:id="rId5"/>
              </a:rPr>
              <a:t>赫兹</a:t>
            </a:r>
            <a:r>
              <a:rPr lang="zh-CN" altLang="en-US" sz="2400" b="1" dirty="0">
                <a:solidFill>
                  <a:srgbClr val="333333"/>
                </a:solidFill>
                <a:latin typeface="华文宋体" panose="02010600040101010101" pitchFamily="2" charset="-122"/>
                <a:ea typeface="华文宋体" panose="02010600040101010101" pitchFamily="2" charset="-122"/>
              </a:rPr>
              <a:t>。　由于人眼的错觉，太空中原来大放光明的地方，长久以来一直被认为是漆黑一团，即使借助某些工具，人观察到的也只能是最表层的显现。</a:t>
            </a:r>
            <a:endParaRPr lang="en-US" altLang="zh-CN" sz="2400" b="1" dirty="0">
              <a:solidFill>
                <a:srgbClr val="333333"/>
              </a:solidFill>
              <a:latin typeface="华文宋体" panose="02010600040101010101" pitchFamily="2" charset="-122"/>
              <a:ea typeface="华文宋体" panose="02010600040101010101" pitchFamily="2" charset="-122"/>
            </a:endParaRPr>
          </a:p>
          <a:p>
            <a:pPr>
              <a:lnSpc>
                <a:spcPct val="120000"/>
              </a:lnSpc>
            </a:pPr>
            <a:r>
              <a:rPr lang="en-US" altLang="zh-CN" sz="2400" b="1" dirty="0">
                <a:solidFill>
                  <a:srgbClr val="333333"/>
                </a:solidFill>
                <a:latin typeface="华文宋体" panose="02010600040101010101" pitchFamily="2" charset="-122"/>
                <a:ea typeface="华文宋体" panose="02010600040101010101" pitchFamily="2" charset="-122"/>
              </a:rPr>
              <a:t>        </a:t>
            </a:r>
            <a:r>
              <a:rPr lang="zh-CN" altLang="en-US" sz="2400" b="1" dirty="0">
                <a:solidFill>
                  <a:srgbClr val="333333"/>
                </a:solidFill>
                <a:latin typeface="华文宋体" panose="02010600040101010101" pitchFamily="2" charset="-122"/>
                <a:ea typeface="华文宋体" panose="02010600040101010101" pitchFamily="2" charset="-122"/>
              </a:rPr>
              <a:t>后来科学家意识到了这个问题，采用了红外线、紫外线、</a:t>
            </a:r>
            <a:r>
              <a:rPr lang="en-US" altLang="zh-CN" sz="2400" b="1" dirty="0">
                <a:solidFill>
                  <a:srgbClr val="136EC2"/>
                </a:solidFill>
                <a:latin typeface="华文宋体" panose="02010600040101010101" pitchFamily="2" charset="-122"/>
                <a:ea typeface="华文宋体" panose="02010600040101010101" pitchFamily="2" charset="-122"/>
                <a:hlinkClick r:id="rId6"/>
              </a:rPr>
              <a:t>X</a:t>
            </a:r>
            <a:r>
              <a:rPr lang="zh-CN" altLang="en-US" sz="2400" b="1" dirty="0">
                <a:solidFill>
                  <a:srgbClr val="136EC2"/>
                </a:solidFill>
                <a:latin typeface="华文宋体" panose="02010600040101010101" pitchFamily="2" charset="-122"/>
                <a:ea typeface="华文宋体" panose="02010600040101010101" pitchFamily="2" charset="-122"/>
                <a:hlinkClick r:id="rId6"/>
              </a:rPr>
              <a:t>射线</a:t>
            </a:r>
            <a:r>
              <a:rPr lang="zh-CN" altLang="en-US" sz="2400" b="1" dirty="0">
                <a:solidFill>
                  <a:srgbClr val="333333"/>
                </a:solidFill>
                <a:latin typeface="华文宋体" panose="02010600040101010101" pitchFamily="2" charset="-122"/>
                <a:ea typeface="华文宋体" panose="02010600040101010101" pitchFamily="2" charset="-122"/>
              </a:rPr>
              <a:t>来观察天体，那些隐藏在黑暗中的天体瞬间出现在人类眼前，景象壮观得令人难以置信。当前最先进的哈勃太空望远镜，就能用红外线来观察天体</a:t>
            </a:r>
            <a:endParaRPr lang="zh-CN" altLang="en-US" sz="2400" b="1" i="0" dirty="0">
              <a:solidFill>
                <a:srgbClr val="333333"/>
              </a:solidFill>
              <a:effectLst/>
              <a:latin typeface="华文宋体" panose="02010600040101010101" pitchFamily="2" charset="-122"/>
              <a:ea typeface="华文宋体" panose="02010600040101010101" pitchFamily="2" charset="-122"/>
            </a:endParaRPr>
          </a:p>
        </p:txBody>
      </p:sp>
      <p:sp>
        <p:nvSpPr>
          <p:cNvPr id="18" name="Rectangle 2"/>
          <p:cNvSpPr txBox="1">
            <a:spLocks noChangeArrowheads="1"/>
          </p:cNvSpPr>
          <p:nvPr/>
        </p:nvSpPr>
        <p:spPr>
          <a:xfrm>
            <a:off x="281729" y="189346"/>
            <a:ext cx="3420641" cy="9596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pPr algn="r"/>
            <a:r>
              <a:rPr lang="en-US" altLang="zh-CN" sz="4000" b="1" dirty="0">
                <a:solidFill>
                  <a:srgbClr val="FF0000"/>
                </a:solidFill>
                <a:latin typeface="华文宋体" panose="02010600040101010101" pitchFamily="2" charset="-122"/>
                <a:ea typeface="华文宋体" panose="02010600040101010101" pitchFamily="2" charset="-122"/>
              </a:rPr>
              <a:t>12.1 </a:t>
            </a:r>
            <a:r>
              <a:rPr lang="zh-CN" altLang="en-US" sz="4000" b="1" dirty="0">
                <a:solidFill>
                  <a:srgbClr val="FF0000"/>
                </a:solidFill>
                <a:latin typeface="华文宋体" panose="02010600040101010101" pitchFamily="2" charset="-122"/>
                <a:ea typeface="华文宋体" panose="02010600040101010101" pitchFamily="2" charset="-122"/>
              </a:rPr>
              <a:t>人类视觉</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长方形 3"/>
          <p:cNvSpPr/>
          <p:nvPr/>
        </p:nvSpPr>
        <p:spPr>
          <a:xfrm>
            <a:off x="8439682" y="0"/>
            <a:ext cx="694531"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nvGrpSpPr>
          <p:cNvPr id="3" name="组合 2"/>
          <p:cNvGrpSpPr/>
          <p:nvPr/>
        </p:nvGrpSpPr>
        <p:grpSpPr>
          <a:xfrm>
            <a:off x="8400804" y="0"/>
            <a:ext cx="851355" cy="6858000"/>
            <a:chOff x="8400804" y="0"/>
            <a:chExt cx="851355" cy="6858000"/>
          </a:xfrm>
        </p:grpSpPr>
        <p:grpSp>
          <p:nvGrpSpPr>
            <p:cNvPr id="11" name="组 9"/>
            <p:cNvGrpSpPr/>
            <p:nvPr/>
          </p:nvGrpSpPr>
          <p:grpSpPr>
            <a:xfrm>
              <a:off x="8400804" y="0"/>
              <a:ext cx="733409" cy="6858000"/>
              <a:chOff x="9055676" y="0"/>
              <a:chExt cx="3136324" cy="6858000"/>
            </a:xfrm>
          </p:grpSpPr>
          <p:sp>
            <p:nvSpPr>
              <p:cNvPr id="13"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矩形 15"/>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7"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2"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
        <p:nvSpPr>
          <p:cNvPr id="21" name="Rectangle 2"/>
          <p:cNvSpPr txBox="1">
            <a:spLocks noChangeArrowheads="1"/>
          </p:cNvSpPr>
          <p:nvPr/>
        </p:nvSpPr>
        <p:spPr>
          <a:xfrm>
            <a:off x="492597" y="267630"/>
            <a:ext cx="3695945" cy="9596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pPr algn="r"/>
            <a:r>
              <a:rPr lang="en-US" altLang="zh-CN" sz="4000" b="1" dirty="0">
                <a:solidFill>
                  <a:srgbClr val="FF0000"/>
                </a:solidFill>
                <a:latin typeface="华文宋体" panose="02010600040101010101" pitchFamily="2" charset="-122"/>
                <a:ea typeface="华文宋体" panose="02010600040101010101" pitchFamily="2" charset="-122"/>
              </a:rPr>
              <a:t>12 .2  </a:t>
            </a:r>
            <a:r>
              <a:rPr lang="zh-CN" altLang="en-US" sz="4000" b="1" dirty="0">
                <a:solidFill>
                  <a:srgbClr val="FF0000"/>
                </a:solidFill>
                <a:latin typeface="华文宋体" panose="02010600040101010101" pitchFamily="2" charset="-122"/>
                <a:ea typeface="华文宋体" panose="02010600040101010101" pitchFamily="2" charset="-122"/>
              </a:rPr>
              <a:t>机器视觉</a:t>
            </a:r>
          </a:p>
        </p:txBody>
      </p:sp>
      <p:sp>
        <p:nvSpPr>
          <p:cNvPr id="5" name="矩形 4"/>
          <p:cNvSpPr/>
          <p:nvPr/>
        </p:nvSpPr>
        <p:spPr>
          <a:xfrm>
            <a:off x="597310" y="1227277"/>
            <a:ext cx="7182464" cy="461665"/>
          </a:xfrm>
          <a:prstGeom prst="rect">
            <a:avLst/>
          </a:prstGeom>
        </p:spPr>
        <p:txBody>
          <a:bodyPr wrap="square">
            <a:spAutoFit/>
          </a:bodyPr>
          <a:lstStyle/>
          <a:p>
            <a:r>
              <a:rPr lang="zh-CN" altLang="en-US" sz="2400" dirty="0">
                <a:solidFill>
                  <a:srgbClr val="333333"/>
                </a:solidFill>
                <a:latin typeface="华文宋体" panose="02010600040101010101" pitchFamily="2" charset="-122"/>
                <a:ea typeface="华文宋体" panose="02010600040101010101" pitchFamily="2" charset="-122"/>
              </a:rPr>
              <a:t>        </a:t>
            </a:r>
            <a:endParaRPr lang="zh-CN" altLang="en-US" sz="2400" b="1" dirty="0">
              <a:latin typeface="华文宋体" panose="02010600040101010101" pitchFamily="2" charset="-122"/>
              <a:ea typeface="华文宋体" panose="02010600040101010101" pitchFamily="2" charset="-122"/>
            </a:endParaRPr>
          </a:p>
        </p:txBody>
      </p:sp>
      <p:sp>
        <p:nvSpPr>
          <p:cNvPr id="2" name="矩形 1"/>
          <p:cNvSpPr/>
          <p:nvPr/>
        </p:nvSpPr>
        <p:spPr>
          <a:xfrm>
            <a:off x="779228" y="1227277"/>
            <a:ext cx="7305368" cy="4524315"/>
          </a:xfrm>
          <a:prstGeom prst="rect">
            <a:avLst/>
          </a:prstGeom>
        </p:spPr>
        <p:txBody>
          <a:bodyPr wrap="square">
            <a:spAutoFit/>
          </a:bodyPr>
          <a:lstStyle/>
          <a:p>
            <a:pPr>
              <a:lnSpc>
                <a:spcPct val="150000"/>
              </a:lnSpc>
            </a:pPr>
            <a:r>
              <a:rPr lang="zh-CN" altLang="en-US" sz="2400" b="1" dirty="0">
                <a:solidFill>
                  <a:srgbClr val="333333"/>
                </a:solidFill>
                <a:latin typeface="华文宋体" panose="02010600040101010101" pitchFamily="2" charset="-122"/>
                <a:ea typeface="华文宋体" panose="02010600040101010101" pitchFamily="2" charset="-122"/>
              </a:rPr>
              <a:t>        机器视觉是</a:t>
            </a:r>
            <a:r>
              <a:rPr lang="zh-CN" altLang="en-US" sz="2400" b="1" dirty="0">
                <a:solidFill>
                  <a:srgbClr val="136EC2"/>
                </a:solidFill>
                <a:latin typeface="华文宋体" panose="02010600040101010101" pitchFamily="2" charset="-122"/>
                <a:ea typeface="华文宋体" panose="02010600040101010101" pitchFamily="2" charset="-122"/>
                <a:hlinkClick r:id="rId3"/>
              </a:rPr>
              <a:t>人工智能</a:t>
            </a:r>
            <a:r>
              <a:rPr lang="zh-CN" altLang="en-US" sz="2400" b="1" dirty="0">
                <a:solidFill>
                  <a:srgbClr val="333333"/>
                </a:solidFill>
                <a:latin typeface="华文宋体" panose="02010600040101010101" pitchFamily="2" charset="-122"/>
                <a:ea typeface="华文宋体" panose="02010600040101010101" pitchFamily="2" charset="-122"/>
              </a:rPr>
              <a:t>正在快速发展的一个分支。简单说来，机器视觉就是用机器代替人眼来做测量和判断。</a:t>
            </a:r>
            <a:r>
              <a:rPr lang="zh-CN" altLang="en-US" sz="2400" b="1" dirty="0">
                <a:solidFill>
                  <a:srgbClr val="136EC2"/>
                </a:solidFill>
                <a:latin typeface="华文宋体" panose="02010600040101010101" pitchFamily="2" charset="-122"/>
                <a:ea typeface="华文宋体" panose="02010600040101010101" pitchFamily="2" charset="-122"/>
                <a:hlinkClick r:id="rId4"/>
              </a:rPr>
              <a:t>机器视觉系统</a:t>
            </a:r>
            <a:r>
              <a:rPr lang="zh-CN" altLang="en-US" sz="2400" b="1" dirty="0">
                <a:solidFill>
                  <a:srgbClr val="333333"/>
                </a:solidFill>
                <a:latin typeface="华文宋体" panose="02010600040101010101" pitchFamily="2" charset="-122"/>
                <a:ea typeface="华文宋体" panose="02010600040101010101" pitchFamily="2" charset="-122"/>
              </a:rPr>
              <a:t>是通过机器</a:t>
            </a:r>
            <a:r>
              <a:rPr lang="en-US" altLang="zh-CN" sz="2400" b="1" dirty="0">
                <a:solidFill>
                  <a:srgbClr val="333333"/>
                </a:solidFill>
                <a:latin typeface="华文宋体" panose="02010600040101010101" pitchFamily="2" charset="-122"/>
                <a:ea typeface="华文宋体" panose="02010600040101010101" pitchFamily="2" charset="-122"/>
              </a:rPr>
              <a:t>(</a:t>
            </a:r>
            <a:r>
              <a:rPr lang="zh-CN" altLang="en-US" sz="2400" b="1" dirty="0">
                <a:solidFill>
                  <a:srgbClr val="333333"/>
                </a:solidFill>
                <a:latin typeface="华文宋体" panose="02010600040101010101" pitchFamily="2" charset="-122"/>
                <a:ea typeface="华文宋体" panose="02010600040101010101" pitchFamily="2" charset="-122"/>
              </a:rPr>
              <a:t>即图像摄取装置，分</a:t>
            </a:r>
            <a:r>
              <a:rPr lang="en-US" altLang="zh-CN" sz="2400" b="1" dirty="0">
                <a:solidFill>
                  <a:srgbClr val="333333"/>
                </a:solidFill>
                <a:latin typeface="华文宋体" panose="02010600040101010101" pitchFamily="2" charset="-122"/>
                <a:ea typeface="华文宋体" panose="02010600040101010101" pitchFamily="2" charset="-122"/>
              </a:rPr>
              <a:t>CMOS</a:t>
            </a:r>
            <a:r>
              <a:rPr lang="zh-CN" altLang="en-US" sz="2400" b="1" dirty="0">
                <a:solidFill>
                  <a:srgbClr val="333333"/>
                </a:solidFill>
                <a:latin typeface="华文宋体" panose="02010600040101010101" pitchFamily="2" charset="-122"/>
                <a:ea typeface="华文宋体" panose="02010600040101010101" pitchFamily="2" charset="-122"/>
              </a:rPr>
              <a:t>和</a:t>
            </a:r>
            <a:r>
              <a:rPr lang="en-US" altLang="zh-CN" sz="2400" b="1" dirty="0">
                <a:solidFill>
                  <a:srgbClr val="333333"/>
                </a:solidFill>
                <a:latin typeface="华文宋体" panose="02010600040101010101" pitchFamily="2" charset="-122"/>
                <a:ea typeface="华文宋体" panose="02010600040101010101" pitchFamily="2" charset="-122"/>
              </a:rPr>
              <a:t>CCD</a:t>
            </a:r>
            <a:r>
              <a:rPr lang="zh-CN" altLang="en-US" sz="2400" b="1" dirty="0">
                <a:solidFill>
                  <a:srgbClr val="333333"/>
                </a:solidFill>
                <a:latin typeface="华文宋体" panose="02010600040101010101" pitchFamily="2" charset="-122"/>
                <a:ea typeface="华文宋体" panose="02010600040101010101" pitchFamily="2" charset="-122"/>
              </a:rPr>
              <a:t>两种</a:t>
            </a:r>
            <a:r>
              <a:rPr lang="en-US" altLang="zh-CN" sz="2400" b="1" dirty="0">
                <a:solidFill>
                  <a:srgbClr val="333333"/>
                </a:solidFill>
                <a:latin typeface="华文宋体" panose="02010600040101010101" pitchFamily="2" charset="-122"/>
                <a:ea typeface="华文宋体" panose="02010600040101010101" pitchFamily="2" charset="-122"/>
              </a:rPr>
              <a:t>)</a:t>
            </a:r>
            <a:r>
              <a:rPr lang="zh-CN" altLang="en-US" sz="2400" b="1" dirty="0">
                <a:solidFill>
                  <a:srgbClr val="333333"/>
                </a:solidFill>
                <a:latin typeface="华文宋体" panose="02010600040101010101" pitchFamily="2" charset="-122"/>
                <a:ea typeface="华文宋体" panose="02010600040101010101" pitchFamily="2" charset="-122"/>
              </a:rPr>
              <a:t>将被摄取目标转换成图像信号，传送给专用的</a:t>
            </a:r>
            <a:r>
              <a:rPr lang="zh-CN" altLang="en-US" sz="2400" b="1" dirty="0">
                <a:solidFill>
                  <a:srgbClr val="136EC2"/>
                </a:solidFill>
                <a:latin typeface="华文宋体" panose="02010600040101010101" pitchFamily="2" charset="-122"/>
                <a:ea typeface="华文宋体" panose="02010600040101010101" pitchFamily="2" charset="-122"/>
                <a:hlinkClick r:id="rId5"/>
              </a:rPr>
              <a:t>图像处理系统</a:t>
            </a:r>
            <a:r>
              <a:rPr lang="zh-CN" altLang="en-US" sz="2400" b="1" dirty="0">
                <a:solidFill>
                  <a:srgbClr val="333333"/>
                </a:solidFill>
                <a:latin typeface="华文宋体" panose="02010600040101010101" pitchFamily="2" charset="-122"/>
                <a:ea typeface="华文宋体" panose="02010600040101010101" pitchFamily="2" charset="-122"/>
              </a:rPr>
              <a:t>，得到被摄目标的形态信息，根据像素分布和亮度、颜色等信息，转变成数字化信号</a:t>
            </a:r>
            <a:r>
              <a:rPr lang="en-US" altLang="zh-CN" sz="2400" b="1" dirty="0">
                <a:solidFill>
                  <a:srgbClr val="333333"/>
                </a:solidFill>
                <a:latin typeface="华文宋体" panose="02010600040101010101" pitchFamily="2" charset="-122"/>
                <a:ea typeface="华文宋体" panose="02010600040101010101" pitchFamily="2" charset="-122"/>
              </a:rPr>
              <a:t>; </a:t>
            </a:r>
            <a:r>
              <a:rPr lang="zh-CN" altLang="en-US" sz="2400" b="1" dirty="0">
                <a:solidFill>
                  <a:srgbClr val="333333"/>
                </a:solidFill>
                <a:latin typeface="华文宋体" panose="02010600040101010101" pitchFamily="2" charset="-122"/>
                <a:ea typeface="华文宋体" panose="02010600040101010101" pitchFamily="2" charset="-122"/>
              </a:rPr>
              <a:t>图像系统对这些信号进行各种运算来抽取目标的特征，进而根据判别的结果来控制现场的设备动作。</a:t>
            </a:r>
            <a:endParaRPr lang="zh-CN" altLang="en-US" sz="2400" b="1" dirty="0">
              <a:latin typeface="华文宋体" panose="02010600040101010101" pitchFamily="2" charset="-122"/>
              <a:ea typeface="华文宋体" panose="02010600040101010101"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8"/>
          <p:cNvSpPr>
            <a:spLocks noChangeArrowheads="1"/>
          </p:cNvSpPr>
          <p:nvPr/>
        </p:nvSpPr>
        <p:spPr bwMode="auto">
          <a:xfrm>
            <a:off x="0" y="30861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01" name="Text Box 9"/>
          <p:cNvSpPr txBox="1">
            <a:spLocks noChangeArrowheads="1"/>
          </p:cNvSpPr>
          <p:nvPr/>
        </p:nvSpPr>
        <p:spPr bwMode="auto">
          <a:xfrm>
            <a:off x="879475" y="191801"/>
            <a:ext cx="59785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rgbClr val="FF0000"/>
                </a:solidFill>
                <a:latin typeface="华文宋体" panose="02010600040101010101" pitchFamily="2" charset="-122"/>
                <a:ea typeface="华文宋体" panose="02010600040101010101" pitchFamily="2" charset="-122"/>
              </a:rPr>
              <a:t>8.1.2</a:t>
            </a:r>
            <a:r>
              <a:rPr lang="zh-CN" altLang="en-US" sz="3200" b="1" dirty="0">
                <a:solidFill>
                  <a:srgbClr val="FF0000"/>
                </a:solidFill>
                <a:latin typeface="华文宋体" panose="02010600040101010101" pitchFamily="2" charset="-122"/>
                <a:ea typeface="华文宋体" panose="02010600040101010101" pitchFamily="2" charset="-122"/>
              </a:rPr>
              <a:t>竞争学习原理（规则）</a:t>
            </a:r>
          </a:p>
        </p:txBody>
      </p:sp>
      <p:sp>
        <p:nvSpPr>
          <p:cNvPr id="4102" name="Text Box 10"/>
          <p:cNvSpPr txBox="1">
            <a:spLocks noChangeArrowheads="1"/>
          </p:cNvSpPr>
          <p:nvPr/>
        </p:nvSpPr>
        <p:spPr bwMode="auto">
          <a:xfrm>
            <a:off x="488373" y="937317"/>
            <a:ext cx="758666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chemeClr val="accent2"/>
                </a:solidFill>
              </a:rPr>
              <a:t>       </a:t>
            </a:r>
            <a:r>
              <a:rPr lang="zh-CN" altLang="en-US" sz="2800" b="1" dirty="0">
                <a:latin typeface="华文宋体" panose="02010600040101010101" pitchFamily="2" charset="-122"/>
                <a:ea typeface="华文宋体" panose="02010600040101010101" pitchFamily="2" charset="-122"/>
              </a:rPr>
              <a:t>竞争学习采用的规则是胜者为王，该算法可分为</a:t>
            </a:r>
            <a:r>
              <a:rPr lang="en-US" altLang="zh-CN" sz="2800" b="1" dirty="0">
                <a:latin typeface="华文宋体" panose="02010600040101010101" pitchFamily="2" charset="-122"/>
                <a:ea typeface="华文宋体" panose="02010600040101010101" pitchFamily="2" charset="-122"/>
              </a:rPr>
              <a:t>3</a:t>
            </a:r>
            <a:r>
              <a:rPr lang="zh-CN" altLang="en-US" sz="2800" b="1" dirty="0">
                <a:latin typeface="华文宋体" panose="02010600040101010101" pitchFamily="2" charset="-122"/>
                <a:ea typeface="华文宋体" panose="02010600040101010101" pitchFamily="2" charset="-122"/>
              </a:rPr>
              <a:t>个步骤。</a:t>
            </a:r>
          </a:p>
        </p:txBody>
      </p:sp>
      <p:sp>
        <p:nvSpPr>
          <p:cNvPr id="4104" name="Rectangle 19"/>
          <p:cNvSpPr>
            <a:spLocks noChangeArrowheads="1"/>
          </p:cNvSpPr>
          <p:nvPr/>
        </p:nvSpPr>
        <p:spPr bwMode="auto">
          <a:xfrm>
            <a:off x="273050" y="19478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098" name="对象 9226"/>
          <p:cNvGraphicFramePr>
            <a:graphicFrameLocks noChangeAspect="1"/>
          </p:cNvGraphicFramePr>
          <p:nvPr/>
        </p:nvGraphicFramePr>
        <p:xfrm>
          <a:off x="1905370" y="4148015"/>
          <a:ext cx="431430" cy="510384"/>
        </p:xfrm>
        <a:graphic>
          <a:graphicData uri="http://schemas.openxmlformats.org/presentationml/2006/ole">
            <mc:AlternateContent xmlns:mc="http://schemas.openxmlformats.org/markup-compatibility/2006">
              <mc:Choice xmlns:v="urn:schemas-microsoft-com:vml" Requires="v">
                <p:oleObj spid="_x0000_s4366" r:id="rId4" imgW="177800" imgH="203200" progId="Equation.3">
                  <p:embed/>
                </p:oleObj>
              </mc:Choice>
              <mc:Fallback>
                <p:oleObj r:id="rId4" imgW="177800" imgH="203200" progId="Equation.3">
                  <p:embed/>
                  <p:pic>
                    <p:nvPicPr>
                      <p:cNvPr id="0" name="对象 92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370" y="4148015"/>
                        <a:ext cx="431430" cy="510384"/>
                      </a:xfrm>
                      <a:prstGeom prst="rect">
                        <a:avLst/>
                      </a:prstGeom>
                      <a:noFill/>
                      <a:ln>
                        <a:noFill/>
                      </a:ln>
                    </p:spPr>
                  </p:pic>
                </p:oleObj>
              </mc:Fallback>
            </mc:AlternateContent>
          </a:graphicData>
        </a:graphic>
      </p:graphicFrame>
      <p:sp>
        <p:nvSpPr>
          <p:cNvPr id="4105" name="Rectangle 21"/>
          <p:cNvSpPr>
            <a:spLocks noChangeArrowheads="1"/>
          </p:cNvSpPr>
          <p:nvPr/>
        </p:nvSpPr>
        <p:spPr bwMode="auto">
          <a:xfrm>
            <a:off x="612775" y="1409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4099" name="对象 9228"/>
          <p:cNvGraphicFramePr>
            <a:graphicFrameLocks noChangeAspect="1"/>
          </p:cNvGraphicFramePr>
          <p:nvPr/>
        </p:nvGraphicFramePr>
        <p:xfrm>
          <a:off x="1303762" y="5220548"/>
          <a:ext cx="2564975" cy="650240"/>
        </p:xfrm>
        <a:graphic>
          <a:graphicData uri="http://schemas.openxmlformats.org/presentationml/2006/ole">
            <mc:AlternateContent xmlns:mc="http://schemas.openxmlformats.org/markup-compatibility/2006">
              <mc:Choice xmlns:v="urn:schemas-microsoft-com:vml" Requires="v">
                <p:oleObj spid="_x0000_s4367" r:id="rId6" imgW="1054100" imgH="266700" progId="Equation.3">
                  <p:embed/>
                </p:oleObj>
              </mc:Choice>
              <mc:Fallback>
                <p:oleObj r:id="rId6" imgW="1054100" imgH="266700" progId="Equation.3">
                  <p:embed/>
                  <p:pic>
                    <p:nvPicPr>
                      <p:cNvPr id="0" name="对象 922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03762" y="5220548"/>
                        <a:ext cx="2564975" cy="650240"/>
                      </a:xfrm>
                      <a:prstGeom prst="rect">
                        <a:avLst/>
                      </a:prstGeom>
                      <a:noFill/>
                      <a:ln>
                        <a:noFill/>
                      </a:ln>
                    </p:spPr>
                  </p:pic>
                </p:oleObj>
              </mc:Fallback>
            </mc:AlternateContent>
          </a:graphicData>
        </a:graphic>
      </p:graphicFrame>
      <p:sp>
        <p:nvSpPr>
          <p:cNvPr id="4106" name="Text Box 22"/>
          <p:cNvSpPr txBox="1">
            <a:spLocks noChangeArrowheads="1"/>
          </p:cNvSpPr>
          <p:nvPr/>
        </p:nvSpPr>
        <p:spPr bwMode="auto">
          <a:xfrm>
            <a:off x="608330" y="1975058"/>
            <a:ext cx="7586663" cy="200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006600"/>
                </a:solidFill>
                <a:latin typeface="华文宋体" panose="02010600040101010101" pitchFamily="2" charset="-122"/>
                <a:ea typeface="华文宋体" panose="02010600040101010101" pitchFamily="2" charset="-122"/>
              </a:rPr>
              <a:t>       (1)</a:t>
            </a:r>
            <a:r>
              <a:rPr lang="zh-CN" altLang="en-US" sz="2800" b="1" dirty="0">
                <a:solidFill>
                  <a:srgbClr val="006600"/>
                </a:solidFill>
                <a:latin typeface="华文宋体" panose="02010600040101010101" pitchFamily="2" charset="-122"/>
                <a:ea typeface="华文宋体" panose="02010600040101010101" pitchFamily="2" charset="-122"/>
              </a:rPr>
              <a:t>向量归一化</a:t>
            </a:r>
          </a:p>
          <a:p>
            <a:pPr eaLnBrk="1" hangingPunct="1">
              <a:lnSpc>
                <a:spcPct val="115000"/>
              </a:lnSpc>
            </a:pPr>
            <a:r>
              <a:rPr lang="zh-CN" altLang="en-US" sz="2800" b="1" dirty="0">
                <a:solidFill>
                  <a:schemeClr val="accent2"/>
                </a:solidFill>
                <a:latin typeface="华文宋体" panose="02010600040101010101" pitchFamily="2" charset="-122"/>
                <a:ea typeface="华文宋体" panose="02010600040101010101" pitchFamily="2" charset="-122"/>
              </a:rPr>
              <a:t>       </a:t>
            </a:r>
            <a:r>
              <a:rPr lang="zh-CN" altLang="en-US" sz="2800" b="1" dirty="0">
                <a:latin typeface="华文宋体" panose="02010600040101010101" pitchFamily="2" charset="-122"/>
                <a:ea typeface="华文宋体" panose="02010600040101010101" pitchFamily="2" charset="-122"/>
              </a:rPr>
              <a:t>将自组织网络中的当前输入样本向量</a:t>
            </a:r>
            <a:r>
              <a:rPr lang="en-US" altLang="zh-CN" sz="2800" b="1" dirty="0">
                <a:latin typeface="华文宋体" panose="02010600040101010101" pitchFamily="2" charset="-122"/>
                <a:ea typeface="华文宋体" panose="02010600040101010101" pitchFamily="2" charset="-122"/>
              </a:rPr>
              <a:t>X</a:t>
            </a:r>
            <a:r>
              <a:rPr lang="zh-CN" altLang="en-US" sz="2800" b="1" dirty="0">
                <a:latin typeface="华文宋体" panose="02010600040101010101" pitchFamily="2" charset="-122"/>
                <a:ea typeface="华文宋体" panose="02010600040101010101" pitchFamily="2" charset="-122"/>
              </a:rPr>
              <a:t>和竞争层中各神经元对应的内星权向量</a:t>
            </a:r>
            <a:r>
              <a:rPr lang="en-US" altLang="zh-CN" sz="2800" b="1" dirty="0" err="1">
                <a:latin typeface="华文宋体" panose="02010600040101010101" pitchFamily="2" charset="-122"/>
                <a:ea typeface="华文宋体" panose="02010600040101010101" pitchFamily="2" charset="-122"/>
              </a:rPr>
              <a:t>W</a:t>
            </a:r>
            <a:r>
              <a:rPr lang="en-US" altLang="zh-CN" sz="2800" b="1" baseline="-25000" dirty="0" err="1">
                <a:latin typeface="华文宋体" panose="02010600040101010101" pitchFamily="2" charset="-122"/>
                <a:ea typeface="华文宋体" panose="02010600040101010101" pitchFamily="2" charset="-122"/>
              </a:rPr>
              <a:t>j</a:t>
            </a:r>
            <a:r>
              <a:rPr lang="en-US" altLang="zh-CN" sz="2800" b="1" dirty="0">
                <a:latin typeface="华文宋体" panose="02010600040101010101" pitchFamily="2" charset="-122"/>
                <a:ea typeface="华文宋体" panose="02010600040101010101" pitchFamily="2" charset="-122"/>
              </a:rPr>
              <a:t>(j=1,2,…m)</a:t>
            </a:r>
            <a:r>
              <a:rPr lang="zh-CN" altLang="en-US" sz="2800" b="1" dirty="0">
                <a:latin typeface="华文宋体" panose="02010600040101010101" pitchFamily="2" charset="-122"/>
                <a:ea typeface="华文宋体" panose="02010600040101010101" pitchFamily="2" charset="-122"/>
              </a:rPr>
              <a:t>全部进行归一化处理，得到</a:t>
            </a:r>
            <a:r>
              <a:rPr lang="zh-CN" altLang="en-US" sz="2800" dirty="0">
                <a:latin typeface="华文宋体" panose="02010600040101010101" pitchFamily="2" charset="-122"/>
                <a:ea typeface="华文宋体" panose="02010600040101010101" pitchFamily="2" charset="-122"/>
              </a:rPr>
              <a:t> ：    </a:t>
            </a:r>
            <a:endParaRPr lang="zh-CN" altLang="en-US" sz="2400" dirty="0"/>
          </a:p>
        </p:txBody>
      </p:sp>
      <p:pic>
        <p:nvPicPr>
          <p:cNvPr id="4107" name="Picture 5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0033" y="3940659"/>
            <a:ext cx="3195003" cy="2821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组 9"/>
          <p:cNvGrpSpPr/>
          <p:nvPr/>
        </p:nvGrpSpPr>
        <p:grpSpPr>
          <a:xfrm>
            <a:off x="8363761" y="0"/>
            <a:ext cx="733409" cy="6858000"/>
            <a:chOff x="9055676" y="0"/>
            <a:chExt cx="3136324" cy="6858000"/>
          </a:xfrm>
        </p:grpSpPr>
        <p:sp>
          <p:nvSpPr>
            <p:cNvPr id="13"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矩形 15"/>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7"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8" name="图形 10" descr="烧瓶"/>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长方形 3"/>
          <p:cNvSpPr/>
          <p:nvPr/>
        </p:nvSpPr>
        <p:spPr>
          <a:xfrm>
            <a:off x="8439682" y="0"/>
            <a:ext cx="694531"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nvGrpSpPr>
          <p:cNvPr id="3" name="组合 2"/>
          <p:cNvGrpSpPr/>
          <p:nvPr/>
        </p:nvGrpSpPr>
        <p:grpSpPr>
          <a:xfrm>
            <a:off x="8400804" y="0"/>
            <a:ext cx="851355" cy="6858000"/>
            <a:chOff x="8400804" y="0"/>
            <a:chExt cx="851355" cy="6858000"/>
          </a:xfrm>
        </p:grpSpPr>
        <p:grpSp>
          <p:nvGrpSpPr>
            <p:cNvPr id="11" name="组 9"/>
            <p:cNvGrpSpPr/>
            <p:nvPr/>
          </p:nvGrpSpPr>
          <p:grpSpPr>
            <a:xfrm>
              <a:off x="8400804" y="0"/>
              <a:ext cx="733409" cy="6858000"/>
              <a:chOff x="9055676" y="0"/>
              <a:chExt cx="3136324" cy="6858000"/>
            </a:xfrm>
          </p:grpSpPr>
          <p:sp>
            <p:nvSpPr>
              <p:cNvPr id="13"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矩形 15"/>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7"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2"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
        <p:nvSpPr>
          <p:cNvPr id="21" name="Rectangle 2"/>
          <p:cNvSpPr txBox="1">
            <a:spLocks noChangeArrowheads="1"/>
          </p:cNvSpPr>
          <p:nvPr/>
        </p:nvSpPr>
        <p:spPr>
          <a:xfrm>
            <a:off x="682494" y="570313"/>
            <a:ext cx="3319235" cy="9596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pPr algn="r"/>
            <a:r>
              <a:rPr lang="en-US" altLang="zh-CN" sz="4000" b="1" dirty="0">
                <a:solidFill>
                  <a:srgbClr val="FF0000"/>
                </a:solidFill>
                <a:latin typeface="华文宋体" panose="02010600040101010101" pitchFamily="2" charset="-122"/>
                <a:ea typeface="华文宋体" panose="02010600040101010101" pitchFamily="2" charset="-122"/>
              </a:rPr>
              <a:t>12 .2</a:t>
            </a:r>
            <a:r>
              <a:rPr lang="zh-CN" altLang="en-US" sz="4000" b="1" dirty="0">
                <a:solidFill>
                  <a:srgbClr val="FF0000"/>
                </a:solidFill>
                <a:latin typeface="华文宋体" panose="02010600040101010101" pitchFamily="2" charset="-122"/>
                <a:ea typeface="华文宋体" panose="02010600040101010101" pitchFamily="2" charset="-122"/>
              </a:rPr>
              <a:t>机器视觉</a:t>
            </a:r>
          </a:p>
        </p:txBody>
      </p:sp>
      <p:sp>
        <p:nvSpPr>
          <p:cNvPr id="5" name="矩形 4"/>
          <p:cNvSpPr/>
          <p:nvPr/>
        </p:nvSpPr>
        <p:spPr>
          <a:xfrm>
            <a:off x="597310" y="1227277"/>
            <a:ext cx="7182464" cy="461665"/>
          </a:xfrm>
          <a:prstGeom prst="rect">
            <a:avLst/>
          </a:prstGeom>
        </p:spPr>
        <p:txBody>
          <a:bodyPr wrap="square">
            <a:spAutoFit/>
          </a:bodyPr>
          <a:lstStyle/>
          <a:p>
            <a:r>
              <a:rPr lang="zh-CN" altLang="en-US" sz="2400" dirty="0">
                <a:solidFill>
                  <a:srgbClr val="333333"/>
                </a:solidFill>
                <a:latin typeface="华文宋体" panose="02010600040101010101" pitchFamily="2" charset="-122"/>
                <a:ea typeface="华文宋体" panose="02010600040101010101" pitchFamily="2" charset="-122"/>
              </a:rPr>
              <a:t>        </a:t>
            </a:r>
            <a:endParaRPr lang="zh-CN" altLang="en-US" sz="2400" b="1" dirty="0">
              <a:latin typeface="华文宋体" panose="02010600040101010101" pitchFamily="2" charset="-122"/>
              <a:ea typeface="华文宋体" panose="02010600040101010101" pitchFamily="2" charset="-122"/>
            </a:endParaRPr>
          </a:p>
        </p:txBody>
      </p:sp>
      <p:pic>
        <p:nvPicPr>
          <p:cNvPr id="46082" name="Picture 2" descr="https://gss2.bdstatic.com/9fo3dSag_xI4khGkpoWK1HF6hhy/baike/c0%3Dbaike80%2C5%2C5%2C80%2C26/sign=b08638c9b4de9c82b268f1dd0de8eb6f/4bed2e738bd4b31ca5df484b80d6277f9f2ff85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0206" y="-1755"/>
            <a:ext cx="3393870" cy="1923798"/>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921637" y="2019776"/>
            <a:ext cx="7446746" cy="4545411"/>
          </a:xfrm>
          <a:prstGeom prst="rect">
            <a:avLst/>
          </a:prstGeom>
        </p:spPr>
        <p:txBody>
          <a:bodyPr wrap="square">
            <a:spAutoFit/>
          </a:bodyPr>
          <a:lstStyle/>
          <a:p>
            <a:pPr>
              <a:lnSpc>
                <a:spcPct val="110000"/>
              </a:lnSpc>
            </a:pPr>
            <a:r>
              <a:rPr lang="zh-CN" altLang="en-US" sz="2400" dirty="0">
                <a:solidFill>
                  <a:srgbClr val="333333"/>
                </a:solidFill>
                <a:latin typeface="华文宋体" panose="02010600040101010101" pitchFamily="2" charset="-122"/>
                <a:ea typeface="华文宋体" panose="02010600040101010101" pitchFamily="2" charset="-122"/>
              </a:rPr>
              <a:t>        </a:t>
            </a:r>
            <a:r>
              <a:rPr lang="zh-CN" altLang="en-US" sz="2400" b="1" dirty="0">
                <a:solidFill>
                  <a:srgbClr val="333333"/>
                </a:solidFill>
                <a:latin typeface="华文宋体" panose="02010600040101010101" pitchFamily="2" charset="-122"/>
                <a:ea typeface="华文宋体" panose="02010600040101010101" pitchFamily="2" charset="-122"/>
              </a:rPr>
              <a:t>机器视觉是一项综合技术，包括</a:t>
            </a:r>
            <a:r>
              <a:rPr lang="zh-CN" altLang="en-US" sz="2400" b="1" dirty="0">
                <a:solidFill>
                  <a:srgbClr val="136EC2"/>
                </a:solidFill>
                <a:latin typeface="华文宋体" panose="02010600040101010101" pitchFamily="2" charset="-122"/>
                <a:ea typeface="华文宋体" panose="02010600040101010101" pitchFamily="2" charset="-122"/>
                <a:hlinkClick r:id="rId4"/>
              </a:rPr>
              <a:t>图像处理</a:t>
            </a:r>
            <a:r>
              <a:rPr lang="zh-CN" altLang="en-US" sz="2400" b="1" dirty="0">
                <a:solidFill>
                  <a:srgbClr val="333333"/>
                </a:solidFill>
                <a:latin typeface="华文宋体" panose="02010600040101010101" pitchFamily="2" charset="-122"/>
                <a:ea typeface="华文宋体" panose="02010600040101010101" pitchFamily="2" charset="-122"/>
              </a:rPr>
              <a:t>、机械工程技术、控制、电光源照明、光学成像、</a:t>
            </a:r>
            <a:r>
              <a:rPr lang="zh-CN" altLang="en-US" sz="2400" b="1" dirty="0">
                <a:solidFill>
                  <a:srgbClr val="136EC2"/>
                </a:solidFill>
                <a:latin typeface="华文宋体" panose="02010600040101010101" pitchFamily="2" charset="-122"/>
                <a:ea typeface="华文宋体" panose="02010600040101010101" pitchFamily="2" charset="-122"/>
                <a:hlinkClick r:id="rId5"/>
              </a:rPr>
              <a:t>传感器</a:t>
            </a:r>
            <a:r>
              <a:rPr lang="zh-CN" altLang="en-US" sz="2400" b="1" dirty="0">
                <a:solidFill>
                  <a:srgbClr val="333333"/>
                </a:solidFill>
                <a:latin typeface="华文宋体" panose="02010600040101010101" pitchFamily="2" charset="-122"/>
                <a:ea typeface="华文宋体" panose="02010600040101010101" pitchFamily="2" charset="-122"/>
              </a:rPr>
              <a:t>、模拟与数字视频技术、计算机软硬件技术</a:t>
            </a:r>
            <a:r>
              <a:rPr lang="en-US" altLang="zh-CN" sz="2400" b="1" dirty="0">
                <a:solidFill>
                  <a:srgbClr val="333333"/>
                </a:solidFill>
                <a:latin typeface="华文宋体" panose="02010600040101010101" pitchFamily="2" charset="-122"/>
                <a:ea typeface="华文宋体" panose="02010600040101010101" pitchFamily="2" charset="-122"/>
              </a:rPr>
              <a:t>(</a:t>
            </a:r>
            <a:r>
              <a:rPr lang="zh-CN" altLang="en-US" sz="2400" b="1" dirty="0">
                <a:solidFill>
                  <a:srgbClr val="333333"/>
                </a:solidFill>
                <a:latin typeface="华文宋体" panose="02010600040101010101" pitchFamily="2" charset="-122"/>
                <a:ea typeface="华文宋体" panose="02010600040101010101" pitchFamily="2" charset="-122"/>
              </a:rPr>
              <a:t>图像增强和分析算法、图像卡、 </a:t>
            </a:r>
            <a:r>
              <a:rPr lang="en-US" altLang="zh-CN" sz="2400" b="1" dirty="0">
                <a:solidFill>
                  <a:srgbClr val="136EC2"/>
                </a:solidFill>
                <a:latin typeface="华文宋体" panose="02010600040101010101" pitchFamily="2" charset="-122"/>
                <a:ea typeface="华文宋体" panose="02010600040101010101" pitchFamily="2" charset="-122"/>
                <a:hlinkClick r:id="rId6"/>
              </a:rPr>
              <a:t>I/O</a:t>
            </a:r>
            <a:r>
              <a:rPr lang="zh-CN" altLang="en-US" sz="2400" b="1" dirty="0">
                <a:solidFill>
                  <a:srgbClr val="333333"/>
                </a:solidFill>
                <a:latin typeface="华文宋体" panose="02010600040101010101" pitchFamily="2" charset="-122"/>
                <a:ea typeface="华文宋体" panose="02010600040101010101" pitchFamily="2" charset="-122"/>
              </a:rPr>
              <a:t>卡等</a:t>
            </a:r>
            <a:r>
              <a:rPr lang="en-US" altLang="zh-CN" sz="2400" b="1" dirty="0">
                <a:solidFill>
                  <a:srgbClr val="333333"/>
                </a:solidFill>
                <a:latin typeface="华文宋体" panose="02010600040101010101" pitchFamily="2" charset="-122"/>
                <a:ea typeface="华文宋体" panose="02010600040101010101" pitchFamily="2" charset="-122"/>
              </a:rPr>
              <a:t>)</a:t>
            </a:r>
            <a:r>
              <a:rPr lang="zh-CN" altLang="en-US" sz="2400" b="1" dirty="0">
                <a:solidFill>
                  <a:srgbClr val="333333"/>
                </a:solidFill>
                <a:latin typeface="华文宋体" panose="02010600040101010101" pitchFamily="2" charset="-122"/>
                <a:ea typeface="华文宋体" panose="02010600040101010101" pitchFamily="2" charset="-122"/>
              </a:rPr>
              <a:t>。一个典型的机器视觉应用系统包括图像捕捉、光源系统、图像数字化模块、数字图像处理模块、智能判断决策模块和机械控制执行模块。</a:t>
            </a:r>
            <a:endParaRPr lang="en-US" altLang="zh-CN" sz="2400" b="1" dirty="0">
              <a:solidFill>
                <a:srgbClr val="333333"/>
              </a:solidFill>
              <a:latin typeface="华文宋体" panose="02010600040101010101" pitchFamily="2" charset="-122"/>
              <a:ea typeface="华文宋体" panose="02010600040101010101" pitchFamily="2" charset="-122"/>
            </a:endParaRPr>
          </a:p>
          <a:p>
            <a:pPr>
              <a:lnSpc>
                <a:spcPct val="110000"/>
              </a:lnSpc>
            </a:pPr>
            <a:r>
              <a:rPr lang="zh-CN" altLang="en-US" sz="2400" b="1" dirty="0">
                <a:latin typeface="华文宋体" panose="02010600040101010101" pitchFamily="2" charset="-122"/>
                <a:ea typeface="华文宋体" panose="02010600040101010101" pitchFamily="2" charset="-122"/>
              </a:rPr>
              <a:t>        机器视觉系统最基本的特点就是提高生产的灵活性和自动化程度。在一些不适于人工作业的危险工作环境或者人工视觉难以满足要求的场合，常用机器视觉来替代</a:t>
            </a:r>
            <a:r>
              <a:rPr lang="zh-CN" altLang="en-US" sz="2400" b="1" dirty="0">
                <a:latin typeface="华文宋体" panose="02010600040101010101" pitchFamily="2" charset="-122"/>
                <a:ea typeface="华文宋体" panose="02010600040101010101" pitchFamily="2" charset="-122"/>
                <a:hlinkClick r:id="rId7"/>
              </a:rPr>
              <a:t>人工视觉</a:t>
            </a:r>
            <a:r>
              <a:rPr lang="zh-CN" altLang="en-US" sz="2400" b="1" dirty="0">
                <a:latin typeface="华文宋体" panose="02010600040101010101" pitchFamily="2" charset="-122"/>
                <a:ea typeface="华文宋体" panose="02010600040101010101" pitchFamily="2" charset="-122"/>
              </a:rPr>
              <a:t>。</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长方形 3"/>
          <p:cNvSpPr/>
          <p:nvPr/>
        </p:nvSpPr>
        <p:spPr>
          <a:xfrm>
            <a:off x="8439682" y="0"/>
            <a:ext cx="694531"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nvGrpSpPr>
          <p:cNvPr id="3" name="组合 2"/>
          <p:cNvGrpSpPr/>
          <p:nvPr/>
        </p:nvGrpSpPr>
        <p:grpSpPr>
          <a:xfrm>
            <a:off x="8400804" y="0"/>
            <a:ext cx="851355" cy="6858000"/>
            <a:chOff x="8400804" y="0"/>
            <a:chExt cx="851355" cy="6858000"/>
          </a:xfrm>
        </p:grpSpPr>
        <p:grpSp>
          <p:nvGrpSpPr>
            <p:cNvPr id="11" name="组 9"/>
            <p:cNvGrpSpPr/>
            <p:nvPr/>
          </p:nvGrpSpPr>
          <p:grpSpPr>
            <a:xfrm>
              <a:off x="8400804" y="0"/>
              <a:ext cx="733409" cy="6858000"/>
              <a:chOff x="9055676" y="0"/>
              <a:chExt cx="3136324" cy="6858000"/>
            </a:xfrm>
          </p:grpSpPr>
          <p:sp>
            <p:nvSpPr>
              <p:cNvPr id="13"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矩形 15"/>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7"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2"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
        <p:nvSpPr>
          <p:cNvPr id="21" name="Rectangle 2"/>
          <p:cNvSpPr txBox="1">
            <a:spLocks noChangeArrowheads="1"/>
          </p:cNvSpPr>
          <p:nvPr/>
        </p:nvSpPr>
        <p:spPr>
          <a:xfrm>
            <a:off x="492597" y="267630"/>
            <a:ext cx="5387093" cy="9596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pPr algn="r"/>
            <a:r>
              <a:rPr lang="en-US" altLang="zh-CN" sz="4000" b="1" dirty="0">
                <a:solidFill>
                  <a:srgbClr val="FF0000"/>
                </a:solidFill>
                <a:latin typeface="华文宋体" panose="02010600040101010101" pitchFamily="2" charset="-122"/>
                <a:ea typeface="华文宋体" panose="02010600040101010101" pitchFamily="2" charset="-122"/>
              </a:rPr>
              <a:t>12 </a:t>
            </a:r>
            <a:r>
              <a:rPr lang="zh-CN" altLang="en-US" sz="4000" b="1" dirty="0">
                <a:solidFill>
                  <a:srgbClr val="FF0000"/>
                </a:solidFill>
                <a:latin typeface="华文宋体" panose="02010600040101010101" pitchFamily="2" charset="-122"/>
                <a:ea typeface="华文宋体" panose="02010600040101010101" pitchFamily="2" charset="-122"/>
              </a:rPr>
              <a:t>人类视觉与机器视觉</a:t>
            </a:r>
          </a:p>
        </p:txBody>
      </p:sp>
      <p:sp>
        <p:nvSpPr>
          <p:cNvPr id="5" name="矩形 4"/>
          <p:cNvSpPr/>
          <p:nvPr/>
        </p:nvSpPr>
        <p:spPr>
          <a:xfrm>
            <a:off x="597310" y="1227277"/>
            <a:ext cx="7182464" cy="461665"/>
          </a:xfrm>
          <a:prstGeom prst="rect">
            <a:avLst/>
          </a:prstGeom>
        </p:spPr>
        <p:txBody>
          <a:bodyPr wrap="square">
            <a:spAutoFit/>
          </a:bodyPr>
          <a:lstStyle/>
          <a:p>
            <a:r>
              <a:rPr lang="zh-CN" altLang="en-US" sz="2400" dirty="0">
                <a:solidFill>
                  <a:srgbClr val="333333"/>
                </a:solidFill>
                <a:latin typeface="华文宋体" panose="02010600040101010101" pitchFamily="2" charset="-122"/>
                <a:ea typeface="华文宋体" panose="02010600040101010101" pitchFamily="2" charset="-122"/>
              </a:rPr>
              <a:t>        </a:t>
            </a:r>
            <a:endParaRPr lang="zh-CN" altLang="en-US" sz="2400" b="1" dirty="0">
              <a:latin typeface="华文宋体" panose="02010600040101010101" pitchFamily="2" charset="-122"/>
              <a:ea typeface="华文宋体" panose="02010600040101010101" pitchFamily="2" charset="-122"/>
            </a:endParaRPr>
          </a:p>
        </p:txBody>
      </p:sp>
      <p:pic>
        <p:nvPicPr>
          <p:cNvPr id="45058" name="Picture 2" descr="西安机器视觉实验室"/>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4429" y="2093707"/>
            <a:ext cx="3457575" cy="2409826"/>
          </a:xfrm>
          <a:prstGeom prst="rect">
            <a:avLst/>
          </a:prstGeom>
          <a:noFill/>
          <a:extLst>
            <a:ext uri="{909E8E84-426E-40DD-AFC4-6F175D3DCCD1}">
              <a14:hiddenFill xmlns:a14="http://schemas.microsoft.com/office/drawing/2010/main">
                <a:solidFill>
                  <a:srgbClr val="FFFFFF"/>
                </a:solidFill>
              </a14:hiddenFill>
            </a:ext>
          </a:extLst>
        </p:spPr>
      </p:pic>
      <p:pic>
        <p:nvPicPr>
          <p:cNvPr id="45060" name="Picture 4" descr="西安机器视觉实验室"/>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339" y="4222853"/>
            <a:ext cx="3457575" cy="2409826"/>
          </a:xfrm>
          <a:prstGeom prst="rect">
            <a:avLst/>
          </a:prstGeom>
          <a:noFill/>
          <a:extLst>
            <a:ext uri="{909E8E84-426E-40DD-AFC4-6F175D3DCCD1}">
              <a14:hiddenFill xmlns:a14="http://schemas.microsoft.com/office/drawing/2010/main">
                <a:solidFill>
                  <a:srgbClr val="FFFFFF"/>
                </a:solidFill>
              </a14:hiddenFill>
            </a:ext>
          </a:extLst>
        </p:spPr>
      </p:pic>
      <p:pic>
        <p:nvPicPr>
          <p:cNvPr id="45062" name="Picture 6" descr="西安机器视觉实验室"/>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511" y="1443676"/>
            <a:ext cx="3457575" cy="24098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p:cNvSpPr>
            <a:spLocks noChangeAspect="1" noChangeArrowheads="1"/>
          </p:cNvSpPr>
          <p:nvPr/>
        </p:nvSpPr>
        <p:spPr bwMode="auto">
          <a:xfrm>
            <a:off x="4457700" y="331470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7" name="AutoShape 4"/>
          <p:cNvSpPr>
            <a:spLocks noChangeAspect="1" noChangeArrowheads="1"/>
          </p:cNvSpPr>
          <p:nvPr/>
        </p:nvSpPr>
        <p:spPr bwMode="auto">
          <a:xfrm>
            <a:off x="4572000" y="342900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pic>
        <p:nvPicPr>
          <p:cNvPr id="4098" name="Picture 2" descr="input-cont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058" y="2363860"/>
            <a:ext cx="2143727" cy="285651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nput-sty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5837" y="2660257"/>
            <a:ext cx="2856822" cy="226313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outpu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8574" y="2363660"/>
            <a:ext cx="2143727" cy="2856517"/>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2592104" y="3162785"/>
            <a:ext cx="243638" cy="7617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hangingPunct="0"/>
            <a:r>
              <a:rPr lang="en-US" altLang="zh-CN" sz="4500" dirty="0">
                <a:solidFill>
                  <a:srgbClr val="000000"/>
                </a:solidFill>
                <a:sym typeface="Calibri" panose="020F0502020204030204"/>
              </a:rPr>
              <a:t>+</a:t>
            </a:r>
            <a:endParaRPr lang="zh-CN" altLang="en-US" sz="4500" dirty="0">
              <a:solidFill>
                <a:srgbClr val="000000"/>
              </a:solidFill>
              <a:sym typeface="Calibri" panose="020F0502020204030204"/>
            </a:endParaRPr>
          </a:p>
        </p:txBody>
      </p:sp>
      <p:sp>
        <p:nvSpPr>
          <p:cNvPr id="11" name="文本框 10"/>
          <p:cNvSpPr txBox="1"/>
          <p:nvPr/>
        </p:nvSpPr>
        <p:spPr>
          <a:xfrm>
            <a:off x="6033810" y="3162785"/>
            <a:ext cx="243638" cy="7617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685800" hangingPunct="0"/>
            <a:r>
              <a:rPr lang="en-US" altLang="zh-CN" sz="4500" dirty="0">
                <a:solidFill>
                  <a:srgbClr val="000000"/>
                </a:solidFill>
                <a:sym typeface="Calibri" panose="020F0502020204030204"/>
              </a:rPr>
              <a:t>=</a:t>
            </a:r>
            <a:endParaRPr lang="zh-CN" altLang="en-US" sz="4500" dirty="0">
              <a:solidFill>
                <a:srgbClr val="000000"/>
              </a:solidFill>
              <a:sym typeface="Calibri" panose="020F0502020204030204"/>
            </a:endParaRPr>
          </a:p>
        </p:txBody>
      </p:sp>
      <p:sp>
        <p:nvSpPr>
          <p:cNvPr id="10" name="文本框 9"/>
          <p:cNvSpPr txBox="1"/>
          <p:nvPr/>
        </p:nvSpPr>
        <p:spPr>
          <a:xfrm>
            <a:off x="376099" y="614432"/>
            <a:ext cx="4113371" cy="523220"/>
          </a:xfrm>
          <a:prstGeom prst="rect">
            <a:avLst/>
          </a:prstGeom>
          <a:noFill/>
        </p:spPr>
        <p:txBody>
          <a:bodyPr wrap="square" rtlCol="0">
            <a:spAutoFit/>
            <a:scene3d>
              <a:camera prst="orthographicFront"/>
              <a:lightRig rig="threePt" dir="t"/>
            </a:scene3d>
          </a:bodyPr>
          <a:lstStyle/>
          <a:p>
            <a:r>
              <a:rPr lang="zh-CN" altLang="en-US" sz="2800" dirty="0">
                <a:effectLst>
                  <a:outerShdw blurRad="38100" dist="19050" dir="2700000" algn="tl" rotWithShape="0">
                    <a:schemeClr val="dk1">
                      <a:alpha val="40000"/>
                    </a:schemeClr>
                  </a:outerShdw>
                </a:effectLst>
              </a:rPr>
              <a:t>例：风格迁移</a:t>
            </a:r>
          </a:p>
        </p:txBody>
      </p:sp>
    </p:spTree>
    <p:custDataLst>
      <p:tags r:id="rId1"/>
    </p:custData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内容占位符 4"/>
          <p:cNvSpPr>
            <a:spLocks noGrp="1" noChangeArrowheads="1"/>
          </p:cNvSpPr>
          <p:nvPr>
            <p:ph idx="4294967295"/>
          </p:nvPr>
        </p:nvSpPr>
        <p:spPr>
          <a:xfrm>
            <a:off x="703252" y="1296987"/>
            <a:ext cx="7172497" cy="4264025"/>
          </a:xfrm>
        </p:spPr>
        <p:txBody>
          <a:bodyPr>
            <a:normAutofit/>
          </a:bodyPr>
          <a:lstStyle/>
          <a:p>
            <a:pPr marL="0" indent="0">
              <a:lnSpc>
                <a:spcPct val="120000"/>
              </a:lnSpc>
              <a:spcBef>
                <a:spcPts val="600"/>
              </a:spcBef>
              <a:spcAft>
                <a:spcPts val="600"/>
              </a:spcAft>
              <a:buNone/>
            </a:pPr>
            <a:r>
              <a:rPr lang="zh-CN" altLang="en-US" sz="3200" b="1" dirty="0">
                <a:solidFill>
                  <a:srgbClr val="0070C0"/>
                </a:solidFill>
                <a:latin typeface="华文宋体" panose="02010600040101010101" pitchFamily="2" charset="-122"/>
                <a:ea typeface="华文宋体" panose="02010600040101010101" pitchFamily="2" charset="-122"/>
              </a:rPr>
              <a:t>主要内容</a:t>
            </a:r>
            <a:endParaRPr lang="en-US" altLang="zh-CN" sz="3200" b="1" dirty="0">
              <a:solidFill>
                <a:srgbClr val="0070C0"/>
              </a:solidFill>
              <a:latin typeface="华文宋体" panose="02010600040101010101" pitchFamily="2" charset="-122"/>
              <a:ea typeface="华文宋体" panose="02010600040101010101" pitchFamily="2" charset="-122"/>
              <a:sym typeface="华文楷体" panose="02010600040101010101" pitchFamily="2" charset="-122"/>
            </a:endParaRPr>
          </a:p>
          <a:p>
            <a:pPr eaLnBrk="1" hangingPunct="1">
              <a:lnSpc>
                <a:spcPct val="120000"/>
              </a:lnSpc>
              <a:spcBef>
                <a:spcPts val="600"/>
              </a:spcBef>
              <a:spcAft>
                <a:spcPts val="600"/>
              </a:spcAft>
            </a:pPr>
            <a:r>
              <a:rPr lang="zh-CN" altLang="en-US" b="1" dirty="0">
                <a:latin typeface="华文宋体" panose="02010600040101010101" pitchFamily="2" charset="-122"/>
                <a:ea typeface="华文宋体" panose="02010600040101010101" pitchFamily="2" charset="-122"/>
                <a:sym typeface="华文楷体" panose="02010600040101010101" pitchFamily="2" charset="-122"/>
              </a:rPr>
              <a:t>深度学习简介</a:t>
            </a:r>
            <a:endParaRPr lang="en-US" altLang="zh-CN" b="1" dirty="0">
              <a:latin typeface="华文宋体" panose="02010600040101010101" pitchFamily="2" charset="-122"/>
              <a:ea typeface="华文宋体" panose="02010600040101010101" pitchFamily="2" charset="-122"/>
              <a:sym typeface="华文楷体" panose="02010600040101010101" pitchFamily="2" charset="-122"/>
            </a:endParaRPr>
          </a:p>
          <a:p>
            <a:pPr eaLnBrk="1" hangingPunct="1">
              <a:lnSpc>
                <a:spcPct val="120000"/>
              </a:lnSpc>
              <a:spcBef>
                <a:spcPts val="600"/>
              </a:spcBef>
              <a:spcAft>
                <a:spcPts val="600"/>
              </a:spcAft>
            </a:pPr>
            <a:r>
              <a:rPr lang="zh-CN" altLang="en-US" b="1" dirty="0">
                <a:latin typeface="华文宋体" panose="02010600040101010101" pitchFamily="2" charset="-122"/>
                <a:ea typeface="华文宋体" panose="02010600040101010101" pitchFamily="2" charset="-122"/>
                <a:sym typeface="华文楷体" panose="02010600040101010101" pitchFamily="2" charset="-122"/>
              </a:rPr>
              <a:t>深度学习的训练方法</a:t>
            </a:r>
            <a:endParaRPr lang="en-US" altLang="zh-CN" b="1" dirty="0">
              <a:latin typeface="华文宋体" panose="02010600040101010101" pitchFamily="2" charset="-122"/>
              <a:ea typeface="华文宋体" panose="02010600040101010101" pitchFamily="2" charset="-122"/>
              <a:sym typeface="华文楷体" panose="02010600040101010101" pitchFamily="2" charset="-122"/>
            </a:endParaRPr>
          </a:p>
          <a:p>
            <a:pPr eaLnBrk="1" hangingPunct="1">
              <a:lnSpc>
                <a:spcPct val="120000"/>
              </a:lnSpc>
              <a:spcBef>
                <a:spcPts val="600"/>
              </a:spcBef>
              <a:spcAft>
                <a:spcPts val="600"/>
              </a:spcAft>
            </a:pPr>
            <a:r>
              <a:rPr lang="zh-CN" altLang="en-US" b="1" dirty="0">
                <a:latin typeface="华文宋体" panose="02010600040101010101" pitchFamily="2" charset="-122"/>
                <a:ea typeface="华文宋体" panose="02010600040101010101" pitchFamily="2" charset="-122"/>
                <a:sym typeface="华文楷体" panose="02010600040101010101" pitchFamily="2" charset="-122"/>
              </a:rPr>
              <a:t>深度学习常用的几种模型和方法</a:t>
            </a:r>
            <a:endParaRPr lang="en-US" altLang="zh-CN" b="1" dirty="0">
              <a:latin typeface="华文宋体" panose="02010600040101010101" pitchFamily="2" charset="-122"/>
              <a:ea typeface="华文宋体" panose="02010600040101010101" pitchFamily="2" charset="-122"/>
              <a:sym typeface="华文楷体" panose="02010600040101010101" pitchFamily="2" charset="-122"/>
            </a:endParaRPr>
          </a:p>
          <a:p>
            <a:pPr>
              <a:lnSpc>
                <a:spcPct val="120000"/>
              </a:lnSpc>
              <a:spcBef>
                <a:spcPts val="600"/>
              </a:spcBef>
              <a:spcAft>
                <a:spcPts val="600"/>
              </a:spcAft>
            </a:pPr>
            <a:r>
              <a:rPr lang="zh-CN" altLang="en-US" b="1" dirty="0">
                <a:latin typeface="华文宋体" panose="02010600040101010101" pitchFamily="2" charset="-122"/>
                <a:ea typeface="华文宋体" panose="02010600040101010101" pitchFamily="2" charset="-122"/>
                <a:sym typeface="华文楷体" panose="02010600040101010101" pitchFamily="2" charset="-122"/>
              </a:rPr>
              <a:t>深度卷积神经网络</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DCNN </a:t>
            </a:r>
            <a:r>
              <a:rPr lang="zh-CN" altLang="en-US" b="1" dirty="0">
                <a:latin typeface="华文宋体" panose="02010600040101010101" pitchFamily="2" charset="-122"/>
                <a:ea typeface="华文宋体" panose="02010600040101010101" pitchFamily="2" charset="-122"/>
              </a:rPr>
              <a:t>）</a:t>
            </a:r>
            <a:endParaRPr lang="en-US" altLang="zh-CN" b="1" dirty="0">
              <a:latin typeface="华文宋体" panose="02010600040101010101" pitchFamily="2" charset="-122"/>
              <a:ea typeface="华文宋体" panose="02010600040101010101" pitchFamily="2" charset="-122"/>
              <a:sym typeface="华文楷体" panose="02010600040101010101" pitchFamily="2" charset="-122"/>
            </a:endParaRPr>
          </a:p>
          <a:p>
            <a:pPr>
              <a:lnSpc>
                <a:spcPct val="120000"/>
              </a:lnSpc>
              <a:spcBef>
                <a:spcPts val="600"/>
              </a:spcBef>
              <a:spcAft>
                <a:spcPts val="600"/>
              </a:spcAft>
            </a:pPr>
            <a:r>
              <a:rPr lang="zh-CN" altLang="en-US" b="1" dirty="0">
                <a:latin typeface="华文宋体" panose="02010600040101010101" pitchFamily="2" charset="-122"/>
                <a:ea typeface="华文宋体" panose="02010600040101010101" pitchFamily="2" charset="-122"/>
                <a:sym typeface="华文楷体" panose="02010600040101010101" pitchFamily="2" charset="-122"/>
              </a:rPr>
              <a:t>深度卷积神经网络在图片分类中的应用</a:t>
            </a:r>
            <a:endParaRPr lang="en-US" altLang="zh-CN" b="1" dirty="0">
              <a:latin typeface="华文宋体" panose="02010600040101010101" pitchFamily="2" charset="-122"/>
              <a:ea typeface="华文宋体" panose="02010600040101010101" pitchFamily="2" charset="-122"/>
              <a:sym typeface="华文楷体" panose="02010600040101010101" pitchFamily="2" charset="-122"/>
            </a:endParaRPr>
          </a:p>
        </p:txBody>
      </p:sp>
      <p:grpSp>
        <p:nvGrpSpPr>
          <p:cNvPr id="4" name="组合 3"/>
          <p:cNvGrpSpPr/>
          <p:nvPr/>
        </p:nvGrpSpPr>
        <p:grpSpPr>
          <a:xfrm>
            <a:off x="8400804" y="0"/>
            <a:ext cx="851355" cy="6858000"/>
            <a:chOff x="8400804" y="0"/>
            <a:chExt cx="851355" cy="6858000"/>
          </a:xfrm>
        </p:grpSpPr>
        <p:grpSp>
          <p:nvGrpSpPr>
            <p:cNvPr id="5" name="组 9"/>
            <p:cNvGrpSpPr/>
            <p:nvPr/>
          </p:nvGrpSpPr>
          <p:grpSpPr>
            <a:xfrm>
              <a:off x="8400804" y="0"/>
              <a:ext cx="733409" cy="6858000"/>
              <a:chOff x="9055676" y="0"/>
              <a:chExt cx="3136324" cy="6858000"/>
            </a:xfrm>
          </p:grpSpPr>
          <p:sp>
            <p:nvSpPr>
              <p:cNvPr id="7"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矩形 9"/>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6"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
        <p:nvSpPr>
          <p:cNvPr id="12" name="Rectangle 2"/>
          <p:cNvSpPr txBox="1">
            <a:spLocks noChangeArrowheads="1"/>
          </p:cNvSpPr>
          <p:nvPr/>
        </p:nvSpPr>
        <p:spPr>
          <a:xfrm>
            <a:off x="661342" y="115254"/>
            <a:ext cx="6492240" cy="9150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11</a:t>
            </a:r>
            <a:r>
              <a:rPr lang="zh-CN" altLang="en-US" sz="4000" b="1" dirty="0">
                <a:solidFill>
                  <a:srgbClr val="FF0000"/>
                </a:solidFill>
                <a:latin typeface="Times New Roman" panose="02020603050405020304" pitchFamily="18" charset="0"/>
                <a:ea typeface="宋体" panose="02010600030101010101" pitchFamily="2" charset="-122"/>
              </a:rPr>
              <a:t> </a:t>
            </a:r>
            <a:r>
              <a:rPr lang="en-US" altLang="zh-CN" sz="4000" b="1" dirty="0">
                <a:solidFill>
                  <a:srgbClr val="FF0000"/>
                </a:solidFill>
                <a:latin typeface="宋体" panose="02010600030101010101" pitchFamily="2" charset="-122"/>
                <a:ea typeface="宋体" panose="02010600030101010101" pitchFamily="2" charset="-122"/>
              </a:rPr>
              <a:t> </a:t>
            </a:r>
            <a:r>
              <a:rPr lang="zh-CN" altLang="en-US" sz="4000" b="1" dirty="0">
                <a:solidFill>
                  <a:srgbClr val="FF0000"/>
                </a:solidFill>
                <a:latin typeface="宋体" panose="02010600030101010101" pitchFamily="2" charset="-122"/>
                <a:ea typeface="宋体" panose="02010600030101010101" pitchFamily="2" charset="-122"/>
              </a:rPr>
              <a:t>深度学习卷积神经网络</a:t>
            </a:r>
            <a:endParaRPr lang="zh-CN" altLang="en-US" sz="4000" dirty="0">
              <a:solidFill>
                <a:srgbClr val="FF0000"/>
              </a:solidFill>
              <a:ea typeface="宋体" panose="02010600030101010101" pitchFamily="2" charset="-122"/>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4674"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1860A00-B9B9-4A6F-B8C5-C0FFE13646E9}" type="datetime1">
              <a:rPr lang="zh-CN" altLang="en-US" sz="1400"/>
              <a:t>2025/5/30</a:t>
            </a:fld>
            <a:endParaRPr lang="zh-CN" altLang="en-US" sz="1400"/>
          </a:p>
        </p:txBody>
      </p:sp>
      <p:sp>
        <p:nvSpPr>
          <p:cNvPr id="28467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5B099F53-6854-496D-AECD-96C8AB4809E0}" type="slidenum">
              <a:rPr lang="en-US" altLang="zh-CN" sz="1400"/>
              <a:t>134</a:t>
            </a:fld>
            <a:endParaRPr lang="en-US" altLang="zh-CN" sz="1400"/>
          </a:p>
        </p:txBody>
      </p:sp>
      <p:sp>
        <p:nvSpPr>
          <p:cNvPr id="284676" name="Rectangle 2"/>
          <p:cNvSpPr>
            <a:spLocks noGrp="1" noChangeArrowheads="1"/>
          </p:cNvSpPr>
          <p:nvPr>
            <p:ph type="title" idx="4294967295"/>
          </p:nvPr>
        </p:nvSpPr>
        <p:spPr>
          <a:xfrm>
            <a:off x="651510" y="625635"/>
            <a:ext cx="6492240" cy="915034"/>
          </a:xfrm>
        </p:spPr>
        <p:txBody>
          <a:bodyPr>
            <a:normAutofit/>
          </a:bodyPr>
          <a:lstStyle/>
          <a:p>
            <a:pPr eaLnBrk="1" hangingPunct="1"/>
            <a:r>
              <a:rPr lang="en-US" altLang="zh-CN" sz="4000" b="1" dirty="0">
                <a:solidFill>
                  <a:srgbClr val="FF0000"/>
                </a:solidFill>
                <a:latin typeface="宋体" panose="02010600030101010101" pitchFamily="2" charset="-122"/>
                <a:ea typeface="宋体" panose="02010600030101010101" pitchFamily="2" charset="-122"/>
              </a:rPr>
              <a:t>11</a:t>
            </a:r>
            <a:r>
              <a:rPr lang="zh-CN" altLang="en-US" sz="4000" b="1" dirty="0">
                <a:solidFill>
                  <a:srgbClr val="FF0000"/>
                </a:solidFill>
                <a:latin typeface="Times New Roman" panose="02020603050405020304" pitchFamily="18" charset="0"/>
                <a:ea typeface="宋体" panose="02010600030101010101" pitchFamily="2" charset="-122"/>
              </a:rPr>
              <a:t> </a:t>
            </a:r>
            <a:r>
              <a:rPr lang="en-US" altLang="zh-CN" sz="4000" b="1" dirty="0">
                <a:solidFill>
                  <a:srgbClr val="FF0000"/>
                </a:solidFill>
                <a:latin typeface="宋体" panose="02010600030101010101" pitchFamily="2" charset="-122"/>
                <a:ea typeface="宋体" panose="02010600030101010101" pitchFamily="2" charset="-122"/>
              </a:rPr>
              <a:t> </a:t>
            </a:r>
            <a:r>
              <a:rPr lang="zh-CN" altLang="en-US" sz="4000" b="1" dirty="0">
                <a:solidFill>
                  <a:srgbClr val="FF0000"/>
                </a:solidFill>
                <a:latin typeface="宋体" panose="02010600030101010101" pitchFamily="2" charset="-122"/>
                <a:ea typeface="宋体" panose="02010600030101010101" pitchFamily="2" charset="-122"/>
              </a:rPr>
              <a:t>深度学习卷积神经网络</a:t>
            </a:r>
            <a:endParaRPr lang="zh-CN" altLang="en-US" sz="4000" dirty="0">
              <a:solidFill>
                <a:srgbClr val="FF0000"/>
              </a:solidFill>
              <a:ea typeface="宋体" panose="02010600030101010101" pitchFamily="2" charset="-122"/>
            </a:endParaRPr>
          </a:p>
        </p:txBody>
      </p:sp>
      <p:sp>
        <p:nvSpPr>
          <p:cNvPr id="284677" name="Rectangle 3"/>
          <p:cNvSpPr>
            <a:spLocks noGrp="1" noChangeArrowheads="1"/>
          </p:cNvSpPr>
          <p:nvPr>
            <p:ph type="body" idx="4294967295"/>
          </p:nvPr>
        </p:nvSpPr>
        <p:spPr>
          <a:xfrm>
            <a:off x="889000" y="1600200"/>
            <a:ext cx="6803390" cy="4525963"/>
          </a:xfrm>
        </p:spPr>
        <p:txBody>
          <a:bodyPr>
            <a:normAutofit/>
          </a:bodyPr>
          <a:lstStyle/>
          <a:p>
            <a:pPr algn="just" eaLnBrk="1" hangingPunct="1">
              <a:lnSpc>
                <a:spcPct val="150000"/>
              </a:lnSpc>
              <a:spcBef>
                <a:spcPts val="0"/>
              </a:spcBef>
            </a:pPr>
            <a:r>
              <a:rPr lang="zh-CN" altLang="en-US" b="1" dirty="0">
                <a:solidFill>
                  <a:srgbClr val="0070C0"/>
                </a:solidFill>
                <a:latin typeface="华文宋体" panose="02010600040101010101" pitchFamily="2" charset="-122"/>
                <a:ea typeface="华文宋体" panose="02010600040101010101" pitchFamily="2" charset="-122"/>
              </a:rPr>
              <a:t>重点</a:t>
            </a:r>
          </a:p>
          <a:p>
            <a:pPr lvl="1" algn="just">
              <a:lnSpc>
                <a:spcPct val="150000"/>
              </a:lnSpc>
              <a:spcBef>
                <a:spcPts val="0"/>
              </a:spcBef>
            </a:pPr>
            <a:r>
              <a:rPr lang="zh-CN" altLang="en-US" sz="2800" b="1" dirty="0">
                <a:latin typeface="华文宋体" panose="02010600040101010101" pitchFamily="2" charset="-122"/>
                <a:ea typeface="华文宋体" panose="02010600040101010101" pitchFamily="2" charset="-122"/>
              </a:rPr>
              <a:t>深度学习的概念</a:t>
            </a:r>
          </a:p>
          <a:p>
            <a:pPr lvl="1" algn="just">
              <a:lnSpc>
                <a:spcPct val="150000"/>
              </a:lnSpc>
              <a:spcBef>
                <a:spcPts val="0"/>
              </a:spcBef>
            </a:pPr>
            <a:r>
              <a:rPr lang="zh-CN" altLang="en-US" sz="2800" b="1" dirty="0">
                <a:latin typeface="华文宋体" panose="02010600040101010101" pitchFamily="2" charset="-122"/>
                <a:ea typeface="华文宋体" panose="02010600040101010101" pitchFamily="2" charset="-122"/>
              </a:rPr>
              <a:t>深度学习卷积神经网络的特点</a:t>
            </a:r>
          </a:p>
          <a:p>
            <a:pPr eaLnBrk="1" hangingPunct="1">
              <a:lnSpc>
                <a:spcPct val="150000"/>
              </a:lnSpc>
              <a:spcBef>
                <a:spcPts val="0"/>
              </a:spcBef>
            </a:pPr>
            <a:r>
              <a:rPr lang="zh-CN" altLang="en-US" b="1" dirty="0">
                <a:solidFill>
                  <a:srgbClr val="0070C0"/>
                </a:solidFill>
                <a:latin typeface="华文宋体" panose="02010600040101010101" pitchFamily="2" charset="-122"/>
                <a:ea typeface="华文宋体" panose="02010600040101010101" pitchFamily="2" charset="-122"/>
              </a:rPr>
              <a:t>难点</a:t>
            </a:r>
          </a:p>
          <a:p>
            <a:pPr lvl="1" eaLnBrk="1" hangingPunct="1">
              <a:lnSpc>
                <a:spcPct val="150000"/>
              </a:lnSpc>
              <a:spcBef>
                <a:spcPts val="0"/>
              </a:spcBef>
            </a:pPr>
            <a:r>
              <a:rPr lang="zh-CN" altLang="en-US" sz="2800" b="1" dirty="0">
                <a:latin typeface="华文宋体" panose="02010600040101010101" pitchFamily="2" charset="-122"/>
                <a:ea typeface="华文宋体" panose="02010600040101010101" pitchFamily="2" charset="-122"/>
              </a:rPr>
              <a:t>网络的结构</a:t>
            </a:r>
            <a:endParaRPr lang="en-US" altLang="zh-CN" sz="2800" b="1" dirty="0">
              <a:latin typeface="华文宋体" panose="02010600040101010101" pitchFamily="2" charset="-122"/>
              <a:ea typeface="华文宋体" panose="02010600040101010101" pitchFamily="2" charset="-122"/>
            </a:endParaRPr>
          </a:p>
          <a:p>
            <a:pPr lvl="1" eaLnBrk="1" hangingPunct="1">
              <a:lnSpc>
                <a:spcPct val="150000"/>
              </a:lnSpc>
              <a:spcBef>
                <a:spcPts val="0"/>
              </a:spcBef>
            </a:pPr>
            <a:r>
              <a:rPr lang="zh-CN" altLang="en-US" sz="2800" b="1" dirty="0">
                <a:latin typeface="华文宋体" panose="02010600040101010101" pitchFamily="2" charset="-122"/>
                <a:ea typeface="华文宋体" panose="02010600040101010101" pitchFamily="2" charset="-122"/>
              </a:rPr>
              <a:t>网络的运行过程</a:t>
            </a:r>
          </a:p>
          <a:p>
            <a:pPr lvl="1" eaLnBrk="1" hangingPunct="1">
              <a:lnSpc>
                <a:spcPct val="150000"/>
              </a:lnSpc>
              <a:spcBef>
                <a:spcPts val="0"/>
              </a:spcBef>
            </a:pPr>
            <a:endParaRPr lang="zh-CN" altLang="en-US" sz="2800" b="1" dirty="0">
              <a:latin typeface="华文宋体" panose="02010600040101010101" pitchFamily="2" charset="-122"/>
              <a:ea typeface="华文宋体" panose="02010600040101010101" pitchFamily="2" charset="-122"/>
            </a:endParaRP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62B8C800-416F-4A50-A948-7B847549377B}"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sp>
        <p:nvSpPr>
          <p:cNvPr id="7" name="长方形 3"/>
          <p:cNvSpPr/>
          <p:nvPr/>
        </p:nvSpPr>
        <p:spPr>
          <a:xfrm>
            <a:off x="8439682" y="0"/>
            <a:ext cx="694531"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nvGrpSpPr>
          <p:cNvPr id="8" name="组合 7"/>
          <p:cNvGrpSpPr/>
          <p:nvPr/>
        </p:nvGrpSpPr>
        <p:grpSpPr>
          <a:xfrm>
            <a:off x="8400804" y="0"/>
            <a:ext cx="851355" cy="6858000"/>
            <a:chOff x="8400804" y="0"/>
            <a:chExt cx="851355" cy="6858000"/>
          </a:xfrm>
        </p:grpSpPr>
        <p:grpSp>
          <p:nvGrpSpPr>
            <p:cNvPr id="9" name="组 9"/>
            <p:cNvGrpSpPr/>
            <p:nvPr/>
          </p:nvGrpSpPr>
          <p:grpSpPr>
            <a:xfrm>
              <a:off x="8400804" y="0"/>
              <a:ext cx="733409" cy="6858000"/>
              <a:chOff x="9055676" y="0"/>
              <a:chExt cx="3136324" cy="6858000"/>
            </a:xfrm>
          </p:grpSpPr>
          <p:sp>
            <p:nvSpPr>
              <p:cNvPr id="11"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矩形 13"/>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0"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84677">
                                            <p:txEl>
                                              <p:pRg st="0" end="0"/>
                                            </p:txEl>
                                          </p:spTgt>
                                        </p:tgtEl>
                                        <p:attrNameLst>
                                          <p:attrName>style.visibility</p:attrName>
                                        </p:attrNameLst>
                                      </p:cBhvr>
                                      <p:to>
                                        <p:strVal val="visible"/>
                                      </p:to>
                                    </p:set>
                                    <p:anim calcmode="lin" valueType="num">
                                      <p:cBhvr additive="base">
                                        <p:cTn id="7" dur="500" fill="hold"/>
                                        <p:tgtEl>
                                          <p:spTgt spid="28467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8467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84677">
                                            <p:txEl>
                                              <p:pRg st="1" end="1"/>
                                            </p:txEl>
                                          </p:spTgt>
                                        </p:tgtEl>
                                        <p:attrNameLst>
                                          <p:attrName>style.visibility</p:attrName>
                                        </p:attrNameLst>
                                      </p:cBhvr>
                                      <p:to>
                                        <p:strVal val="visible"/>
                                      </p:to>
                                    </p:set>
                                    <p:anim calcmode="lin" valueType="num">
                                      <p:cBhvr additive="base">
                                        <p:cTn id="13" dur="500" fill="hold"/>
                                        <p:tgtEl>
                                          <p:spTgt spid="28467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8467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84677">
                                            <p:txEl>
                                              <p:pRg st="2" end="2"/>
                                            </p:txEl>
                                          </p:spTgt>
                                        </p:tgtEl>
                                        <p:attrNameLst>
                                          <p:attrName>style.visibility</p:attrName>
                                        </p:attrNameLst>
                                      </p:cBhvr>
                                      <p:to>
                                        <p:strVal val="visible"/>
                                      </p:to>
                                    </p:set>
                                    <p:anim calcmode="lin" valueType="num">
                                      <p:cBhvr additive="base">
                                        <p:cTn id="19" dur="500" fill="hold"/>
                                        <p:tgtEl>
                                          <p:spTgt spid="28467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8467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84677">
                                            <p:txEl>
                                              <p:pRg st="3" end="3"/>
                                            </p:txEl>
                                          </p:spTgt>
                                        </p:tgtEl>
                                        <p:attrNameLst>
                                          <p:attrName>style.visibility</p:attrName>
                                        </p:attrNameLst>
                                      </p:cBhvr>
                                      <p:to>
                                        <p:strVal val="visible"/>
                                      </p:to>
                                    </p:set>
                                    <p:anim calcmode="lin" valueType="num">
                                      <p:cBhvr additive="base">
                                        <p:cTn id="25" dur="500" fill="hold"/>
                                        <p:tgtEl>
                                          <p:spTgt spid="28467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8467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84677">
                                            <p:txEl>
                                              <p:pRg st="4" end="4"/>
                                            </p:txEl>
                                          </p:spTgt>
                                        </p:tgtEl>
                                        <p:attrNameLst>
                                          <p:attrName>style.visibility</p:attrName>
                                        </p:attrNameLst>
                                      </p:cBhvr>
                                      <p:to>
                                        <p:strVal val="visible"/>
                                      </p:to>
                                    </p:set>
                                    <p:anim calcmode="lin" valueType="num">
                                      <p:cBhvr additive="base">
                                        <p:cTn id="31" dur="500" fill="hold"/>
                                        <p:tgtEl>
                                          <p:spTgt spid="284677">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8467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84677">
                                            <p:txEl>
                                              <p:pRg st="5" end="5"/>
                                            </p:txEl>
                                          </p:spTgt>
                                        </p:tgtEl>
                                        <p:attrNameLst>
                                          <p:attrName>style.visibility</p:attrName>
                                        </p:attrNameLst>
                                      </p:cBhvr>
                                      <p:to>
                                        <p:strVal val="visible"/>
                                      </p:to>
                                    </p:set>
                                    <p:anim calcmode="lin" valueType="num">
                                      <p:cBhvr additive="base">
                                        <p:cTn id="37" dur="500" fill="hold"/>
                                        <p:tgtEl>
                                          <p:spTgt spid="284677">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84677">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77" grpId="0" build="p" bldLvl="2"/>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3"/>
          <p:cNvSpPr>
            <a:spLocks noGrp="1" noChangeArrowheads="1"/>
          </p:cNvSpPr>
          <p:nvPr>
            <p:ph type="title" idx="4294967295"/>
          </p:nvPr>
        </p:nvSpPr>
        <p:spPr>
          <a:xfrm>
            <a:off x="578669" y="1461459"/>
            <a:ext cx="6735814" cy="1550383"/>
          </a:xfrm>
        </p:spPr>
        <p:txBody>
          <a:bodyPr tIns="0">
            <a:normAutofit/>
          </a:bodyPr>
          <a:lstStyle/>
          <a:p>
            <a:pPr eaLnBrk="1" hangingPunct="1"/>
            <a:r>
              <a:rPr lang="zh-CN" altLang="en-US" sz="3600" b="1" dirty="0">
                <a:solidFill>
                  <a:srgbClr val="0070C0"/>
                </a:solidFill>
                <a:sym typeface="隶书" panose="02010509060101010101" pitchFamily="49" charset="-122"/>
              </a:rPr>
              <a:t>What is Deep Learning?</a:t>
            </a:r>
            <a:r>
              <a:rPr lang="en-US" altLang="zh-CN" sz="3600" b="1" dirty="0">
                <a:solidFill>
                  <a:srgbClr val="0070C0"/>
                </a:solidFill>
                <a:sym typeface="隶书" panose="02010509060101010101" pitchFamily="49" charset="-122"/>
              </a:rPr>
              <a:t/>
            </a:r>
            <a:br>
              <a:rPr lang="en-US" altLang="zh-CN" sz="3600" b="1" dirty="0">
                <a:solidFill>
                  <a:srgbClr val="0070C0"/>
                </a:solidFill>
                <a:sym typeface="隶书" panose="02010509060101010101" pitchFamily="49" charset="-122"/>
              </a:rPr>
            </a:br>
            <a:r>
              <a:rPr lang="en-US" altLang="zh-CN" sz="3600" b="1" dirty="0">
                <a:solidFill>
                  <a:srgbClr val="0070C0"/>
                </a:solidFill>
                <a:sym typeface="隶书" panose="02010509060101010101" pitchFamily="49" charset="-122"/>
              </a:rPr>
              <a:t/>
            </a:r>
            <a:br>
              <a:rPr lang="en-US" altLang="zh-CN" sz="3600" b="1" dirty="0">
                <a:solidFill>
                  <a:srgbClr val="0070C0"/>
                </a:solidFill>
                <a:sym typeface="隶书" panose="02010509060101010101" pitchFamily="49" charset="-122"/>
              </a:rPr>
            </a:br>
            <a:r>
              <a:rPr lang="en-US" altLang="zh-CN" sz="3600" b="1" dirty="0">
                <a:solidFill>
                  <a:srgbClr val="0070C0"/>
                </a:solidFill>
                <a:latin typeface="华文宋体" panose="02010600040101010101" pitchFamily="2" charset="-122"/>
                <a:ea typeface="华文宋体" panose="02010600040101010101" pitchFamily="2" charset="-122"/>
                <a:sym typeface="隶书" panose="02010509060101010101" pitchFamily="49" charset="-122"/>
              </a:rPr>
              <a:t>11.1 </a:t>
            </a:r>
            <a:r>
              <a:rPr lang="zh-CN" altLang="en-US" sz="3600" b="1" dirty="0">
                <a:solidFill>
                  <a:srgbClr val="0070C0"/>
                </a:solidFill>
                <a:latin typeface="华文宋体" panose="02010600040101010101" pitchFamily="2" charset="-122"/>
                <a:ea typeface="华文宋体" panose="02010600040101010101" pitchFamily="2" charset="-122"/>
                <a:sym typeface="隶书" panose="02010509060101010101" pitchFamily="49" charset="-122"/>
              </a:rPr>
              <a:t>深度学习简介</a:t>
            </a:r>
          </a:p>
        </p:txBody>
      </p:sp>
      <p:sp>
        <p:nvSpPr>
          <p:cNvPr id="4" name="Rectangle 2"/>
          <p:cNvSpPr txBox="1">
            <a:spLocks noChangeArrowheads="1"/>
          </p:cNvSpPr>
          <p:nvPr/>
        </p:nvSpPr>
        <p:spPr>
          <a:xfrm>
            <a:off x="346710" y="114357"/>
            <a:ext cx="6492240" cy="9150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a:solidFill>
                  <a:srgbClr val="FF0000"/>
                </a:solidFill>
                <a:latin typeface="宋体" panose="02010600030101010101" pitchFamily="2" charset="-122"/>
                <a:ea typeface="宋体" panose="02010600030101010101" pitchFamily="2" charset="-122"/>
              </a:rPr>
              <a:t>11</a:t>
            </a:r>
            <a:r>
              <a:rPr lang="zh-CN" altLang="en-US" sz="4000" b="1">
                <a:solidFill>
                  <a:srgbClr val="FF0000"/>
                </a:solidFill>
                <a:latin typeface="Times New Roman" panose="02020603050405020304" pitchFamily="18" charset="0"/>
                <a:ea typeface="宋体" panose="02010600030101010101" pitchFamily="2" charset="-122"/>
              </a:rPr>
              <a:t> </a:t>
            </a:r>
            <a:r>
              <a:rPr lang="en-US" altLang="zh-CN" sz="4000" b="1">
                <a:solidFill>
                  <a:srgbClr val="FF0000"/>
                </a:solidFill>
                <a:latin typeface="宋体" panose="02010600030101010101" pitchFamily="2" charset="-122"/>
                <a:ea typeface="宋体" panose="02010600030101010101" pitchFamily="2" charset="-122"/>
              </a:rPr>
              <a:t> </a:t>
            </a:r>
            <a:r>
              <a:rPr lang="zh-CN" altLang="en-US" sz="4000" b="1">
                <a:solidFill>
                  <a:srgbClr val="FF0000"/>
                </a:solidFill>
                <a:latin typeface="宋体" panose="02010600030101010101" pitchFamily="2" charset="-122"/>
                <a:ea typeface="宋体" panose="02010600030101010101" pitchFamily="2" charset="-122"/>
              </a:rPr>
              <a:t>深度学习卷积神经网络</a:t>
            </a:r>
            <a:endParaRPr lang="zh-CN" altLang="en-US" sz="4000" dirty="0">
              <a:solidFill>
                <a:srgbClr val="FF0000"/>
              </a:solidFill>
              <a:ea typeface="宋体" panose="02010600030101010101" pitchFamily="2" charset="-122"/>
            </a:endParaRPr>
          </a:p>
        </p:txBody>
      </p:sp>
      <p:grpSp>
        <p:nvGrpSpPr>
          <p:cNvPr id="5" name="组合 4"/>
          <p:cNvGrpSpPr/>
          <p:nvPr/>
        </p:nvGrpSpPr>
        <p:grpSpPr>
          <a:xfrm>
            <a:off x="8400804" y="0"/>
            <a:ext cx="851355" cy="6858000"/>
            <a:chOff x="8400804" y="0"/>
            <a:chExt cx="851355" cy="6858000"/>
          </a:xfrm>
        </p:grpSpPr>
        <p:grpSp>
          <p:nvGrpSpPr>
            <p:cNvPr id="6"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7"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内容占位符 2"/>
          <p:cNvSpPr>
            <a:spLocks noGrp="1" noChangeArrowheads="1"/>
          </p:cNvSpPr>
          <p:nvPr>
            <p:ph idx="4294967295"/>
          </p:nvPr>
        </p:nvSpPr>
        <p:spPr>
          <a:xfrm>
            <a:off x="602944" y="1254739"/>
            <a:ext cx="7421767" cy="5028073"/>
          </a:xfrm>
        </p:spPr>
        <p:txBody>
          <a:bodyPr>
            <a:normAutofit/>
          </a:bodyPr>
          <a:lstStyle/>
          <a:p>
            <a:pPr algn="just" eaLnBrk="1" hangingPunct="1">
              <a:lnSpc>
                <a:spcPct val="120000"/>
              </a:lnSpc>
              <a:spcBef>
                <a:spcPts val="600"/>
              </a:spcBef>
              <a:spcAft>
                <a:spcPts val="600"/>
              </a:spcAft>
            </a:pPr>
            <a:r>
              <a:rPr lang="zh-CN" altLang="en-US" sz="2800" b="1" dirty="0">
                <a:latin typeface="华文宋体" panose="02010600040101010101" pitchFamily="2" charset="-122"/>
                <a:ea typeface="华文宋体" panose="02010600040101010101" pitchFamily="2" charset="-122"/>
                <a:sym typeface="华文楷体" panose="02010600040101010101" pitchFamily="2" charset="-122"/>
              </a:rPr>
              <a:t>机器学习（</a:t>
            </a:r>
            <a:r>
              <a:rPr lang="en-US" altLang="zh-CN" sz="2800" b="1" dirty="0">
                <a:latin typeface="华文宋体" panose="02010600040101010101" pitchFamily="2" charset="-122"/>
                <a:ea typeface="华文宋体" panose="02010600040101010101" pitchFamily="2" charset="-122"/>
                <a:sym typeface="华文楷体" panose="02010600040101010101" pitchFamily="2" charset="-122"/>
              </a:rPr>
              <a:t>Machine</a:t>
            </a:r>
            <a:r>
              <a:rPr lang="zh-CN" altLang="en-US" sz="2800" b="1" dirty="0">
                <a:latin typeface="华文宋体" panose="02010600040101010101" pitchFamily="2" charset="-122"/>
                <a:ea typeface="华文宋体" panose="02010600040101010101" pitchFamily="2" charset="-122"/>
                <a:sym typeface="华文楷体" panose="02010600040101010101" pitchFamily="2" charset="-122"/>
              </a:rPr>
              <a:t>  </a:t>
            </a:r>
            <a:r>
              <a:rPr lang="en-US" altLang="zh-CN" sz="2800" b="1" dirty="0">
                <a:latin typeface="华文宋体" panose="02010600040101010101" pitchFamily="2" charset="-122"/>
                <a:ea typeface="华文宋体" panose="02010600040101010101" pitchFamily="2" charset="-122"/>
                <a:sym typeface="华文楷体" panose="02010600040101010101" pitchFamily="2" charset="-122"/>
              </a:rPr>
              <a:t>Learning</a:t>
            </a:r>
            <a:r>
              <a:rPr lang="zh-CN" altLang="en-US" sz="2800" b="1" dirty="0">
                <a:latin typeface="华文宋体" panose="02010600040101010101" pitchFamily="2" charset="-122"/>
                <a:ea typeface="华文宋体" panose="02010600040101010101" pitchFamily="2" charset="-122"/>
                <a:sym typeface="华文楷体" panose="02010600040101010101" pitchFamily="2" charset="-122"/>
              </a:rPr>
              <a:t>） </a:t>
            </a:r>
            <a:r>
              <a:rPr lang="zh-CN" altLang="en-US" b="1" dirty="0">
                <a:latin typeface="华文宋体" panose="02010600040101010101" pitchFamily="2" charset="-122"/>
                <a:ea typeface="华文宋体" panose="02010600040101010101" pitchFamily="2" charset="-122"/>
                <a:sym typeface="华文楷体" panose="02010600040101010101" pitchFamily="2" charset="-122"/>
              </a:rPr>
              <a:t>：</a:t>
            </a:r>
            <a:r>
              <a:rPr lang="zh-CN" altLang="en-US" sz="2800" b="1" dirty="0">
                <a:latin typeface="华文宋体" panose="02010600040101010101" pitchFamily="2" charset="-122"/>
                <a:ea typeface="华文宋体" panose="02010600040101010101" pitchFamily="2" charset="-122"/>
                <a:sym typeface="华文楷体" panose="02010600040101010101" pitchFamily="2" charset="-122"/>
              </a:rPr>
              <a:t>研究计算机怎样</a:t>
            </a:r>
            <a:r>
              <a:rPr lang="zh-CN" altLang="en-US" sz="2800" b="1" dirty="0">
                <a:solidFill>
                  <a:srgbClr val="FF0000"/>
                </a:solidFill>
                <a:latin typeface="华文宋体" panose="02010600040101010101" pitchFamily="2" charset="-122"/>
                <a:ea typeface="华文宋体" panose="02010600040101010101" pitchFamily="2" charset="-122"/>
                <a:sym typeface="华文楷体" panose="02010600040101010101" pitchFamily="2" charset="-122"/>
              </a:rPr>
              <a:t>模拟</a:t>
            </a:r>
            <a:r>
              <a:rPr lang="zh-CN" altLang="en-US" sz="2800" b="1" dirty="0">
                <a:latin typeface="华文宋体" panose="02010600040101010101" pitchFamily="2" charset="-122"/>
                <a:ea typeface="华文宋体" panose="02010600040101010101" pitchFamily="2" charset="-122"/>
                <a:sym typeface="华文楷体" panose="02010600040101010101" pitchFamily="2" charset="-122"/>
              </a:rPr>
              <a:t>或</a:t>
            </a:r>
            <a:r>
              <a:rPr lang="zh-CN" altLang="en-US" sz="2800" b="1" dirty="0">
                <a:solidFill>
                  <a:srgbClr val="FF0000"/>
                </a:solidFill>
                <a:latin typeface="华文宋体" panose="02010600040101010101" pitchFamily="2" charset="-122"/>
                <a:ea typeface="华文宋体" panose="02010600040101010101" pitchFamily="2" charset="-122"/>
                <a:sym typeface="华文楷体" panose="02010600040101010101" pitchFamily="2" charset="-122"/>
              </a:rPr>
              <a:t>实现</a:t>
            </a:r>
            <a:r>
              <a:rPr lang="zh-CN" altLang="en-US" sz="2800" b="1" dirty="0">
                <a:latin typeface="华文宋体" panose="02010600040101010101" pitchFamily="2" charset="-122"/>
                <a:ea typeface="华文宋体" panose="02010600040101010101" pitchFamily="2" charset="-122"/>
                <a:sym typeface="华文楷体" panose="02010600040101010101" pitchFamily="2" charset="-122"/>
              </a:rPr>
              <a:t>人类的学习行为，以</a:t>
            </a:r>
            <a:r>
              <a:rPr lang="zh-CN" altLang="en-US" sz="2800" b="1" dirty="0">
                <a:solidFill>
                  <a:srgbClr val="FF0000"/>
                </a:solidFill>
                <a:latin typeface="华文宋体" panose="02010600040101010101" pitchFamily="2" charset="-122"/>
                <a:ea typeface="华文宋体" panose="02010600040101010101" pitchFamily="2" charset="-122"/>
                <a:sym typeface="华文楷体" panose="02010600040101010101" pitchFamily="2" charset="-122"/>
              </a:rPr>
              <a:t>获取</a:t>
            </a:r>
            <a:r>
              <a:rPr lang="zh-CN" altLang="en-US" sz="2800" b="1" dirty="0">
                <a:latin typeface="华文宋体" panose="02010600040101010101" pitchFamily="2" charset="-122"/>
                <a:ea typeface="华文宋体" panose="02010600040101010101" pitchFamily="2" charset="-122"/>
                <a:sym typeface="华文楷体" panose="02010600040101010101" pitchFamily="2" charset="-122"/>
              </a:rPr>
              <a:t>新的知识和技能</a:t>
            </a:r>
            <a:r>
              <a:rPr lang="zh-CN" altLang="en-US" b="1" dirty="0">
                <a:latin typeface="华文宋体" panose="02010600040101010101" pitchFamily="2" charset="-122"/>
                <a:ea typeface="华文宋体" panose="02010600040101010101" pitchFamily="2" charset="-122"/>
                <a:sym typeface="华文楷体" panose="02010600040101010101" pitchFamily="2" charset="-122"/>
              </a:rPr>
              <a:t>。</a:t>
            </a:r>
            <a:r>
              <a:rPr lang="zh-CN" altLang="en-US" sz="2800" b="1" dirty="0">
                <a:latin typeface="华文宋体" panose="02010600040101010101" pitchFamily="2" charset="-122"/>
                <a:ea typeface="华文宋体" panose="02010600040101010101" pitchFamily="2" charset="-122"/>
                <a:sym typeface="华文楷体" panose="02010600040101010101" pitchFamily="2" charset="-122"/>
              </a:rPr>
              <a:t>简单地说，机器学习就是通过算法，使得机器能从大量的历史数据中学习规律，从而对新的样本做智能</a:t>
            </a:r>
            <a:r>
              <a:rPr lang="zh-CN" altLang="en-US" sz="2800" b="1" dirty="0">
                <a:solidFill>
                  <a:srgbClr val="FF0000"/>
                </a:solidFill>
                <a:latin typeface="华文宋体" panose="02010600040101010101" pitchFamily="2" charset="-122"/>
                <a:ea typeface="华文宋体" panose="02010600040101010101" pitchFamily="2" charset="-122"/>
                <a:sym typeface="华文楷体" panose="02010600040101010101" pitchFamily="2" charset="-122"/>
              </a:rPr>
              <a:t>识别或预测</a:t>
            </a:r>
            <a:r>
              <a:rPr lang="zh-CN" altLang="en-US" sz="2800" b="1" dirty="0">
                <a:latin typeface="华文宋体" panose="02010600040101010101" pitchFamily="2" charset="-122"/>
                <a:ea typeface="华文宋体" panose="02010600040101010101" pitchFamily="2" charset="-122"/>
                <a:sym typeface="华文楷体" panose="02010600040101010101" pitchFamily="2" charset="-122"/>
              </a:rPr>
              <a:t>。</a:t>
            </a:r>
            <a:endParaRPr lang="en-US" altLang="zh-CN" sz="2800" b="1" dirty="0">
              <a:latin typeface="华文宋体" panose="02010600040101010101" pitchFamily="2" charset="-122"/>
              <a:ea typeface="华文宋体" panose="02010600040101010101" pitchFamily="2" charset="-122"/>
              <a:sym typeface="华文楷体" panose="02010600040101010101" pitchFamily="2" charset="-122"/>
            </a:endParaRPr>
          </a:p>
          <a:p>
            <a:pPr algn="just" eaLnBrk="1" hangingPunct="1">
              <a:lnSpc>
                <a:spcPct val="120000"/>
              </a:lnSpc>
              <a:spcBef>
                <a:spcPts val="600"/>
              </a:spcBef>
              <a:spcAft>
                <a:spcPts val="600"/>
              </a:spcAft>
            </a:pPr>
            <a:r>
              <a:rPr lang="zh-CN" altLang="en-US" sz="2800" b="1" dirty="0">
                <a:latin typeface="华文宋体" panose="02010600040101010101" pitchFamily="2" charset="-122"/>
                <a:ea typeface="华文宋体" panose="02010600040101010101" pitchFamily="2" charset="-122"/>
                <a:sym typeface="华文楷体" panose="02010600040101010101" pitchFamily="2" charset="-122"/>
              </a:rPr>
              <a:t>机器学习在图像识别、语音识别、自然语言理解、天气预测、基因表达、内容推荐等很多方面的发展还存在着没有良好解决的问题。</a:t>
            </a:r>
          </a:p>
        </p:txBody>
      </p:sp>
      <p:sp>
        <p:nvSpPr>
          <p:cNvPr id="4" name="Rectangle 2"/>
          <p:cNvSpPr txBox="1">
            <a:spLocks noChangeArrowheads="1"/>
          </p:cNvSpPr>
          <p:nvPr/>
        </p:nvSpPr>
        <p:spPr>
          <a:xfrm>
            <a:off x="625785" y="184525"/>
            <a:ext cx="6492240" cy="9150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11</a:t>
            </a:r>
            <a:r>
              <a:rPr lang="zh-CN" altLang="en-US" sz="4000" b="1" dirty="0">
                <a:solidFill>
                  <a:srgbClr val="FF0000"/>
                </a:solidFill>
                <a:latin typeface="Times New Roman" panose="02020603050405020304" pitchFamily="18" charset="0"/>
                <a:ea typeface="宋体" panose="02010600030101010101" pitchFamily="2" charset="-122"/>
              </a:rPr>
              <a:t> </a:t>
            </a:r>
            <a:r>
              <a:rPr lang="en-US" altLang="zh-CN" sz="4000" b="1" dirty="0">
                <a:solidFill>
                  <a:srgbClr val="FF0000"/>
                </a:solidFill>
                <a:latin typeface="宋体" panose="02010600030101010101" pitchFamily="2" charset="-122"/>
                <a:ea typeface="宋体" panose="02010600030101010101" pitchFamily="2" charset="-122"/>
              </a:rPr>
              <a:t> </a:t>
            </a:r>
            <a:r>
              <a:rPr lang="zh-CN" altLang="en-US" sz="4000" b="1" dirty="0">
                <a:solidFill>
                  <a:srgbClr val="FF0000"/>
                </a:solidFill>
                <a:latin typeface="宋体" panose="02010600030101010101" pitchFamily="2" charset="-122"/>
                <a:ea typeface="宋体" panose="02010600030101010101" pitchFamily="2" charset="-122"/>
              </a:rPr>
              <a:t>深度学习卷积神经网络</a:t>
            </a:r>
            <a:endParaRPr lang="zh-CN" altLang="en-US" sz="4000" dirty="0">
              <a:solidFill>
                <a:srgbClr val="FF0000"/>
              </a:solidFill>
              <a:ea typeface="宋体" panose="02010600030101010101" pitchFamily="2" charset="-122"/>
            </a:endParaRPr>
          </a:p>
        </p:txBody>
      </p:sp>
      <p:grpSp>
        <p:nvGrpSpPr>
          <p:cNvPr id="5" name="组合 4"/>
          <p:cNvGrpSpPr/>
          <p:nvPr/>
        </p:nvGrpSpPr>
        <p:grpSpPr>
          <a:xfrm>
            <a:off x="8400804" y="0"/>
            <a:ext cx="851355" cy="6858000"/>
            <a:chOff x="8400804" y="0"/>
            <a:chExt cx="851355" cy="6858000"/>
          </a:xfrm>
        </p:grpSpPr>
        <p:grpSp>
          <p:nvGrpSpPr>
            <p:cNvPr id="6"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7"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pic>
        <p:nvPicPr>
          <p:cNvPr id="53250" name="Picture 2" descr="https://gimg2.baidu.com/image_search/src=http%3A%2F%2Fbpic.588ku.com%2Felement_origin_min_pic%2F16%2F11%2F22%2Faeb5ae03f67abf7fb9857883eab5a0c3.jpg&amp;refer=http%3A%2F%2Fbpic.588ku.com&amp;app=2002&amp;size=f9999,10000&amp;q=a80&amp;n=0&amp;g=0n&amp;fmt=jpeg?sec=1624500713&amp;t=0302ef3bcf4152b5665972fb5266a18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97635" y="5609717"/>
            <a:ext cx="1246365" cy="12482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noChangeArrowheads="1"/>
          </p:cNvSpPr>
          <p:nvPr>
            <p:ph type="title" idx="4294967295"/>
          </p:nvPr>
        </p:nvSpPr>
        <p:spPr>
          <a:xfrm>
            <a:off x="676992" y="772269"/>
            <a:ext cx="5487834" cy="636434"/>
          </a:xfrm>
        </p:spPr>
        <p:txBody>
          <a:bodyPr>
            <a:normAutofit/>
          </a:bodyPr>
          <a:lstStyle/>
          <a:p>
            <a:pPr eaLnBrk="1" hangingPunct="1"/>
            <a:r>
              <a:rPr lang="zh-CN" altLang="en-US" sz="2800" b="1" dirty="0">
                <a:solidFill>
                  <a:srgbClr val="0070C0"/>
                </a:solidFill>
                <a:latin typeface="华文楷体" panose="02010600040101010101" pitchFamily="2" charset="-122"/>
                <a:ea typeface="华文楷体" panose="02010600040101010101" pitchFamily="2" charset="-122"/>
                <a:cs typeface="+mn-cs"/>
              </a:rPr>
              <a:t>特征的自动提取</a:t>
            </a:r>
          </a:p>
        </p:txBody>
      </p:sp>
      <p:sp>
        <p:nvSpPr>
          <p:cNvPr id="18435" name="内容占位符 2"/>
          <p:cNvSpPr>
            <a:spLocks noGrp="1" noChangeArrowheads="1"/>
          </p:cNvSpPr>
          <p:nvPr>
            <p:ph idx="4294967295"/>
          </p:nvPr>
        </p:nvSpPr>
        <p:spPr>
          <a:xfrm>
            <a:off x="443989" y="1564341"/>
            <a:ext cx="8424862" cy="4950440"/>
          </a:xfrm>
        </p:spPr>
        <p:txBody>
          <a:bodyPr>
            <a:normAutofit/>
          </a:bodyPr>
          <a:lstStyle/>
          <a:p>
            <a:pPr marL="0" indent="0" eaLnBrk="1" hangingPunct="1">
              <a:lnSpc>
                <a:spcPct val="80000"/>
              </a:lnSpc>
              <a:buFont typeface="Wingdings 2" panose="05020102010507070707" pitchFamily="18" charset="2"/>
              <a:buNone/>
            </a:pPr>
            <a:r>
              <a:rPr lang="zh-CN" altLang="en-US" sz="2800" b="1" dirty="0">
                <a:latin typeface="华文楷体" panose="02010600040101010101" pitchFamily="2" charset="-122"/>
                <a:ea typeface="华文楷体" panose="02010600040101010101" pitchFamily="2" charset="-122"/>
                <a:sym typeface="华文楷体" panose="02010600040101010101" pitchFamily="2" charset="-122"/>
              </a:rPr>
              <a:t>  </a:t>
            </a:r>
            <a:r>
              <a:rPr lang="zh-CN" altLang="en-US" sz="2800" b="1" dirty="0">
                <a:solidFill>
                  <a:srgbClr val="0070C0"/>
                </a:solidFill>
                <a:latin typeface="华文楷体" panose="02010600040101010101" pitchFamily="2" charset="-122"/>
                <a:ea typeface="华文楷体" panose="02010600040101010101" pitchFamily="2" charset="-122"/>
                <a:sym typeface="华文楷体" panose="02010600040101010101" pitchFamily="2" charset="-122"/>
              </a:rPr>
              <a:t>传统的模式识别方法：</a:t>
            </a:r>
            <a:endParaRPr lang="en-US" altLang="zh-CN" sz="2800" b="1" dirty="0">
              <a:solidFill>
                <a:srgbClr val="0070C0"/>
              </a:solidFill>
              <a:latin typeface="华文楷体" panose="02010600040101010101" pitchFamily="2" charset="-122"/>
              <a:ea typeface="华文楷体" panose="02010600040101010101" pitchFamily="2" charset="-122"/>
              <a:sym typeface="华文楷体" panose="02010600040101010101" pitchFamily="2" charset="-122"/>
            </a:endParaRPr>
          </a:p>
          <a:p>
            <a:pPr marL="0" indent="0" eaLnBrk="1" hangingPunct="1">
              <a:lnSpc>
                <a:spcPct val="80000"/>
              </a:lnSpc>
              <a:buFont typeface="Wingdings 2" panose="05020102010507070707" pitchFamily="18" charset="2"/>
              <a:buNone/>
            </a:pPr>
            <a:endParaRPr lang="zh-CN" altLang="en-US" dirty="0"/>
          </a:p>
          <a:p>
            <a:pPr marL="0" indent="0" eaLnBrk="1" hangingPunct="1">
              <a:lnSpc>
                <a:spcPct val="80000"/>
              </a:lnSpc>
              <a:buFont typeface="Wingdings 2" panose="05020102010507070707" pitchFamily="18" charset="2"/>
              <a:buNone/>
            </a:pPr>
            <a:endParaRPr lang="zh-CN" altLang="en-US" dirty="0"/>
          </a:p>
          <a:p>
            <a:pPr marL="0" indent="0" eaLnBrk="1" hangingPunct="1">
              <a:lnSpc>
                <a:spcPct val="80000"/>
              </a:lnSpc>
              <a:buFont typeface="Wingdings 2" panose="05020102010507070707" pitchFamily="18" charset="2"/>
              <a:buNone/>
            </a:pPr>
            <a:endParaRPr lang="zh-CN" altLang="en-US" dirty="0"/>
          </a:p>
          <a:p>
            <a:pPr marL="0" indent="0" eaLnBrk="1" hangingPunct="1">
              <a:lnSpc>
                <a:spcPct val="80000"/>
              </a:lnSpc>
              <a:buFont typeface="Wingdings 2" panose="05020102010507070707" pitchFamily="18" charset="2"/>
              <a:buNone/>
            </a:pPr>
            <a:endParaRPr lang="zh-CN" altLang="en-US" dirty="0"/>
          </a:p>
          <a:p>
            <a:pPr marL="0" indent="0" algn="just" eaLnBrk="1" hangingPunct="1">
              <a:lnSpc>
                <a:spcPct val="120000"/>
              </a:lnSpc>
              <a:spcBef>
                <a:spcPts val="600"/>
              </a:spcBef>
              <a:spcAft>
                <a:spcPts val="600"/>
              </a:spcAft>
              <a:buFont typeface="Wingdings 2" panose="05020102010507070707" pitchFamily="18" charset="2"/>
              <a:buNone/>
            </a:pPr>
            <a:r>
              <a:rPr lang="zh-CN" altLang="en-US" sz="2400" b="1" dirty="0">
                <a:latin typeface="华文宋体" panose="02010600040101010101" pitchFamily="2" charset="-122"/>
                <a:ea typeface="华文宋体" panose="02010600040101010101" pitchFamily="2" charset="-122"/>
                <a:sym typeface="华文楷体" panose="02010600040101010101" pitchFamily="2" charset="-122"/>
              </a:rPr>
              <a:t>        特征提取与选择的好坏对最终算法的确定性起了非常关键的作用</a:t>
            </a:r>
            <a:r>
              <a:rPr lang="en-US" altLang="zh-CN" sz="2400" b="1" dirty="0">
                <a:latin typeface="华文宋体" panose="02010600040101010101" pitchFamily="2" charset="-122"/>
                <a:ea typeface="华文宋体" panose="02010600040101010101" pitchFamily="2" charset="-122"/>
                <a:sym typeface="华文楷体" panose="02010600040101010101" pitchFamily="2" charset="-122"/>
              </a:rPr>
              <a:t>,</a:t>
            </a:r>
            <a:r>
              <a:rPr lang="zh-CN" altLang="en-US" sz="2400" b="1" dirty="0">
                <a:latin typeface="华文宋体" panose="02010600040101010101" pitchFamily="2" charset="-122"/>
                <a:ea typeface="华文宋体" panose="02010600040101010101" pitchFamily="2" charset="-122"/>
                <a:sym typeface="华文楷体" panose="02010600040101010101" pitchFamily="2" charset="-122"/>
              </a:rPr>
              <a:t>目前一般都是靠</a:t>
            </a:r>
            <a:r>
              <a:rPr lang="zh-CN" altLang="en-US" sz="2400" b="1" dirty="0">
                <a:solidFill>
                  <a:srgbClr val="FF0000"/>
                </a:solidFill>
                <a:latin typeface="华文宋体" panose="02010600040101010101" pitchFamily="2" charset="-122"/>
                <a:ea typeface="华文宋体" panose="02010600040101010101" pitchFamily="2" charset="-122"/>
                <a:sym typeface="华文楷体" panose="02010600040101010101" pitchFamily="2" charset="-122"/>
              </a:rPr>
              <a:t>人工</a:t>
            </a:r>
            <a:r>
              <a:rPr lang="zh-CN" altLang="en-US" sz="2400" b="1" dirty="0">
                <a:latin typeface="华文宋体" panose="02010600040101010101" pitchFamily="2" charset="-122"/>
                <a:ea typeface="华文宋体" panose="02010600040101010101" pitchFamily="2" charset="-122"/>
                <a:sym typeface="华文楷体" panose="02010600040101010101" pitchFamily="2" charset="-122"/>
              </a:rPr>
              <a:t>提取、费时费力、需要专业知识，很大程度上靠经验和运气，那么机器能不能自动的学习特征呢？</a:t>
            </a:r>
            <a:r>
              <a:rPr lang="en-US" altLang="zh-CN" sz="2400" b="1" dirty="0">
                <a:latin typeface="华文楷体" panose="02010600040101010101" pitchFamily="2" charset="-122"/>
                <a:ea typeface="华文楷体" panose="02010600040101010101" pitchFamily="2" charset="-122"/>
                <a:sym typeface="华文楷体" panose="02010600040101010101" pitchFamily="2" charset="-122"/>
              </a:rPr>
              <a:t>——</a:t>
            </a:r>
            <a:r>
              <a:rPr lang="zh-CN" altLang="en-US" b="1" dirty="0">
                <a:solidFill>
                  <a:srgbClr val="FF0000"/>
                </a:solidFill>
                <a:latin typeface="华文楷体" panose="02010600040101010101" pitchFamily="2" charset="-122"/>
                <a:ea typeface="华文楷体" panose="02010600040101010101" pitchFamily="2" charset="-122"/>
                <a:sym typeface="华文楷体" panose="02010600040101010101" pitchFamily="2" charset="-122"/>
              </a:rPr>
              <a:t>深度学习</a:t>
            </a:r>
            <a:endParaRPr lang="zh-CN" altLang="en-US" dirty="0">
              <a:solidFill>
                <a:srgbClr val="FF0000"/>
              </a:solidFill>
            </a:endParaRPr>
          </a:p>
          <a:p>
            <a:pPr marL="0" indent="0" eaLnBrk="1" hangingPunct="1">
              <a:lnSpc>
                <a:spcPct val="80000"/>
              </a:lnSpc>
              <a:buFont typeface="Wingdings 2" panose="05020102010507070707" pitchFamily="18" charset="2"/>
              <a:buNone/>
            </a:pPr>
            <a:endParaRPr lang="zh-CN" altLang="en-US" dirty="0"/>
          </a:p>
        </p:txBody>
      </p:sp>
      <p:pic>
        <p:nvPicPr>
          <p:cNvPr id="18436"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989" y="2309912"/>
            <a:ext cx="8424862"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noChangeArrowheads="1"/>
          </p:cNvSpPr>
          <p:nvPr/>
        </p:nvSpPr>
        <p:spPr>
          <a:xfrm>
            <a:off x="433388" y="-10953"/>
            <a:ext cx="6492240" cy="9150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a:solidFill>
                  <a:srgbClr val="FF0000"/>
                </a:solidFill>
                <a:latin typeface="宋体" panose="02010600030101010101" pitchFamily="2" charset="-122"/>
                <a:ea typeface="宋体" panose="02010600030101010101" pitchFamily="2" charset="-122"/>
              </a:rPr>
              <a:t>11</a:t>
            </a:r>
            <a:r>
              <a:rPr lang="zh-CN" altLang="en-US" sz="4000" b="1">
                <a:solidFill>
                  <a:srgbClr val="FF0000"/>
                </a:solidFill>
                <a:latin typeface="Times New Roman" panose="02020603050405020304" pitchFamily="18" charset="0"/>
                <a:ea typeface="宋体" panose="02010600030101010101" pitchFamily="2" charset="-122"/>
              </a:rPr>
              <a:t> </a:t>
            </a:r>
            <a:r>
              <a:rPr lang="en-US" altLang="zh-CN" sz="4000" b="1">
                <a:solidFill>
                  <a:srgbClr val="FF0000"/>
                </a:solidFill>
                <a:latin typeface="宋体" panose="02010600030101010101" pitchFamily="2" charset="-122"/>
                <a:ea typeface="宋体" panose="02010600030101010101" pitchFamily="2" charset="-122"/>
              </a:rPr>
              <a:t> </a:t>
            </a:r>
            <a:r>
              <a:rPr lang="zh-CN" altLang="en-US" sz="4000" b="1">
                <a:solidFill>
                  <a:srgbClr val="FF0000"/>
                </a:solidFill>
                <a:latin typeface="宋体" panose="02010600030101010101" pitchFamily="2" charset="-122"/>
                <a:ea typeface="宋体" panose="02010600030101010101" pitchFamily="2" charset="-122"/>
              </a:rPr>
              <a:t>深度学习卷积神经网络</a:t>
            </a:r>
            <a:endParaRPr lang="zh-CN" altLang="en-US" sz="4000" dirty="0">
              <a:solidFill>
                <a:srgbClr val="FF0000"/>
              </a:solidFill>
              <a:ea typeface="宋体" panose="02010600030101010101" pitchFamily="2" charset="-122"/>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noChangeArrowheads="1"/>
          </p:cNvSpPr>
          <p:nvPr>
            <p:ph type="title" idx="4294967295"/>
          </p:nvPr>
        </p:nvSpPr>
        <p:spPr>
          <a:xfrm>
            <a:off x="628650" y="826544"/>
            <a:ext cx="7178461" cy="677792"/>
          </a:xfrm>
        </p:spPr>
        <p:txBody>
          <a:bodyPr>
            <a:normAutofit/>
          </a:bodyPr>
          <a:lstStyle/>
          <a:p>
            <a:pPr eaLnBrk="1" hangingPunct="1"/>
            <a:r>
              <a:rPr lang="zh-CN" altLang="en-US" sz="3200" b="1" dirty="0">
                <a:solidFill>
                  <a:srgbClr val="0070C0"/>
                </a:solidFill>
                <a:latin typeface="宋体" panose="02010600030101010101" pitchFamily="2" charset="-122"/>
                <a:ea typeface="宋体" panose="02010600030101010101" pitchFamily="2" charset="-122"/>
              </a:rPr>
              <a:t>深度学习</a:t>
            </a:r>
          </a:p>
        </p:txBody>
      </p:sp>
      <p:sp>
        <p:nvSpPr>
          <p:cNvPr id="19459" name="内容占位符 3"/>
          <p:cNvSpPr>
            <a:spLocks noGrp="1" noChangeArrowheads="1"/>
          </p:cNvSpPr>
          <p:nvPr>
            <p:ph idx="4294967295"/>
          </p:nvPr>
        </p:nvSpPr>
        <p:spPr>
          <a:xfrm>
            <a:off x="580278" y="1633455"/>
            <a:ext cx="7253561" cy="4615566"/>
          </a:xfrm>
        </p:spPr>
        <p:txBody>
          <a:bodyPr>
            <a:normAutofit fontScale="92500" lnSpcReduction="20000"/>
          </a:bodyPr>
          <a:lstStyle/>
          <a:p>
            <a:pPr algn="just" eaLnBrk="1" hangingPunct="1">
              <a:lnSpc>
                <a:spcPct val="130000"/>
              </a:lnSpc>
              <a:spcBef>
                <a:spcPts val="600"/>
              </a:spcBef>
              <a:spcAft>
                <a:spcPts val="600"/>
              </a:spcAft>
            </a:pPr>
            <a:r>
              <a:rPr lang="zh-CN" altLang="en-US" b="1" dirty="0">
                <a:latin typeface="华文宋体" panose="02010600040101010101" pitchFamily="2" charset="-122"/>
                <a:ea typeface="华文宋体" panose="02010600040101010101" pitchFamily="2" charset="-122"/>
                <a:sym typeface="华文楷体" panose="02010600040101010101" pitchFamily="2" charset="-122"/>
              </a:rPr>
              <a:t>自</a:t>
            </a:r>
            <a:r>
              <a:rPr lang="en-US" altLang="zh-CN" b="1" dirty="0">
                <a:latin typeface="华文宋体" panose="02010600040101010101" pitchFamily="2" charset="-122"/>
                <a:ea typeface="华文宋体" panose="02010600040101010101" pitchFamily="2" charset="-122"/>
                <a:sym typeface="华文楷体" panose="02010600040101010101" pitchFamily="2" charset="-122"/>
              </a:rPr>
              <a:t>2006</a:t>
            </a:r>
            <a:r>
              <a:rPr lang="zh-CN" altLang="en-US" b="1" dirty="0">
                <a:latin typeface="华文宋体" panose="02010600040101010101" pitchFamily="2" charset="-122"/>
                <a:ea typeface="华文宋体" panose="02010600040101010101" pitchFamily="2" charset="-122"/>
                <a:sym typeface="华文楷体" panose="02010600040101010101" pitchFamily="2" charset="-122"/>
              </a:rPr>
              <a:t>年，深度学习已经成为机器学习研究中的一个新兴领域 。其动机在于建立、模拟人脑进行分析学习的</a:t>
            </a:r>
            <a:r>
              <a:rPr lang="zh-CN" altLang="en-US" b="1" dirty="0">
                <a:solidFill>
                  <a:srgbClr val="FF0000"/>
                </a:solidFill>
                <a:latin typeface="华文宋体" panose="02010600040101010101" pitchFamily="2" charset="-122"/>
                <a:ea typeface="华文宋体" panose="02010600040101010101" pitchFamily="2" charset="-122"/>
                <a:sym typeface="华文楷体" panose="02010600040101010101" pitchFamily="2" charset="-122"/>
              </a:rPr>
              <a:t>神经网络</a:t>
            </a:r>
            <a:r>
              <a:rPr lang="zh-CN" altLang="en-US" b="1" dirty="0">
                <a:latin typeface="华文宋体" panose="02010600040101010101" pitchFamily="2" charset="-122"/>
                <a:ea typeface="华文宋体" panose="02010600040101010101" pitchFamily="2" charset="-122"/>
                <a:sym typeface="华文楷体" panose="02010600040101010101" pitchFamily="2" charset="-122"/>
              </a:rPr>
              <a:t>，它模拟人脑的机制来解释数据，例如图像、声音和文本。深度学习是</a:t>
            </a:r>
            <a:r>
              <a:rPr lang="zh-CN" altLang="en-US" b="1" dirty="0">
                <a:solidFill>
                  <a:srgbClr val="FF0000"/>
                </a:solidFill>
                <a:latin typeface="华文宋体" panose="02010600040101010101" pitchFamily="2" charset="-122"/>
                <a:ea typeface="华文宋体" panose="02010600040101010101" pitchFamily="2" charset="-122"/>
                <a:sym typeface="华文楷体" panose="02010600040101010101" pitchFamily="2" charset="-122"/>
              </a:rPr>
              <a:t>无监督</a:t>
            </a:r>
            <a:r>
              <a:rPr lang="en-US" altLang="zh-CN" b="1" dirty="0">
                <a:solidFill>
                  <a:srgbClr val="FF0000"/>
                </a:solidFill>
                <a:latin typeface="华文宋体" panose="02010600040101010101" pitchFamily="2" charset="-122"/>
                <a:ea typeface="华文宋体" panose="02010600040101010101" pitchFamily="2" charset="-122"/>
                <a:sym typeface="华文楷体" panose="02010600040101010101" pitchFamily="2" charset="-122"/>
              </a:rPr>
              <a:t>/</a:t>
            </a:r>
            <a:r>
              <a:rPr lang="zh-CN" altLang="en-US" b="1" dirty="0">
                <a:solidFill>
                  <a:srgbClr val="FF0000"/>
                </a:solidFill>
                <a:latin typeface="华文宋体" panose="02010600040101010101" pitchFamily="2" charset="-122"/>
                <a:ea typeface="华文宋体" panose="02010600040101010101" pitchFamily="2" charset="-122"/>
                <a:sym typeface="华文楷体" panose="02010600040101010101" pitchFamily="2" charset="-122"/>
              </a:rPr>
              <a:t>监督</a:t>
            </a:r>
            <a:r>
              <a:rPr lang="zh-CN" altLang="en-US" b="1" dirty="0">
                <a:latin typeface="华文宋体" panose="02010600040101010101" pitchFamily="2" charset="-122"/>
                <a:ea typeface="华文宋体" panose="02010600040101010101" pitchFamily="2" charset="-122"/>
                <a:sym typeface="华文楷体" panose="02010600040101010101" pitchFamily="2" charset="-122"/>
              </a:rPr>
              <a:t>学习。</a:t>
            </a:r>
            <a:endParaRPr lang="en-US" altLang="zh-CN" b="1" dirty="0">
              <a:latin typeface="华文宋体" panose="02010600040101010101" pitchFamily="2" charset="-122"/>
              <a:ea typeface="华文宋体" panose="02010600040101010101" pitchFamily="2" charset="-122"/>
              <a:sym typeface="华文楷体" panose="02010600040101010101" pitchFamily="2" charset="-122"/>
            </a:endParaRPr>
          </a:p>
          <a:p>
            <a:pPr algn="just" eaLnBrk="1" hangingPunct="1">
              <a:lnSpc>
                <a:spcPct val="130000"/>
              </a:lnSpc>
              <a:spcBef>
                <a:spcPts val="600"/>
              </a:spcBef>
              <a:spcAft>
                <a:spcPts val="600"/>
              </a:spcAft>
            </a:pPr>
            <a:r>
              <a:rPr lang="zh-CN" altLang="en-US" b="1" dirty="0">
                <a:latin typeface="华文宋体" panose="02010600040101010101" pitchFamily="2" charset="-122"/>
                <a:ea typeface="华文宋体" panose="02010600040101010101" pitchFamily="2" charset="-122"/>
                <a:sym typeface="华文楷体" panose="02010600040101010101" pitchFamily="2" charset="-122"/>
              </a:rPr>
              <a:t>深度学习的概念源于人工神经网络的研究，含多隐层的多层感知器就是一种深度学习结构。</a:t>
            </a:r>
            <a:endParaRPr lang="en-US" altLang="zh-CN" b="1" dirty="0">
              <a:latin typeface="华文宋体" panose="02010600040101010101" pitchFamily="2" charset="-122"/>
              <a:ea typeface="华文宋体" panose="02010600040101010101" pitchFamily="2" charset="-122"/>
              <a:sym typeface="华文楷体" panose="02010600040101010101" pitchFamily="2" charset="-122"/>
            </a:endParaRPr>
          </a:p>
          <a:p>
            <a:pPr algn="just" eaLnBrk="1" hangingPunct="1">
              <a:lnSpc>
                <a:spcPct val="130000"/>
              </a:lnSpc>
              <a:spcBef>
                <a:spcPts val="600"/>
              </a:spcBef>
              <a:spcAft>
                <a:spcPts val="600"/>
              </a:spcAft>
            </a:pPr>
            <a:r>
              <a:rPr lang="zh-CN" altLang="en-US" b="1" dirty="0">
                <a:latin typeface="华文宋体" panose="02010600040101010101" pitchFamily="2" charset="-122"/>
                <a:ea typeface="华文宋体" panose="02010600040101010101" pitchFamily="2" charset="-122"/>
                <a:sym typeface="华文楷体" panose="02010600040101010101" pitchFamily="2" charset="-122"/>
              </a:rPr>
              <a:t>深度学习通过组合</a:t>
            </a:r>
            <a:r>
              <a:rPr lang="zh-CN" altLang="en-US" b="1" dirty="0">
                <a:solidFill>
                  <a:srgbClr val="FF0000"/>
                </a:solidFill>
                <a:latin typeface="华文宋体" panose="02010600040101010101" pitchFamily="2" charset="-122"/>
                <a:ea typeface="华文宋体" panose="02010600040101010101" pitchFamily="2" charset="-122"/>
                <a:sym typeface="华文楷体" panose="02010600040101010101" pitchFamily="2" charset="-122"/>
              </a:rPr>
              <a:t>低层特征</a:t>
            </a:r>
            <a:r>
              <a:rPr lang="zh-CN" altLang="en-US" b="1" dirty="0">
                <a:latin typeface="华文宋体" panose="02010600040101010101" pitchFamily="2" charset="-122"/>
                <a:ea typeface="华文宋体" panose="02010600040101010101" pitchFamily="2" charset="-122"/>
                <a:sym typeface="华文楷体" panose="02010600040101010101" pitchFamily="2" charset="-122"/>
              </a:rPr>
              <a:t>形成更加抽象的</a:t>
            </a:r>
            <a:r>
              <a:rPr lang="zh-CN" altLang="en-US" b="1" dirty="0">
                <a:solidFill>
                  <a:srgbClr val="FF0000"/>
                </a:solidFill>
                <a:latin typeface="华文宋体" panose="02010600040101010101" pitchFamily="2" charset="-122"/>
                <a:ea typeface="华文宋体" panose="02010600040101010101" pitchFamily="2" charset="-122"/>
                <a:sym typeface="华文楷体" panose="02010600040101010101" pitchFamily="2" charset="-122"/>
              </a:rPr>
              <a:t>高层特征</a:t>
            </a:r>
            <a:r>
              <a:rPr lang="zh-CN" altLang="en-US" b="1" dirty="0">
                <a:latin typeface="华文宋体" panose="02010600040101010101" pitchFamily="2" charset="-122"/>
                <a:ea typeface="华文宋体" panose="02010600040101010101" pitchFamily="2" charset="-122"/>
                <a:sym typeface="华文楷体" panose="02010600040101010101" pitchFamily="2" charset="-122"/>
              </a:rPr>
              <a:t>，已发现数据的分布式</a:t>
            </a:r>
            <a:r>
              <a:rPr lang="zh-CN" altLang="en-US" b="1" dirty="0">
                <a:solidFill>
                  <a:srgbClr val="FF0000"/>
                </a:solidFill>
                <a:latin typeface="华文宋体" panose="02010600040101010101" pitchFamily="2" charset="-122"/>
                <a:ea typeface="华文宋体" panose="02010600040101010101" pitchFamily="2" charset="-122"/>
                <a:sym typeface="华文楷体" panose="02010600040101010101" pitchFamily="2" charset="-122"/>
              </a:rPr>
              <a:t>特征</a:t>
            </a:r>
            <a:r>
              <a:rPr lang="zh-CN" altLang="en-US" b="1" dirty="0">
                <a:latin typeface="华文宋体" panose="02010600040101010101" pitchFamily="2" charset="-122"/>
                <a:ea typeface="华文宋体" panose="02010600040101010101" pitchFamily="2" charset="-122"/>
                <a:sym typeface="华文楷体" panose="02010600040101010101" pitchFamily="2" charset="-122"/>
              </a:rPr>
              <a:t>表示。</a:t>
            </a:r>
          </a:p>
        </p:txBody>
      </p:sp>
      <p:sp>
        <p:nvSpPr>
          <p:cNvPr id="4" name="Rectangle 2"/>
          <p:cNvSpPr txBox="1">
            <a:spLocks noChangeArrowheads="1"/>
          </p:cNvSpPr>
          <p:nvPr/>
        </p:nvSpPr>
        <p:spPr>
          <a:xfrm>
            <a:off x="608370" y="0"/>
            <a:ext cx="6492240" cy="9150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11</a:t>
            </a:r>
            <a:r>
              <a:rPr lang="zh-CN" altLang="en-US" sz="4000" b="1" dirty="0">
                <a:solidFill>
                  <a:srgbClr val="FF0000"/>
                </a:solidFill>
                <a:latin typeface="Times New Roman" panose="02020603050405020304" pitchFamily="18" charset="0"/>
                <a:ea typeface="宋体" panose="02010600030101010101" pitchFamily="2" charset="-122"/>
              </a:rPr>
              <a:t> </a:t>
            </a:r>
            <a:r>
              <a:rPr lang="en-US" altLang="zh-CN" sz="4000" b="1" dirty="0">
                <a:solidFill>
                  <a:srgbClr val="FF0000"/>
                </a:solidFill>
                <a:latin typeface="宋体" panose="02010600030101010101" pitchFamily="2" charset="-122"/>
                <a:ea typeface="宋体" panose="02010600030101010101" pitchFamily="2" charset="-122"/>
              </a:rPr>
              <a:t> </a:t>
            </a:r>
            <a:r>
              <a:rPr lang="zh-CN" altLang="en-US" sz="4000" b="1" dirty="0">
                <a:solidFill>
                  <a:srgbClr val="FF0000"/>
                </a:solidFill>
                <a:latin typeface="宋体" panose="02010600030101010101" pitchFamily="2" charset="-122"/>
                <a:ea typeface="宋体" panose="02010600030101010101" pitchFamily="2" charset="-122"/>
              </a:rPr>
              <a:t>深度学习卷积神经网络</a:t>
            </a:r>
            <a:endParaRPr lang="zh-CN" altLang="en-US" sz="4000" dirty="0">
              <a:solidFill>
                <a:srgbClr val="FF0000"/>
              </a:solidFill>
              <a:ea typeface="宋体" panose="02010600030101010101" pitchFamily="2" charset="-122"/>
            </a:endParaRPr>
          </a:p>
        </p:txBody>
      </p:sp>
      <p:grpSp>
        <p:nvGrpSpPr>
          <p:cNvPr id="5" name="组合 4"/>
          <p:cNvGrpSpPr/>
          <p:nvPr/>
        </p:nvGrpSpPr>
        <p:grpSpPr>
          <a:xfrm>
            <a:off x="8400804" y="0"/>
            <a:ext cx="851355" cy="6858000"/>
            <a:chOff x="8400804" y="0"/>
            <a:chExt cx="851355" cy="6858000"/>
          </a:xfrm>
        </p:grpSpPr>
        <p:grpSp>
          <p:nvGrpSpPr>
            <p:cNvPr id="6"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7"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5962" y="626626"/>
            <a:ext cx="7886700" cy="620951"/>
          </a:xfrm>
        </p:spPr>
        <p:txBody>
          <a:bodyPr>
            <a:normAutofit fontScale="90000"/>
          </a:bodyPr>
          <a:lstStyle/>
          <a:p>
            <a:r>
              <a:rPr lang="zh-CN" altLang="en-US" dirty="0">
                <a:solidFill>
                  <a:srgbClr val="0070C0"/>
                </a:solidFill>
                <a:latin typeface="微软雅黑" panose="020B0503020204020204" charset="-122"/>
                <a:ea typeface="微软雅黑" panose="020B0503020204020204" charset="-122"/>
              </a:rPr>
              <a:t>深度学习发展史</a:t>
            </a:r>
          </a:p>
        </p:txBody>
      </p:sp>
      <p:sp>
        <p:nvSpPr>
          <p:cNvPr id="12" name="Content Placeholder 2"/>
          <p:cNvSpPr txBox="1"/>
          <p:nvPr/>
        </p:nvSpPr>
        <p:spPr bwMode="auto">
          <a:xfrm>
            <a:off x="3676106" y="3603250"/>
            <a:ext cx="1753196" cy="1105691"/>
          </a:xfrm>
          <a:prstGeom prst="rect">
            <a:avLst/>
          </a:prstGeom>
          <a:noFill/>
          <a:ln w="9525">
            <a:noFill/>
            <a:miter lim="800000"/>
          </a:ln>
        </p:spPr>
        <p:txBody>
          <a:bodyPr/>
          <a:lstStyle/>
          <a:p>
            <a:pPr marL="257175" indent="-257175">
              <a:spcBef>
                <a:spcPct val="20000"/>
              </a:spcBef>
              <a:buFont typeface="Arial" panose="020B0604020202020204" pitchFamily="34" charset="0"/>
              <a:buChar char="•"/>
            </a:pPr>
            <a:r>
              <a:rPr lang="en-US" sz="1200" dirty="0">
                <a:latin typeface="Calibri" panose="020F0502020204030204" pitchFamily="34" charset="0"/>
              </a:rPr>
              <a:t>SVM</a:t>
            </a:r>
          </a:p>
          <a:p>
            <a:pPr marL="257175" indent="-257175">
              <a:spcBef>
                <a:spcPct val="20000"/>
              </a:spcBef>
              <a:buFont typeface="Arial" panose="020B0604020202020204" pitchFamily="34" charset="0"/>
              <a:buChar char="•"/>
            </a:pPr>
            <a:r>
              <a:rPr lang="en-US" sz="1200" dirty="0">
                <a:latin typeface="Calibri" panose="020F0502020204030204" pitchFamily="34" charset="0"/>
              </a:rPr>
              <a:t>Boosting</a:t>
            </a:r>
          </a:p>
          <a:p>
            <a:pPr marL="257175" indent="-257175">
              <a:spcBef>
                <a:spcPct val="20000"/>
              </a:spcBef>
              <a:buFont typeface="Arial" panose="020B0604020202020204" pitchFamily="34" charset="0"/>
              <a:buChar char="•"/>
            </a:pPr>
            <a:r>
              <a:rPr lang="en-US" sz="1200" dirty="0">
                <a:latin typeface="Calibri" panose="020F0502020204030204" pitchFamily="34" charset="0"/>
              </a:rPr>
              <a:t>Decision tree</a:t>
            </a:r>
          </a:p>
          <a:p>
            <a:pPr marL="257175" indent="-257175">
              <a:spcBef>
                <a:spcPct val="20000"/>
              </a:spcBef>
              <a:buFont typeface="Arial" panose="020B0604020202020204" pitchFamily="34" charset="0"/>
              <a:buChar char="•"/>
            </a:pPr>
            <a:r>
              <a:rPr lang="en-US" sz="1200" dirty="0">
                <a:latin typeface="Calibri" panose="020F0502020204030204" pitchFamily="34" charset="0"/>
              </a:rPr>
              <a:t>KNN</a:t>
            </a:r>
          </a:p>
          <a:p>
            <a:pPr marL="257175" indent="-257175">
              <a:spcBef>
                <a:spcPct val="20000"/>
              </a:spcBef>
              <a:buFont typeface="Arial" panose="020B0604020202020204" pitchFamily="34" charset="0"/>
              <a:buChar char="•"/>
            </a:pPr>
            <a:r>
              <a:rPr lang="en-US" sz="1200" dirty="0">
                <a:latin typeface="Calibri" panose="020F0502020204030204" pitchFamily="34" charset="0"/>
              </a:rPr>
              <a:t>…</a:t>
            </a:r>
          </a:p>
        </p:txBody>
      </p:sp>
      <p:pic>
        <p:nvPicPr>
          <p:cNvPr id="14" name="Picture 1"/>
          <p:cNvPicPr>
            <a:picLocks noChangeAspect="1" noChangeArrowheads="1"/>
          </p:cNvPicPr>
          <p:nvPr/>
        </p:nvPicPr>
        <p:blipFill>
          <a:blip r:embed="rId3" cstate="print"/>
          <a:srcRect/>
          <a:stretch>
            <a:fillRect/>
          </a:stretch>
        </p:blipFill>
        <p:spPr bwMode="auto">
          <a:xfrm>
            <a:off x="3289550" y="2338591"/>
            <a:ext cx="571500" cy="758429"/>
          </a:xfrm>
          <a:prstGeom prst="rect">
            <a:avLst/>
          </a:prstGeom>
          <a:noFill/>
          <a:ln w="9525">
            <a:noFill/>
            <a:miter lim="800000"/>
            <a:headEnd/>
            <a:tailEnd/>
          </a:ln>
        </p:spPr>
      </p:pic>
      <p:sp>
        <p:nvSpPr>
          <p:cNvPr id="36" name="Right Arrow 3"/>
          <p:cNvSpPr/>
          <p:nvPr/>
        </p:nvSpPr>
        <p:spPr>
          <a:xfrm>
            <a:off x="228603" y="3126280"/>
            <a:ext cx="8915397" cy="270030"/>
          </a:xfrm>
          <a:prstGeom prst="rightArrow">
            <a:avLst/>
          </a:prstGeom>
          <a:ln>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dirty="0"/>
          </a:p>
        </p:txBody>
      </p:sp>
      <p:cxnSp>
        <p:nvCxnSpPr>
          <p:cNvPr id="37" name="Straight Arrow Connector 4"/>
          <p:cNvCxnSpPr/>
          <p:nvPr/>
        </p:nvCxnSpPr>
        <p:spPr>
          <a:xfrm>
            <a:off x="2593693" y="2747736"/>
            <a:ext cx="0" cy="378619"/>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TextBox 5"/>
          <p:cNvSpPr txBox="1">
            <a:spLocks noChangeArrowheads="1"/>
          </p:cNvSpPr>
          <p:nvPr/>
        </p:nvSpPr>
        <p:spPr bwMode="auto">
          <a:xfrm>
            <a:off x="2002989" y="2296173"/>
            <a:ext cx="1269515" cy="461665"/>
          </a:xfrm>
          <a:prstGeom prst="rect">
            <a:avLst/>
          </a:prstGeom>
          <a:noFill/>
          <a:ln w="9525">
            <a:noFill/>
            <a:miter lim="800000"/>
          </a:ln>
        </p:spPr>
        <p:txBody>
          <a:bodyPr wrap="none">
            <a:spAutoFit/>
          </a:bodyPr>
          <a:lstStyle/>
          <a:p>
            <a:pPr algn="ctr"/>
            <a:r>
              <a:rPr lang="en-US" sz="1200" dirty="0">
                <a:latin typeface="Calibri" panose="020F0502020204030204" pitchFamily="34" charset="0"/>
              </a:rPr>
              <a:t>Neural network</a:t>
            </a:r>
          </a:p>
          <a:p>
            <a:pPr algn="ctr"/>
            <a:r>
              <a:rPr lang="en-US" sz="1200" dirty="0">
                <a:latin typeface="Calibri" panose="020F0502020204030204" pitchFamily="34" charset="0"/>
              </a:rPr>
              <a:t>Back propagation</a:t>
            </a:r>
          </a:p>
        </p:txBody>
      </p:sp>
      <p:sp>
        <p:nvSpPr>
          <p:cNvPr id="39" name="TextBox 6"/>
          <p:cNvSpPr txBox="1">
            <a:spLocks noChangeArrowheads="1"/>
          </p:cNvSpPr>
          <p:nvPr/>
        </p:nvSpPr>
        <p:spPr bwMode="auto">
          <a:xfrm>
            <a:off x="2344853" y="3396626"/>
            <a:ext cx="537327" cy="300082"/>
          </a:xfrm>
          <a:prstGeom prst="rect">
            <a:avLst/>
          </a:prstGeom>
          <a:noFill/>
          <a:ln w="9525">
            <a:noFill/>
            <a:miter lim="800000"/>
          </a:ln>
        </p:spPr>
        <p:txBody>
          <a:bodyPr wrap="none">
            <a:spAutoFit/>
          </a:bodyPr>
          <a:lstStyle/>
          <a:p>
            <a:r>
              <a:rPr lang="en-US" sz="1350" dirty="0">
                <a:latin typeface="Calibri" panose="020F0502020204030204" pitchFamily="34" charset="0"/>
              </a:rPr>
              <a:t>1986</a:t>
            </a:r>
          </a:p>
        </p:txBody>
      </p:sp>
      <p:cxnSp>
        <p:nvCxnSpPr>
          <p:cNvPr id="40" name="Straight Arrow Connector 7"/>
          <p:cNvCxnSpPr/>
          <p:nvPr/>
        </p:nvCxnSpPr>
        <p:spPr>
          <a:xfrm>
            <a:off x="5484530" y="2741783"/>
            <a:ext cx="0" cy="37742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TextBox 8"/>
          <p:cNvSpPr txBox="1">
            <a:spLocks noChangeArrowheads="1"/>
          </p:cNvSpPr>
          <p:nvPr/>
        </p:nvSpPr>
        <p:spPr bwMode="auto">
          <a:xfrm>
            <a:off x="5236881" y="3389482"/>
            <a:ext cx="537327" cy="300082"/>
          </a:xfrm>
          <a:prstGeom prst="rect">
            <a:avLst/>
          </a:prstGeom>
          <a:noFill/>
          <a:ln w="9525">
            <a:noFill/>
            <a:miter lim="800000"/>
          </a:ln>
        </p:spPr>
        <p:txBody>
          <a:bodyPr wrap="none">
            <a:spAutoFit/>
          </a:bodyPr>
          <a:lstStyle/>
          <a:p>
            <a:r>
              <a:rPr lang="en-US" sz="1350" dirty="0">
                <a:latin typeface="Calibri" panose="020F0502020204030204" pitchFamily="34" charset="0"/>
              </a:rPr>
              <a:t>2006</a:t>
            </a:r>
          </a:p>
        </p:txBody>
      </p:sp>
      <p:sp>
        <p:nvSpPr>
          <p:cNvPr id="42" name="Rectangle 9"/>
          <p:cNvSpPr/>
          <p:nvPr/>
        </p:nvSpPr>
        <p:spPr>
          <a:xfrm>
            <a:off x="3025891" y="3203745"/>
            <a:ext cx="2430065" cy="10834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dirty="0"/>
          </a:p>
        </p:txBody>
      </p:sp>
      <p:sp>
        <p:nvSpPr>
          <p:cNvPr id="43" name="TextBox 11"/>
          <p:cNvSpPr txBox="1">
            <a:spLocks noChangeArrowheads="1"/>
          </p:cNvSpPr>
          <p:nvPr/>
        </p:nvSpPr>
        <p:spPr bwMode="auto">
          <a:xfrm>
            <a:off x="4910650" y="2316729"/>
            <a:ext cx="1176338" cy="461665"/>
          </a:xfrm>
          <a:prstGeom prst="rect">
            <a:avLst/>
          </a:prstGeom>
          <a:noFill/>
          <a:ln w="9525">
            <a:noFill/>
            <a:miter lim="800000"/>
          </a:ln>
        </p:spPr>
        <p:txBody>
          <a:bodyPr wrap="square">
            <a:spAutoFit/>
          </a:bodyPr>
          <a:lstStyle/>
          <a:p>
            <a:r>
              <a:rPr lang="en-US" sz="1200" dirty="0">
                <a:latin typeface="Calibri" panose="020F0502020204030204" pitchFamily="34" charset="0"/>
              </a:rPr>
              <a:t>Deep belief net</a:t>
            </a:r>
          </a:p>
          <a:p>
            <a:r>
              <a:rPr lang="en-US" sz="1200" i="1" dirty="0">
                <a:latin typeface="Calibri" panose="020F0502020204030204" pitchFamily="34" charset="0"/>
              </a:rPr>
              <a:t>Science</a:t>
            </a:r>
          </a:p>
        </p:txBody>
      </p:sp>
      <p:cxnSp>
        <p:nvCxnSpPr>
          <p:cNvPr id="44" name="Straight Arrow Connector 12"/>
          <p:cNvCxnSpPr/>
          <p:nvPr/>
        </p:nvCxnSpPr>
        <p:spPr>
          <a:xfrm>
            <a:off x="6212003" y="2742973"/>
            <a:ext cx="0" cy="377429"/>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5" name="Picture 11"/>
          <p:cNvPicPr>
            <a:picLocks noChangeAspect="1" noChangeArrowheads="1"/>
          </p:cNvPicPr>
          <p:nvPr/>
        </p:nvPicPr>
        <p:blipFill>
          <a:blip r:embed="rId4" cstate="print"/>
          <a:srcRect/>
          <a:stretch>
            <a:fillRect/>
          </a:stretch>
        </p:blipFill>
        <p:spPr bwMode="auto">
          <a:xfrm>
            <a:off x="5635741" y="2747735"/>
            <a:ext cx="467915" cy="285750"/>
          </a:xfrm>
          <a:prstGeom prst="rect">
            <a:avLst/>
          </a:prstGeom>
          <a:noFill/>
          <a:ln w="9525">
            <a:noFill/>
            <a:miter lim="800000"/>
            <a:headEnd/>
            <a:tailEnd/>
          </a:ln>
        </p:spPr>
      </p:pic>
      <p:sp>
        <p:nvSpPr>
          <p:cNvPr id="46" name="TextBox 14"/>
          <p:cNvSpPr txBox="1">
            <a:spLocks noChangeArrowheads="1"/>
          </p:cNvSpPr>
          <p:nvPr/>
        </p:nvSpPr>
        <p:spPr bwMode="auto">
          <a:xfrm>
            <a:off x="5929824" y="2523898"/>
            <a:ext cx="635110" cy="276999"/>
          </a:xfrm>
          <a:prstGeom prst="rect">
            <a:avLst/>
          </a:prstGeom>
          <a:noFill/>
          <a:ln w="9525">
            <a:noFill/>
            <a:miter lim="800000"/>
          </a:ln>
        </p:spPr>
        <p:txBody>
          <a:bodyPr wrap="none">
            <a:spAutoFit/>
          </a:bodyPr>
          <a:lstStyle/>
          <a:p>
            <a:r>
              <a:rPr lang="en-US" sz="1200" dirty="0">
                <a:latin typeface="Calibri" panose="020F0502020204030204" pitchFamily="34" charset="0"/>
              </a:rPr>
              <a:t>Speech</a:t>
            </a:r>
          </a:p>
        </p:txBody>
      </p:sp>
      <p:sp>
        <p:nvSpPr>
          <p:cNvPr id="47" name="TextBox 15"/>
          <p:cNvSpPr txBox="1">
            <a:spLocks noChangeArrowheads="1"/>
          </p:cNvSpPr>
          <p:nvPr/>
        </p:nvSpPr>
        <p:spPr bwMode="auto">
          <a:xfrm>
            <a:off x="5972687" y="3402579"/>
            <a:ext cx="537327" cy="300082"/>
          </a:xfrm>
          <a:prstGeom prst="rect">
            <a:avLst/>
          </a:prstGeom>
          <a:noFill/>
          <a:ln w="9525">
            <a:noFill/>
            <a:miter lim="800000"/>
          </a:ln>
        </p:spPr>
        <p:txBody>
          <a:bodyPr wrap="none">
            <a:spAutoFit/>
          </a:bodyPr>
          <a:lstStyle/>
          <a:p>
            <a:r>
              <a:rPr lang="en-US" sz="1350" dirty="0">
                <a:latin typeface="Calibri" panose="020F0502020204030204" pitchFamily="34" charset="0"/>
              </a:rPr>
              <a:t>2011</a:t>
            </a:r>
          </a:p>
        </p:txBody>
      </p:sp>
      <p:cxnSp>
        <p:nvCxnSpPr>
          <p:cNvPr id="48" name="Straight Arrow Connector 16"/>
          <p:cNvCxnSpPr/>
          <p:nvPr/>
        </p:nvCxnSpPr>
        <p:spPr>
          <a:xfrm>
            <a:off x="6644199" y="2544139"/>
            <a:ext cx="0" cy="570309"/>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9" name="Picture 4"/>
          <p:cNvPicPr>
            <a:picLocks noChangeAspect="1" noChangeArrowheads="1"/>
          </p:cNvPicPr>
          <p:nvPr/>
        </p:nvPicPr>
        <p:blipFill>
          <a:blip r:embed="rId5" cstate="print"/>
          <a:srcRect/>
          <a:stretch>
            <a:fillRect/>
          </a:stretch>
        </p:blipFill>
        <p:spPr bwMode="auto">
          <a:xfrm>
            <a:off x="6217955" y="2277439"/>
            <a:ext cx="796529" cy="285750"/>
          </a:xfrm>
          <a:prstGeom prst="rect">
            <a:avLst/>
          </a:prstGeom>
          <a:noFill/>
          <a:ln w="9525">
            <a:noFill/>
            <a:miter lim="800000"/>
            <a:headEnd/>
            <a:tailEnd/>
          </a:ln>
        </p:spPr>
      </p:pic>
      <p:sp>
        <p:nvSpPr>
          <p:cNvPr id="51" name="TextBox 19"/>
          <p:cNvSpPr txBox="1">
            <a:spLocks noChangeArrowheads="1"/>
          </p:cNvSpPr>
          <p:nvPr/>
        </p:nvSpPr>
        <p:spPr bwMode="auto">
          <a:xfrm>
            <a:off x="6426316" y="3408532"/>
            <a:ext cx="537327" cy="300082"/>
          </a:xfrm>
          <a:prstGeom prst="rect">
            <a:avLst/>
          </a:prstGeom>
          <a:noFill/>
          <a:ln w="9525">
            <a:noFill/>
            <a:miter lim="800000"/>
          </a:ln>
        </p:spPr>
        <p:txBody>
          <a:bodyPr wrap="none">
            <a:spAutoFit/>
          </a:bodyPr>
          <a:lstStyle/>
          <a:p>
            <a:r>
              <a:rPr lang="en-US" sz="1350" dirty="0">
                <a:latin typeface="Calibri" panose="020F0502020204030204" pitchFamily="34" charset="0"/>
              </a:rPr>
              <a:t>2012</a:t>
            </a:r>
          </a:p>
        </p:txBody>
      </p:sp>
      <p:pic>
        <p:nvPicPr>
          <p:cNvPr id="52" name="Picture 14" descr="http://www.image-net.org/splash/logo.jpg"/>
          <p:cNvPicPr>
            <a:picLocks noChangeAspect="1" noChangeArrowheads="1"/>
          </p:cNvPicPr>
          <p:nvPr/>
        </p:nvPicPr>
        <p:blipFill>
          <a:blip r:embed="rId6" cstate="print"/>
          <a:srcRect/>
          <a:stretch>
            <a:fillRect/>
          </a:stretch>
        </p:blipFill>
        <p:spPr bwMode="auto">
          <a:xfrm>
            <a:off x="6752546" y="2640579"/>
            <a:ext cx="971550" cy="133350"/>
          </a:xfrm>
          <a:prstGeom prst="rect">
            <a:avLst/>
          </a:prstGeom>
          <a:noFill/>
          <a:ln w="9525">
            <a:noFill/>
            <a:miter lim="800000"/>
            <a:headEnd/>
            <a:tailEnd/>
          </a:ln>
        </p:spPr>
      </p:pic>
      <p:cxnSp>
        <p:nvCxnSpPr>
          <p:cNvPr id="53" name="Straight Arrow Connector 23"/>
          <p:cNvCxnSpPr/>
          <p:nvPr/>
        </p:nvCxnSpPr>
        <p:spPr>
          <a:xfrm>
            <a:off x="8210261" y="2730178"/>
            <a:ext cx="0" cy="377429"/>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TextBox 24"/>
          <p:cNvSpPr txBox="1">
            <a:spLocks noChangeArrowheads="1"/>
          </p:cNvSpPr>
          <p:nvPr/>
        </p:nvSpPr>
        <p:spPr bwMode="auto">
          <a:xfrm>
            <a:off x="7628164" y="1823329"/>
            <a:ext cx="1176164" cy="1015663"/>
          </a:xfrm>
          <a:prstGeom prst="rect">
            <a:avLst/>
          </a:prstGeom>
          <a:noFill/>
          <a:ln w="9525">
            <a:noFill/>
            <a:miter lim="800000"/>
          </a:ln>
        </p:spPr>
        <p:txBody>
          <a:bodyPr wrap="square">
            <a:spAutoFit/>
          </a:bodyPr>
          <a:lstStyle/>
          <a:p>
            <a:pPr algn="ctr"/>
            <a:r>
              <a:rPr lang="en-US" sz="1200" dirty="0">
                <a:latin typeface="Calibri" panose="020F0502020204030204" pitchFamily="34" charset="0"/>
              </a:rPr>
              <a:t>Computer vision</a:t>
            </a:r>
          </a:p>
          <a:p>
            <a:pPr algn="ctr"/>
            <a:r>
              <a:rPr lang="en-US" sz="1200" dirty="0">
                <a:latin typeface="Calibri" panose="020F0502020204030204" pitchFamily="34" charset="0"/>
              </a:rPr>
              <a:t>NLP</a:t>
            </a:r>
          </a:p>
          <a:p>
            <a:pPr algn="ctr"/>
            <a:r>
              <a:rPr lang="en-US" altLang="zh-CN" sz="1200" dirty="0">
                <a:latin typeface="Calibri" panose="020F0502020204030204" pitchFamily="34" charset="0"/>
              </a:rPr>
              <a:t>Speech</a:t>
            </a:r>
          </a:p>
          <a:p>
            <a:pPr algn="ctr"/>
            <a:r>
              <a:rPr lang="en-US" altLang="zh-CN" sz="1200" dirty="0">
                <a:latin typeface="Calibri" panose="020F0502020204030204" pitchFamily="34" charset="0"/>
              </a:rPr>
              <a:t> ……</a:t>
            </a:r>
            <a:endParaRPr lang="en-US" sz="1200" dirty="0">
              <a:latin typeface="Calibri" panose="020F0502020204030204" pitchFamily="34" charset="0"/>
            </a:endParaRPr>
          </a:p>
        </p:txBody>
      </p:sp>
      <p:sp>
        <p:nvSpPr>
          <p:cNvPr id="55" name="TextBox 25"/>
          <p:cNvSpPr txBox="1">
            <a:spLocks noChangeArrowheads="1"/>
          </p:cNvSpPr>
          <p:nvPr/>
        </p:nvSpPr>
        <p:spPr bwMode="auto">
          <a:xfrm>
            <a:off x="7976172" y="3414283"/>
            <a:ext cx="537327" cy="300082"/>
          </a:xfrm>
          <a:prstGeom prst="rect">
            <a:avLst/>
          </a:prstGeom>
          <a:noFill/>
          <a:ln w="9525">
            <a:noFill/>
            <a:miter lim="800000"/>
          </a:ln>
        </p:spPr>
        <p:txBody>
          <a:bodyPr wrap="none">
            <a:spAutoFit/>
          </a:bodyPr>
          <a:lstStyle/>
          <a:p>
            <a:r>
              <a:rPr lang="en-US" sz="1350" dirty="0">
                <a:latin typeface="Calibri" panose="020F0502020204030204" pitchFamily="34" charset="0"/>
              </a:rPr>
              <a:t>2014</a:t>
            </a:r>
          </a:p>
        </p:txBody>
      </p:sp>
      <p:pic>
        <p:nvPicPr>
          <p:cNvPr id="56" name="Picture 1"/>
          <p:cNvPicPr>
            <a:picLocks noChangeAspect="1" noChangeArrowheads="1"/>
          </p:cNvPicPr>
          <p:nvPr/>
        </p:nvPicPr>
        <p:blipFill>
          <a:blip r:embed="rId3" cstate="print"/>
          <a:srcRect/>
          <a:stretch>
            <a:fillRect/>
          </a:stretch>
        </p:blipFill>
        <p:spPr bwMode="auto">
          <a:xfrm>
            <a:off x="4251042" y="2338591"/>
            <a:ext cx="571500" cy="758429"/>
          </a:xfrm>
          <a:prstGeom prst="rect">
            <a:avLst/>
          </a:prstGeom>
          <a:noFill/>
          <a:ln w="9525">
            <a:noFill/>
            <a:miter lim="800000"/>
            <a:headEnd/>
            <a:tailEnd/>
          </a:ln>
        </p:spPr>
      </p:pic>
      <p:sp>
        <p:nvSpPr>
          <p:cNvPr id="57" name="TextBox 11"/>
          <p:cNvSpPr txBox="1"/>
          <p:nvPr/>
        </p:nvSpPr>
        <p:spPr>
          <a:xfrm>
            <a:off x="2028146" y="1909006"/>
            <a:ext cx="1351332" cy="300082"/>
          </a:xfrm>
          <a:prstGeom prst="rect">
            <a:avLst/>
          </a:prstGeom>
          <a:noFill/>
        </p:spPr>
        <p:txBody>
          <a:bodyPr wrap="none" rtlCol="0">
            <a:spAutoFit/>
          </a:bodyPr>
          <a:lstStyle/>
          <a:p>
            <a:r>
              <a:rPr lang="en-US" sz="1350" dirty="0"/>
              <a:t>Geoffrey Hinton </a:t>
            </a:r>
          </a:p>
        </p:txBody>
      </p:sp>
      <p:cxnSp>
        <p:nvCxnSpPr>
          <p:cNvPr id="59" name="Straight Arrow Connector 4"/>
          <p:cNvCxnSpPr/>
          <p:nvPr/>
        </p:nvCxnSpPr>
        <p:spPr>
          <a:xfrm>
            <a:off x="511799" y="2707850"/>
            <a:ext cx="0" cy="378619"/>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0" name="TextBox 6"/>
          <p:cNvSpPr txBox="1">
            <a:spLocks noChangeArrowheads="1"/>
          </p:cNvSpPr>
          <p:nvPr/>
        </p:nvSpPr>
        <p:spPr bwMode="auto">
          <a:xfrm>
            <a:off x="262450" y="3396626"/>
            <a:ext cx="537327" cy="300082"/>
          </a:xfrm>
          <a:prstGeom prst="rect">
            <a:avLst/>
          </a:prstGeom>
          <a:noFill/>
          <a:ln w="9525">
            <a:noFill/>
            <a:miter lim="800000"/>
          </a:ln>
        </p:spPr>
        <p:txBody>
          <a:bodyPr wrap="none">
            <a:spAutoFit/>
          </a:bodyPr>
          <a:lstStyle/>
          <a:p>
            <a:r>
              <a:rPr lang="en-US" sz="1350" dirty="0">
                <a:latin typeface="Calibri" panose="020F0502020204030204" pitchFamily="34" charset="0"/>
              </a:rPr>
              <a:t>1949</a:t>
            </a:r>
          </a:p>
        </p:txBody>
      </p:sp>
      <p:sp>
        <p:nvSpPr>
          <p:cNvPr id="61" name="TextBox 5"/>
          <p:cNvSpPr txBox="1">
            <a:spLocks noChangeArrowheads="1"/>
          </p:cNvSpPr>
          <p:nvPr/>
        </p:nvSpPr>
        <p:spPr bwMode="auto">
          <a:xfrm>
            <a:off x="44638" y="2282073"/>
            <a:ext cx="1188146" cy="461665"/>
          </a:xfrm>
          <a:prstGeom prst="rect">
            <a:avLst/>
          </a:prstGeom>
          <a:noFill/>
          <a:ln w="9525">
            <a:noFill/>
            <a:miter lim="800000"/>
          </a:ln>
        </p:spPr>
        <p:txBody>
          <a:bodyPr wrap="none">
            <a:spAutoFit/>
          </a:bodyPr>
          <a:lstStyle/>
          <a:p>
            <a:pPr algn="ctr"/>
            <a:r>
              <a:rPr lang="en-US" sz="1200" dirty="0">
                <a:latin typeface="Calibri" panose="020F0502020204030204" pitchFamily="34" charset="0"/>
              </a:rPr>
              <a:t>Learning model </a:t>
            </a:r>
          </a:p>
          <a:p>
            <a:pPr algn="ctr"/>
            <a:r>
              <a:rPr lang="en-US" sz="1200" dirty="0">
                <a:latin typeface="Calibri" panose="020F0502020204030204" pitchFamily="34" charset="0"/>
              </a:rPr>
              <a:t>of neurons</a:t>
            </a:r>
          </a:p>
        </p:txBody>
      </p:sp>
      <p:cxnSp>
        <p:nvCxnSpPr>
          <p:cNvPr id="62" name="Straight Arrow Connector 4"/>
          <p:cNvCxnSpPr/>
          <p:nvPr/>
        </p:nvCxnSpPr>
        <p:spPr>
          <a:xfrm>
            <a:off x="1499824" y="2716948"/>
            <a:ext cx="0" cy="378619"/>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3" name="TextBox 6"/>
          <p:cNvSpPr txBox="1">
            <a:spLocks noChangeArrowheads="1"/>
          </p:cNvSpPr>
          <p:nvPr/>
        </p:nvSpPr>
        <p:spPr bwMode="auto">
          <a:xfrm>
            <a:off x="1255045" y="3389482"/>
            <a:ext cx="537327" cy="300082"/>
          </a:xfrm>
          <a:prstGeom prst="rect">
            <a:avLst/>
          </a:prstGeom>
          <a:noFill/>
          <a:ln w="9525">
            <a:noFill/>
            <a:miter lim="800000"/>
          </a:ln>
        </p:spPr>
        <p:txBody>
          <a:bodyPr wrap="none">
            <a:spAutoFit/>
          </a:bodyPr>
          <a:lstStyle/>
          <a:p>
            <a:r>
              <a:rPr lang="en-US" sz="1350" dirty="0">
                <a:latin typeface="Calibri" panose="020F0502020204030204" pitchFamily="34" charset="0"/>
              </a:rPr>
              <a:t>1958</a:t>
            </a:r>
          </a:p>
        </p:txBody>
      </p:sp>
      <p:sp>
        <p:nvSpPr>
          <p:cNvPr id="64" name="TextBox 5"/>
          <p:cNvSpPr txBox="1">
            <a:spLocks noChangeArrowheads="1"/>
          </p:cNvSpPr>
          <p:nvPr/>
        </p:nvSpPr>
        <p:spPr bwMode="auto">
          <a:xfrm>
            <a:off x="1112665" y="2331432"/>
            <a:ext cx="875048" cy="276999"/>
          </a:xfrm>
          <a:prstGeom prst="rect">
            <a:avLst/>
          </a:prstGeom>
          <a:noFill/>
          <a:ln w="9525">
            <a:noFill/>
            <a:miter lim="800000"/>
          </a:ln>
        </p:spPr>
        <p:txBody>
          <a:bodyPr wrap="none">
            <a:spAutoFit/>
          </a:bodyPr>
          <a:lstStyle/>
          <a:p>
            <a:pPr algn="ctr"/>
            <a:r>
              <a:rPr lang="en-US" sz="1200" dirty="0">
                <a:latin typeface="Calibri" panose="020F0502020204030204" pitchFamily="34" charset="0"/>
              </a:rPr>
              <a:t>Perceptron</a:t>
            </a:r>
          </a:p>
        </p:txBody>
      </p:sp>
      <p:sp>
        <p:nvSpPr>
          <p:cNvPr id="65" name="TextBox 11"/>
          <p:cNvSpPr txBox="1"/>
          <p:nvPr/>
        </p:nvSpPr>
        <p:spPr>
          <a:xfrm>
            <a:off x="262449" y="1916203"/>
            <a:ext cx="561372" cy="300082"/>
          </a:xfrm>
          <a:prstGeom prst="rect">
            <a:avLst/>
          </a:prstGeom>
          <a:noFill/>
        </p:spPr>
        <p:txBody>
          <a:bodyPr wrap="none" rtlCol="0">
            <a:spAutoFit/>
          </a:bodyPr>
          <a:lstStyle/>
          <a:p>
            <a:r>
              <a:rPr lang="en-US" sz="1350" dirty="0"/>
              <a:t>Hebb</a:t>
            </a:r>
          </a:p>
        </p:txBody>
      </p:sp>
      <p:sp>
        <p:nvSpPr>
          <p:cNvPr id="66" name="TextBox 11"/>
          <p:cNvSpPr txBox="1"/>
          <p:nvPr/>
        </p:nvSpPr>
        <p:spPr>
          <a:xfrm>
            <a:off x="1049392" y="1906596"/>
            <a:ext cx="938527" cy="300082"/>
          </a:xfrm>
          <a:prstGeom prst="rect">
            <a:avLst/>
          </a:prstGeom>
          <a:noFill/>
        </p:spPr>
        <p:txBody>
          <a:bodyPr wrap="none" rtlCol="0">
            <a:spAutoFit/>
          </a:bodyPr>
          <a:lstStyle/>
          <a:p>
            <a:r>
              <a:rPr lang="en-US" sz="1350" dirty="0"/>
              <a:t>Rosenblatt</a:t>
            </a:r>
          </a:p>
        </p:txBody>
      </p:sp>
      <p:sp>
        <p:nvSpPr>
          <p:cNvPr id="67" name="TextBox 11"/>
          <p:cNvSpPr txBox="1"/>
          <p:nvPr/>
        </p:nvSpPr>
        <p:spPr>
          <a:xfrm>
            <a:off x="4802363" y="1927811"/>
            <a:ext cx="1351332" cy="300082"/>
          </a:xfrm>
          <a:prstGeom prst="rect">
            <a:avLst/>
          </a:prstGeom>
          <a:noFill/>
        </p:spPr>
        <p:txBody>
          <a:bodyPr wrap="none" rtlCol="0">
            <a:spAutoFit/>
          </a:bodyPr>
          <a:lstStyle/>
          <a:p>
            <a:r>
              <a:rPr lang="en-US" sz="1350" dirty="0"/>
              <a:t>Geoffrey Hinton </a:t>
            </a:r>
          </a:p>
        </p:txBody>
      </p:sp>
      <p:sp>
        <p:nvSpPr>
          <p:cNvPr id="68" name="矩形 67"/>
          <p:cNvSpPr/>
          <p:nvPr/>
        </p:nvSpPr>
        <p:spPr>
          <a:xfrm>
            <a:off x="128873" y="1899452"/>
            <a:ext cx="3116380" cy="17733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9" name="Content Placeholder 2"/>
          <p:cNvSpPr txBox="1"/>
          <p:nvPr/>
        </p:nvSpPr>
        <p:spPr bwMode="auto">
          <a:xfrm>
            <a:off x="7014484" y="3641074"/>
            <a:ext cx="1451914" cy="1105691"/>
          </a:xfrm>
          <a:prstGeom prst="rect">
            <a:avLst/>
          </a:prstGeom>
          <a:noFill/>
          <a:ln w="9525">
            <a:noFill/>
            <a:miter lim="800000"/>
          </a:ln>
        </p:spPr>
        <p:txBody>
          <a:bodyPr/>
          <a:lstStyle/>
          <a:p>
            <a:pPr marL="257175" indent="-257175">
              <a:spcBef>
                <a:spcPct val="20000"/>
              </a:spcBef>
              <a:buFont typeface="Arial" panose="020B0604020202020204" pitchFamily="34" charset="0"/>
              <a:buChar char="•"/>
            </a:pPr>
            <a:r>
              <a:rPr lang="en-US" sz="1200" dirty="0">
                <a:latin typeface="Calibri" panose="020F0502020204030204" pitchFamily="34" charset="0"/>
              </a:rPr>
              <a:t>DBN</a:t>
            </a:r>
          </a:p>
          <a:p>
            <a:pPr marL="257175" indent="-257175">
              <a:spcBef>
                <a:spcPct val="20000"/>
              </a:spcBef>
              <a:buFont typeface="Arial" panose="020B0604020202020204" pitchFamily="34" charset="0"/>
              <a:buChar char="•"/>
            </a:pPr>
            <a:r>
              <a:rPr lang="en-US" sz="1200" dirty="0">
                <a:latin typeface="Calibri" panose="020F0502020204030204" pitchFamily="34" charset="0"/>
              </a:rPr>
              <a:t>CNN</a:t>
            </a:r>
          </a:p>
          <a:p>
            <a:pPr marL="257175" indent="-257175">
              <a:spcBef>
                <a:spcPct val="20000"/>
              </a:spcBef>
              <a:buFont typeface="Arial" panose="020B0604020202020204" pitchFamily="34" charset="0"/>
              <a:buChar char="•"/>
            </a:pPr>
            <a:r>
              <a:rPr lang="en-US" sz="1200" dirty="0">
                <a:latin typeface="Calibri" panose="020F0502020204030204" pitchFamily="34" charset="0"/>
              </a:rPr>
              <a:t>RBM</a:t>
            </a:r>
          </a:p>
          <a:p>
            <a:pPr marL="257175" indent="-257175">
              <a:spcBef>
                <a:spcPct val="20000"/>
              </a:spcBef>
              <a:buFont typeface="Arial" panose="020B0604020202020204" pitchFamily="34" charset="0"/>
              <a:buChar char="•"/>
            </a:pPr>
            <a:r>
              <a:rPr lang="en-US" sz="1200" dirty="0">
                <a:latin typeface="Calibri" panose="020F0502020204030204" pitchFamily="34" charset="0"/>
              </a:rPr>
              <a:t>RNN</a:t>
            </a:r>
          </a:p>
          <a:p>
            <a:pPr marL="257175" indent="-257175">
              <a:spcBef>
                <a:spcPct val="20000"/>
              </a:spcBef>
              <a:buFont typeface="Arial" panose="020B0604020202020204" pitchFamily="34" charset="0"/>
              <a:buChar char="•"/>
            </a:pPr>
            <a:r>
              <a:rPr lang="en-US" sz="1200" dirty="0">
                <a:latin typeface="Calibri" panose="020F0502020204030204" pitchFamily="34" charset="0"/>
              </a:rPr>
              <a:t>…</a:t>
            </a:r>
          </a:p>
        </p:txBody>
      </p:sp>
      <p:sp>
        <p:nvSpPr>
          <p:cNvPr id="3" name="矩形 2"/>
          <p:cNvSpPr/>
          <p:nvPr/>
        </p:nvSpPr>
        <p:spPr>
          <a:xfrm>
            <a:off x="3335331" y="4859566"/>
            <a:ext cx="1915909" cy="300082"/>
          </a:xfrm>
          <a:prstGeom prst="rect">
            <a:avLst/>
          </a:prstGeom>
        </p:spPr>
        <p:txBody>
          <a:bodyPr wrap="none">
            <a:spAutoFit/>
          </a:bodyPr>
          <a:lstStyle/>
          <a:p>
            <a:r>
              <a:rPr lang="zh-CN" altLang="en-US" sz="1350" dirty="0">
                <a:latin typeface="微软雅黑" panose="020B0503020204020204" charset="-122"/>
                <a:ea typeface="微软雅黑" panose="020B0503020204020204" charset="-122"/>
              </a:rPr>
              <a:t>机器学习第一次浪潮：</a:t>
            </a:r>
            <a:endParaRPr lang="zh-CN" altLang="en-US" sz="1350" dirty="0"/>
          </a:p>
        </p:txBody>
      </p:sp>
      <p:sp>
        <p:nvSpPr>
          <p:cNvPr id="50" name="矩形 49"/>
          <p:cNvSpPr/>
          <p:nvPr/>
        </p:nvSpPr>
        <p:spPr>
          <a:xfrm>
            <a:off x="6519184" y="4859566"/>
            <a:ext cx="1742785" cy="300082"/>
          </a:xfrm>
          <a:prstGeom prst="rect">
            <a:avLst/>
          </a:prstGeom>
        </p:spPr>
        <p:txBody>
          <a:bodyPr wrap="none">
            <a:spAutoFit/>
          </a:bodyPr>
          <a:lstStyle/>
          <a:p>
            <a:r>
              <a:rPr lang="zh-CN" altLang="en-US" sz="1350" dirty="0">
                <a:latin typeface="微软雅黑" panose="020B0503020204020204" charset="-122"/>
                <a:ea typeface="微软雅黑" panose="020B0503020204020204" charset="-122"/>
              </a:rPr>
              <a:t>机器学习第二次浪潮</a:t>
            </a:r>
            <a:endParaRPr lang="zh-CN" altLang="en-US" sz="1350" dirty="0"/>
          </a:p>
        </p:txBody>
      </p:sp>
      <p:sp>
        <p:nvSpPr>
          <p:cNvPr id="4" name="矩形 3"/>
          <p:cNvSpPr/>
          <p:nvPr/>
        </p:nvSpPr>
        <p:spPr>
          <a:xfrm>
            <a:off x="3438859" y="5107897"/>
            <a:ext cx="1485600" cy="507831"/>
          </a:xfrm>
          <a:prstGeom prst="rect">
            <a:avLst/>
          </a:prstGeom>
        </p:spPr>
        <p:txBody>
          <a:bodyPr wrap="none">
            <a:spAutoFit/>
          </a:bodyPr>
          <a:lstStyle/>
          <a:p>
            <a:pPr algn="ctr"/>
            <a:r>
              <a:rPr lang="zh-CN" altLang="en-US" sz="1350" dirty="0"/>
              <a:t>浅层学习模型</a:t>
            </a:r>
            <a:endParaRPr lang="en-US" altLang="zh-CN" sz="1350" dirty="0"/>
          </a:p>
          <a:p>
            <a:pPr algn="ctr"/>
            <a:r>
              <a:rPr lang="en-US" altLang="zh-CN" sz="1350" dirty="0"/>
              <a:t>(Shallow Learning)</a:t>
            </a:r>
            <a:endParaRPr lang="zh-CN" altLang="en-US" sz="1350" dirty="0"/>
          </a:p>
        </p:txBody>
      </p:sp>
      <p:sp>
        <p:nvSpPr>
          <p:cNvPr id="70" name="矩形 69"/>
          <p:cNvSpPr/>
          <p:nvPr/>
        </p:nvSpPr>
        <p:spPr>
          <a:xfrm>
            <a:off x="6745893" y="5090736"/>
            <a:ext cx="1306769" cy="507831"/>
          </a:xfrm>
          <a:prstGeom prst="rect">
            <a:avLst/>
          </a:prstGeom>
        </p:spPr>
        <p:txBody>
          <a:bodyPr wrap="none">
            <a:spAutoFit/>
          </a:bodyPr>
          <a:lstStyle/>
          <a:p>
            <a:pPr algn="ctr"/>
            <a:r>
              <a:rPr lang="zh-CN" altLang="en-US" sz="1350" dirty="0"/>
              <a:t>深度学习模型</a:t>
            </a:r>
            <a:endParaRPr lang="en-US" altLang="zh-CN" sz="1350" dirty="0"/>
          </a:p>
          <a:p>
            <a:pPr algn="ctr"/>
            <a:r>
              <a:rPr lang="en-US" altLang="zh-CN" sz="1350" dirty="0"/>
              <a:t>(Deep Learning)</a:t>
            </a:r>
            <a:endParaRPr lang="zh-CN" altLang="en-US" sz="1350" dirty="0"/>
          </a:p>
        </p:txBody>
      </p:sp>
      <p:sp>
        <p:nvSpPr>
          <p:cNvPr id="5" name="文本框 4"/>
          <p:cNvSpPr txBox="1"/>
          <p:nvPr/>
        </p:nvSpPr>
        <p:spPr>
          <a:xfrm>
            <a:off x="1337187" y="3939977"/>
            <a:ext cx="1507474" cy="300082"/>
          </a:xfrm>
          <a:prstGeom prst="rect">
            <a:avLst/>
          </a:prstGeom>
          <a:solidFill>
            <a:schemeClr val="bg2"/>
          </a:solidFill>
          <a:effectLst>
            <a:outerShdw blurRad="50800" dist="38100" dir="5400000" algn="t" rotWithShape="0">
              <a:prstClr val="black">
                <a:alpha val="40000"/>
              </a:prstClr>
            </a:outerShdw>
          </a:effectLst>
        </p:spPr>
        <p:txBody>
          <a:bodyPr wrap="square" rtlCol="0">
            <a:spAutoFit/>
          </a:bodyPr>
          <a:lstStyle/>
          <a:p>
            <a:r>
              <a:rPr lang="en-US" altLang="zh-CN" sz="1350" dirty="0"/>
              <a:t>First Winter of NN</a:t>
            </a:r>
            <a:endParaRPr lang="zh-CN" altLang="en-US" sz="1350" dirty="0"/>
          </a:p>
        </p:txBody>
      </p:sp>
      <p:sp>
        <p:nvSpPr>
          <p:cNvPr id="71" name="文本框 70"/>
          <p:cNvSpPr txBox="1"/>
          <p:nvPr/>
        </p:nvSpPr>
        <p:spPr>
          <a:xfrm>
            <a:off x="3370404" y="5697181"/>
            <a:ext cx="1622508" cy="507831"/>
          </a:xfrm>
          <a:prstGeom prst="rect">
            <a:avLst/>
          </a:prstGeom>
          <a:solidFill>
            <a:schemeClr val="bg2"/>
          </a:solidFill>
          <a:effectLst>
            <a:outerShdw blurRad="50800" dist="38100" dir="5400000" algn="t" rotWithShape="0">
              <a:prstClr val="black">
                <a:alpha val="40000"/>
              </a:prstClr>
            </a:outerShdw>
          </a:effectLst>
        </p:spPr>
        <p:txBody>
          <a:bodyPr wrap="square" rtlCol="0">
            <a:spAutoFit/>
          </a:bodyPr>
          <a:lstStyle>
            <a:defPPr>
              <a:defRPr lang="zh-CN"/>
            </a:defPPr>
          </a:lstStyle>
          <a:p>
            <a:r>
              <a:rPr lang="en-US" altLang="zh-CN" sz="1350" dirty="0"/>
              <a:t>Second Winter of NN</a:t>
            </a:r>
            <a:endParaRPr lang="zh-CN" altLang="en-US" sz="1350" dirty="0"/>
          </a:p>
        </p:txBody>
      </p:sp>
      <p:sp>
        <p:nvSpPr>
          <p:cNvPr id="6" name="灯片编号占位符 5"/>
          <p:cNvSpPr>
            <a:spLocks noGrp="1"/>
          </p:cNvSpPr>
          <p:nvPr>
            <p:ph type="sldNum" sz="quarter" idx="12"/>
          </p:nvPr>
        </p:nvSpPr>
        <p:spPr/>
        <p:txBody>
          <a:bodyPr/>
          <a:lstStyle/>
          <a:p>
            <a:fld id="{20BA4F75-59CB-4C85-AFC7-64DE7CBBC473}" type="slidenum">
              <a:rPr lang="zh-CN" altLang="en-US" smtClean="0"/>
              <a:t>139</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6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7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55"/>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4"/>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6" grpId="0" animBg="1"/>
      <p:bldP spid="38" grpId="0"/>
      <p:bldP spid="39" grpId="0"/>
      <p:bldP spid="41" grpId="0"/>
      <p:bldP spid="42" grpId="0" animBg="1"/>
      <p:bldP spid="43" grpId="0"/>
      <p:bldP spid="46" grpId="0"/>
      <p:bldP spid="47" grpId="0"/>
      <p:bldP spid="51" grpId="0"/>
      <p:bldP spid="54" grpId="0"/>
      <p:bldP spid="55" grpId="0"/>
      <p:bldP spid="57" grpId="0"/>
      <p:bldP spid="60" grpId="0"/>
      <p:bldP spid="61" grpId="0"/>
      <p:bldP spid="63" grpId="0"/>
      <p:bldP spid="64" grpId="0"/>
      <p:bldP spid="65" grpId="0"/>
      <p:bldP spid="66" grpId="0"/>
      <p:bldP spid="67" grpId="0"/>
      <p:bldP spid="68" grpId="0" animBg="1"/>
      <p:bldP spid="69" grpId="0"/>
      <p:bldP spid="3" grpId="0"/>
      <p:bldP spid="50" grpId="0"/>
      <p:bldP spid="4" grpId="0"/>
      <p:bldP spid="70" grpId="0"/>
      <p:bldP spid="5" grpId="0" animBg="1"/>
      <p:bldP spid="7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4"/>
          <p:cNvSpPr txBox="1">
            <a:spLocks noChangeArrowheads="1"/>
          </p:cNvSpPr>
          <p:nvPr/>
        </p:nvSpPr>
        <p:spPr bwMode="auto">
          <a:xfrm>
            <a:off x="720090" y="104775"/>
            <a:ext cx="464058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rgbClr val="006600"/>
                </a:solidFill>
                <a:latin typeface="华文宋体" panose="02010600040101010101" pitchFamily="2" charset="-122"/>
                <a:ea typeface="华文宋体" panose="02010600040101010101" pitchFamily="2" charset="-122"/>
              </a:rPr>
              <a:t>(2)</a:t>
            </a:r>
            <a:r>
              <a:rPr lang="zh-CN" altLang="en-US" sz="3200" b="1" dirty="0">
                <a:solidFill>
                  <a:srgbClr val="006600"/>
                </a:solidFill>
                <a:latin typeface="华文宋体" panose="02010600040101010101" pitchFamily="2" charset="-122"/>
                <a:ea typeface="华文宋体" panose="02010600040101010101" pitchFamily="2" charset="-122"/>
              </a:rPr>
              <a:t>寻找获胜神经元</a:t>
            </a:r>
          </a:p>
        </p:txBody>
      </p:sp>
      <p:pic>
        <p:nvPicPr>
          <p:cNvPr id="1843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525" y="857250"/>
            <a:ext cx="8647356" cy="5406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Rectangle 8"/>
          <p:cNvSpPr>
            <a:spLocks noChangeArrowheads="1"/>
          </p:cNvSpPr>
          <p:nvPr/>
        </p:nvSpPr>
        <p:spPr bwMode="auto">
          <a:xfrm>
            <a:off x="0" y="32464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61322" y="1459867"/>
            <a:ext cx="6049514" cy="4443101"/>
          </a:xfrm>
          <a:prstGeom prst="rect">
            <a:avLst/>
          </a:prstGeom>
        </p:spPr>
      </p:pic>
      <p:sp>
        <p:nvSpPr>
          <p:cNvPr id="2" name="矩形 1"/>
          <p:cNvSpPr/>
          <p:nvPr/>
        </p:nvSpPr>
        <p:spPr>
          <a:xfrm>
            <a:off x="6368602" y="1609653"/>
            <a:ext cx="2466305" cy="2723823"/>
          </a:xfrm>
          <a:prstGeom prst="rect">
            <a:avLst/>
          </a:prstGeom>
        </p:spPr>
        <p:txBody>
          <a:bodyPr wrap="square">
            <a:spAutoFit/>
          </a:bodyPr>
          <a:lstStyle/>
          <a:p>
            <a:pPr>
              <a:lnSpc>
                <a:spcPct val="114000"/>
              </a:lnSpc>
            </a:pPr>
            <a:endParaRPr lang="en-US" altLang="zh-CN" sz="1500" dirty="0">
              <a:latin typeface="微软雅黑" panose="020B0503020204020204" charset="-122"/>
              <a:ea typeface="微软雅黑" panose="020B0503020204020204" charset="-122"/>
            </a:endParaRPr>
          </a:p>
          <a:p>
            <a:pPr>
              <a:lnSpc>
                <a:spcPct val="114000"/>
              </a:lnSpc>
              <a:buFont typeface="Wingdings" panose="05000000000000000000" pitchFamily="2" charset="2"/>
              <a:buChar char="ü"/>
            </a:pPr>
            <a:r>
              <a:rPr lang="zh-CN" altLang="en-US" sz="1500" dirty="0">
                <a:latin typeface="微软雅黑" panose="020B0503020204020204" charset="-122"/>
                <a:ea typeface="微软雅黑" panose="020B0503020204020204" charset="-122"/>
              </a:rPr>
              <a:t>人的视觉系统的信息处理是分级的；</a:t>
            </a:r>
          </a:p>
          <a:p>
            <a:pPr>
              <a:lnSpc>
                <a:spcPct val="114000"/>
              </a:lnSpc>
              <a:buFont typeface="Wingdings" panose="05000000000000000000" pitchFamily="2" charset="2"/>
              <a:buChar char="ü"/>
            </a:pPr>
            <a:r>
              <a:rPr lang="zh-CN" altLang="en-US" sz="1500" dirty="0">
                <a:latin typeface="微软雅黑" panose="020B0503020204020204" charset="-122"/>
                <a:ea typeface="微软雅黑" panose="020B0503020204020204" charset="-122"/>
              </a:rPr>
              <a:t>高层的特征是低层特征的组合，从低层到高层的特征表示越来越抽象，越来越能表现语义或者意图；</a:t>
            </a:r>
          </a:p>
          <a:p>
            <a:pPr>
              <a:lnSpc>
                <a:spcPct val="114000"/>
              </a:lnSpc>
              <a:buFont typeface="Wingdings" panose="05000000000000000000" pitchFamily="2" charset="2"/>
              <a:buChar char="ü"/>
            </a:pPr>
            <a:r>
              <a:rPr lang="zh-CN" altLang="en-US" sz="1500" dirty="0">
                <a:latin typeface="微软雅黑" panose="020B0503020204020204" charset="-122"/>
                <a:ea typeface="微软雅黑" panose="020B0503020204020204" charset="-122"/>
              </a:rPr>
              <a:t>抽象层面越高，存在的可能猜测就越少，就越利于分类；</a:t>
            </a:r>
          </a:p>
        </p:txBody>
      </p:sp>
      <p:sp>
        <p:nvSpPr>
          <p:cNvPr id="5" name="矩形 4"/>
          <p:cNvSpPr/>
          <p:nvPr/>
        </p:nvSpPr>
        <p:spPr>
          <a:xfrm>
            <a:off x="6565006" y="4752847"/>
            <a:ext cx="2269901" cy="369332"/>
          </a:xfrm>
          <a:prstGeom prst="rect">
            <a:avLst/>
          </a:prstGeom>
        </p:spPr>
        <p:txBody>
          <a:bodyPr wrap="square">
            <a:spAutoFit/>
          </a:bodyPr>
          <a:lstStyle/>
          <a:p>
            <a:r>
              <a:rPr lang="zh-CN" altLang="en-US" dirty="0">
                <a:latin typeface="微软雅黑" panose="020B0503020204020204" charset="-122"/>
                <a:ea typeface="微软雅黑" panose="020B0503020204020204" charset="-122"/>
              </a:rPr>
              <a:t>如何用计算机模拟？</a:t>
            </a:r>
            <a:endParaRPr lang="en-US" altLang="zh-CN" dirty="0">
              <a:latin typeface="微软雅黑" panose="020B0503020204020204" charset="-122"/>
              <a:ea typeface="微软雅黑" panose="020B0503020204020204" charset="-122"/>
            </a:endParaRPr>
          </a:p>
        </p:txBody>
      </p:sp>
      <p:sp>
        <p:nvSpPr>
          <p:cNvPr id="6" name="矩形 5"/>
          <p:cNvSpPr/>
          <p:nvPr/>
        </p:nvSpPr>
        <p:spPr>
          <a:xfrm>
            <a:off x="196989" y="1001281"/>
            <a:ext cx="3685624" cy="415498"/>
          </a:xfrm>
          <a:prstGeom prst="rect">
            <a:avLst/>
          </a:prstGeom>
        </p:spPr>
        <p:txBody>
          <a:bodyPr wrap="none">
            <a:spAutoFit/>
          </a:bodyPr>
          <a:lstStyle/>
          <a:p>
            <a:r>
              <a:rPr lang="zh-CN" altLang="en-US" sz="2100" dirty="0">
                <a:latin typeface="微软雅黑" panose="020B0503020204020204" charset="-122"/>
                <a:ea typeface="微软雅黑" panose="020B0503020204020204" charset="-122"/>
              </a:rPr>
              <a:t>深度学习起源：人脑视觉机理</a:t>
            </a:r>
            <a:endParaRPr lang="zh-CN" altLang="en-US" sz="2100" dirty="0"/>
          </a:p>
        </p:txBody>
      </p:sp>
      <p:sp>
        <p:nvSpPr>
          <p:cNvPr id="3" name="灯片编号占位符 2"/>
          <p:cNvSpPr>
            <a:spLocks noGrp="1"/>
          </p:cNvSpPr>
          <p:nvPr>
            <p:ph type="sldNum" sz="quarter" idx="12"/>
          </p:nvPr>
        </p:nvSpPr>
        <p:spPr/>
        <p:txBody>
          <a:bodyPr/>
          <a:lstStyle/>
          <a:p>
            <a:fld id="{20BA4F75-59CB-4C85-AFC7-64DE7CBBC473}" type="slidenum">
              <a:rPr lang="zh-CN" altLang="en-US" smtClean="0"/>
              <a:t>140</a:t>
            </a:fld>
            <a:endParaRPr lang="zh-CN" altLang="en-US"/>
          </a:p>
        </p:txBody>
      </p:sp>
      <p:sp>
        <p:nvSpPr>
          <p:cNvPr id="7" name="Rectangle 2"/>
          <p:cNvSpPr txBox="1">
            <a:spLocks noChangeArrowheads="1"/>
          </p:cNvSpPr>
          <p:nvPr/>
        </p:nvSpPr>
        <p:spPr>
          <a:xfrm>
            <a:off x="196989" y="-123438"/>
            <a:ext cx="6492240" cy="9150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11</a:t>
            </a:r>
            <a:r>
              <a:rPr lang="zh-CN" altLang="en-US" sz="4000" b="1" dirty="0">
                <a:solidFill>
                  <a:srgbClr val="FF0000"/>
                </a:solidFill>
                <a:latin typeface="Times New Roman" panose="02020603050405020304" pitchFamily="18" charset="0"/>
                <a:ea typeface="宋体" panose="02010600030101010101" pitchFamily="2" charset="-122"/>
              </a:rPr>
              <a:t> </a:t>
            </a:r>
            <a:r>
              <a:rPr lang="en-US" altLang="zh-CN" sz="4000" b="1" dirty="0">
                <a:solidFill>
                  <a:srgbClr val="FF0000"/>
                </a:solidFill>
                <a:latin typeface="宋体" panose="02010600030101010101" pitchFamily="2" charset="-122"/>
                <a:ea typeface="宋体" panose="02010600030101010101" pitchFamily="2" charset="-122"/>
              </a:rPr>
              <a:t> </a:t>
            </a:r>
            <a:r>
              <a:rPr lang="zh-CN" altLang="en-US" sz="4000" b="1" dirty="0">
                <a:solidFill>
                  <a:srgbClr val="FF0000"/>
                </a:solidFill>
                <a:latin typeface="宋体" panose="02010600030101010101" pitchFamily="2" charset="-122"/>
                <a:ea typeface="宋体" panose="02010600030101010101" pitchFamily="2" charset="-122"/>
              </a:rPr>
              <a:t>深度学习卷积神经网络</a:t>
            </a:r>
            <a:endParaRPr lang="zh-CN" altLang="en-US" sz="4000" dirty="0">
              <a:solidFill>
                <a:srgbClr val="FF0000"/>
              </a:solidFill>
              <a:ea typeface="宋体" panose="02010600030101010101" pitchFamily="2" charset="-122"/>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119088" y="1652687"/>
            <a:ext cx="6736556" cy="3643313"/>
          </a:xfrm>
          <a:prstGeom prst="rect">
            <a:avLst/>
          </a:prstGeom>
        </p:spPr>
      </p:pic>
      <p:sp>
        <p:nvSpPr>
          <p:cNvPr id="7" name="矩形 6"/>
          <p:cNvSpPr/>
          <p:nvPr/>
        </p:nvSpPr>
        <p:spPr>
          <a:xfrm>
            <a:off x="196989" y="1001281"/>
            <a:ext cx="4801314" cy="461665"/>
          </a:xfrm>
          <a:prstGeom prst="rect">
            <a:avLst/>
          </a:prstGeom>
        </p:spPr>
        <p:txBody>
          <a:bodyPr wrap="none">
            <a:spAutoFit/>
          </a:bodyPr>
          <a:lstStyle/>
          <a:p>
            <a:r>
              <a:rPr lang="zh-CN" altLang="en-US" sz="2400" b="1" dirty="0">
                <a:solidFill>
                  <a:srgbClr val="0070C0"/>
                </a:solidFill>
                <a:latin typeface="华文宋体" panose="02010600040101010101" pitchFamily="2" charset="-122"/>
                <a:ea typeface="华文宋体" panose="02010600040101010101" pitchFamily="2" charset="-122"/>
              </a:rPr>
              <a:t>深度学习思想起源：人脑视觉机理</a:t>
            </a:r>
          </a:p>
        </p:txBody>
      </p:sp>
      <p:sp>
        <p:nvSpPr>
          <p:cNvPr id="2" name="矩形 1"/>
          <p:cNvSpPr/>
          <p:nvPr/>
        </p:nvSpPr>
        <p:spPr>
          <a:xfrm>
            <a:off x="765325" y="5531908"/>
            <a:ext cx="6967470" cy="946413"/>
          </a:xfrm>
          <a:prstGeom prst="rect">
            <a:avLst/>
          </a:prstGeom>
        </p:spPr>
        <p:txBody>
          <a:bodyPr wrap="square">
            <a:spAutoFit/>
          </a:bodyPr>
          <a:lstStyle/>
          <a:p>
            <a:r>
              <a:rPr lang="en-US" altLang="zh-CN" sz="1400" dirty="0">
                <a:latin typeface="华文宋体" panose="02010600040101010101" pitchFamily="2" charset="-122"/>
                <a:ea typeface="华文宋体" panose="02010600040101010101" pitchFamily="2" charset="-122"/>
                <a:cs typeface="Times New Roman" panose="02020603050405020304" pitchFamily="18" charset="0"/>
                <a:sym typeface="华文楷体" panose="02010600040101010101" pitchFamily="2" charset="-122"/>
              </a:rPr>
              <a:t>1981</a:t>
            </a:r>
            <a:r>
              <a:rPr lang="zh-CN" altLang="en-US" sz="1400" dirty="0">
                <a:latin typeface="华文宋体" panose="02010600040101010101" pitchFamily="2" charset="-122"/>
                <a:ea typeface="华文宋体" panose="02010600040101010101" pitchFamily="2" charset="-122"/>
                <a:cs typeface="Times New Roman" panose="02020603050405020304" pitchFamily="18" charset="0"/>
                <a:sym typeface="华文楷体" panose="02010600040101010101" pitchFamily="2" charset="-122"/>
              </a:rPr>
              <a:t>年的诺贝尔医学奖获得者 </a:t>
            </a:r>
            <a:r>
              <a:rPr lang="en-US" altLang="zh-CN" sz="1400" dirty="0">
                <a:latin typeface="华文宋体" panose="02010600040101010101" pitchFamily="2" charset="-122"/>
                <a:ea typeface="华文宋体" panose="02010600040101010101" pitchFamily="2" charset="-122"/>
                <a:cs typeface="Times New Roman" panose="02020603050405020304" pitchFamily="18" charset="0"/>
                <a:sym typeface="华文楷体" panose="02010600040101010101" pitchFamily="2" charset="-122"/>
              </a:rPr>
              <a:t>David Hubel</a:t>
            </a:r>
            <a:r>
              <a:rPr lang="zh-CN" altLang="en-US" sz="1400" dirty="0">
                <a:latin typeface="华文宋体" panose="02010600040101010101" pitchFamily="2" charset="-122"/>
                <a:ea typeface="华文宋体" panose="02010600040101010101" pitchFamily="2" charset="-122"/>
                <a:cs typeface="Times New Roman" panose="02020603050405020304" pitchFamily="18" charset="0"/>
                <a:sym typeface="华文楷体" panose="02010600040101010101" pitchFamily="2" charset="-122"/>
              </a:rPr>
              <a:t>和</a:t>
            </a:r>
            <a:r>
              <a:rPr lang="en-US" altLang="zh-CN" sz="1400" dirty="0" err="1">
                <a:latin typeface="华文宋体" panose="02010600040101010101" pitchFamily="2" charset="-122"/>
                <a:ea typeface="华文宋体" panose="02010600040101010101" pitchFamily="2" charset="-122"/>
                <a:cs typeface="Times New Roman" panose="02020603050405020304" pitchFamily="18" charset="0"/>
                <a:sym typeface="华文楷体" panose="02010600040101010101" pitchFamily="2" charset="-122"/>
              </a:rPr>
              <a:t>Torsten</a:t>
            </a:r>
            <a:r>
              <a:rPr lang="en-US" altLang="zh-CN" sz="1400" dirty="0">
                <a:latin typeface="华文宋体" panose="02010600040101010101" pitchFamily="2" charset="-122"/>
                <a:ea typeface="华文宋体" panose="02010600040101010101" pitchFamily="2" charset="-122"/>
                <a:cs typeface="Times New Roman" panose="02020603050405020304" pitchFamily="18" charset="0"/>
                <a:sym typeface="华文楷体" panose="02010600040101010101" pitchFamily="2" charset="-122"/>
              </a:rPr>
              <a:t> Wiesel</a:t>
            </a:r>
            <a:r>
              <a:rPr lang="zh-CN" altLang="en-US" sz="1400" dirty="0">
                <a:latin typeface="华文宋体" panose="02010600040101010101" pitchFamily="2" charset="-122"/>
                <a:ea typeface="华文宋体" panose="02010600040101010101" pitchFamily="2" charset="-122"/>
                <a:cs typeface="Times New Roman" panose="02020603050405020304" pitchFamily="18" charset="0"/>
                <a:sym typeface="华文楷体" panose="02010600040101010101" pitchFamily="2" charset="-122"/>
              </a:rPr>
              <a:t>发现了视觉系统的信息处理机制，他们</a:t>
            </a:r>
            <a:r>
              <a:rPr lang="zh-CN" altLang="en-US" sz="1400" dirty="0">
                <a:latin typeface="华文宋体" panose="02010600040101010101" pitchFamily="2" charset="-122"/>
                <a:ea typeface="华文宋体" panose="02010600040101010101" pitchFamily="2" charset="-122"/>
                <a:cs typeface="Times New Roman" panose="02020603050405020304" pitchFamily="18" charset="0"/>
                <a:sym typeface="楷体" panose="02010609060101010101" pitchFamily="49" charset="-122"/>
              </a:rPr>
              <a:t>发现了一种被称为“方向选择性细胞的神经细胞，当瞳孔发现了眼前的物体的边缘，而且这个边缘指向某个方向时，这种神经细胞就会活跃。</a:t>
            </a:r>
            <a:endParaRPr lang="en-US" altLang="zh-CN" sz="1400" dirty="0">
              <a:latin typeface="华文宋体" panose="02010600040101010101" pitchFamily="2" charset="-122"/>
              <a:ea typeface="华文宋体" panose="02010600040101010101" pitchFamily="2" charset="-122"/>
              <a:cs typeface="Times New Roman" panose="02020603050405020304" pitchFamily="18" charset="0"/>
              <a:sym typeface="楷体" panose="02010609060101010101" pitchFamily="49" charset="-122"/>
            </a:endParaRPr>
          </a:p>
          <a:p>
            <a:r>
              <a:rPr lang="zh-CN" altLang="en-US" sz="1400" dirty="0">
                <a:latin typeface="华文宋体" panose="02010600040101010101" pitchFamily="2" charset="-122"/>
                <a:ea typeface="华文宋体" panose="02010600040101010101" pitchFamily="2" charset="-122"/>
                <a:cs typeface="Times New Roman" panose="02020603050405020304" pitchFamily="18" charset="0"/>
              </a:rPr>
              <a:t>后脑皮层的不同视觉神经细胞，与瞳孔所受刺激之间，存在某种对应关系</a:t>
            </a:r>
            <a:r>
              <a:rPr lang="zh-CN" altLang="en-US" sz="1350" dirty="0">
                <a:latin typeface="微软雅黑" panose="020B0503020204020204" charset="-122"/>
                <a:ea typeface="微软雅黑" panose="020B0503020204020204" charset="-122"/>
              </a:rPr>
              <a:t>。</a:t>
            </a:r>
          </a:p>
        </p:txBody>
      </p:sp>
      <p:sp>
        <p:nvSpPr>
          <p:cNvPr id="3" name="灯片编号占位符 2"/>
          <p:cNvSpPr>
            <a:spLocks noGrp="1"/>
          </p:cNvSpPr>
          <p:nvPr>
            <p:ph type="sldNum" sz="quarter" idx="12"/>
          </p:nvPr>
        </p:nvSpPr>
        <p:spPr/>
        <p:txBody>
          <a:bodyPr/>
          <a:lstStyle/>
          <a:p>
            <a:fld id="{20BA4F75-59CB-4C85-AFC7-64DE7CBBC473}" type="slidenum">
              <a:rPr lang="zh-CN" altLang="en-US" smtClean="0"/>
              <a:t>141</a:t>
            </a:fld>
            <a:endParaRPr lang="zh-CN" altLang="en-US"/>
          </a:p>
        </p:txBody>
      </p:sp>
      <p:sp>
        <p:nvSpPr>
          <p:cNvPr id="6" name="Rectangle 2"/>
          <p:cNvSpPr txBox="1">
            <a:spLocks noChangeArrowheads="1"/>
          </p:cNvSpPr>
          <p:nvPr/>
        </p:nvSpPr>
        <p:spPr>
          <a:xfrm>
            <a:off x="196989" y="-31707"/>
            <a:ext cx="6492240" cy="9150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11</a:t>
            </a:r>
            <a:r>
              <a:rPr lang="zh-CN" altLang="en-US" sz="4000" b="1" dirty="0">
                <a:solidFill>
                  <a:srgbClr val="FF0000"/>
                </a:solidFill>
                <a:latin typeface="Times New Roman" panose="02020603050405020304" pitchFamily="18" charset="0"/>
                <a:ea typeface="宋体" panose="02010600030101010101" pitchFamily="2" charset="-122"/>
              </a:rPr>
              <a:t> </a:t>
            </a:r>
            <a:r>
              <a:rPr lang="en-US" altLang="zh-CN" sz="4000" b="1" dirty="0">
                <a:solidFill>
                  <a:srgbClr val="FF0000"/>
                </a:solidFill>
                <a:latin typeface="宋体" panose="02010600030101010101" pitchFamily="2" charset="-122"/>
                <a:ea typeface="宋体" panose="02010600030101010101" pitchFamily="2" charset="-122"/>
              </a:rPr>
              <a:t> </a:t>
            </a:r>
            <a:r>
              <a:rPr lang="zh-CN" altLang="en-US" sz="4000" b="1" dirty="0">
                <a:solidFill>
                  <a:srgbClr val="FF0000"/>
                </a:solidFill>
                <a:latin typeface="宋体" panose="02010600030101010101" pitchFamily="2" charset="-122"/>
                <a:ea typeface="宋体" panose="02010600030101010101" pitchFamily="2" charset="-122"/>
              </a:rPr>
              <a:t>深度学习卷积神经网络</a:t>
            </a:r>
            <a:endParaRPr lang="zh-CN" altLang="en-US" sz="4000" dirty="0">
              <a:solidFill>
                <a:srgbClr val="FF0000"/>
              </a:solidFill>
              <a:ea typeface="宋体" panose="02010600030101010101" pitchFamily="2" charset="-122"/>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1460" y="317587"/>
            <a:ext cx="7083991" cy="707886"/>
          </a:xfrm>
          <a:prstGeom prst="rect">
            <a:avLst/>
          </a:prstGeom>
        </p:spPr>
        <p:txBody>
          <a:bodyPr wrap="none">
            <a:spAutoFit/>
          </a:bodyPr>
          <a:lstStyle/>
          <a:p>
            <a:r>
              <a:rPr lang="zh-CN" altLang="zh-CN" sz="4000" b="1" kern="0" dirty="0">
                <a:solidFill>
                  <a:srgbClr val="333333"/>
                </a:solidFill>
                <a:latin typeface="华文宋体" panose="02010600040101010101" pitchFamily="2" charset="-122"/>
                <a:ea typeface="华文宋体" panose="02010600040101010101" pitchFamily="2" charset="-122"/>
                <a:cs typeface="Arial" panose="020B0604020202020204" pitchFamily="34" charset="0"/>
              </a:rPr>
              <a:t>世界最大</a:t>
            </a:r>
            <a:r>
              <a:rPr lang="en-US" altLang="zh-CN" sz="4000" b="1" kern="0" dirty="0">
                <a:solidFill>
                  <a:srgbClr val="333333"/>
                </a:solidFill>
                <a:latin typeface="华文宋体" panose="02010600040101010101" pitchFamily="2" charset="-122"/>
                <a:ea typeface="华文宋体" panose="02010600040101010101" pitchFamily="2" charset="-122"/>
              </a:rPr>
              <a:t>“</a:t>
            </a:r>
            <a:r>
              <a:rPr lang="zh-CN" altLang="zh-CN" sz="4000" b="1" kern="0" dirty="0">
                <a:solidFill>
                  <a:srgbClr val="333333"/>
                </a:solidFill>
                <a:latin typeface="华文宋体" panose="02010600040101010101" pitchFamily="2" charset="-122"/>
                <a:ea typeface="华文宋体" panose="02010600040101010101" pitchFamily="2" charset="-122"/>
                <a:cs typeface="Arial" panose="020B0604020202020204" pitchFamily="34" charset="0"/>
              </a:rPr>
              <a:t>人造脑</a:t>
            </a:r>
            <a:r>
              <a:rPr lang="en-US" altLang="zh-CN" sz="4000" b="1" kern="0" dirty="0">
                <a:solidFill>
                  <a:srgbClr val="333333"/>
                </a:solidFill>
                <a:latin typeface="华文宋体" panose="02010600040101010101" pitchFamily="2" charset="-122"/>
                <a:ea typeface="华文宋体" panose="02010600040101010101" pitchFamily="2" charset="-122"/>
              </a:rPr>
              <a:t>”</a:t>
            </a:r>
            <a:r>
              <a:rPr lang="en-US" altLang="zh-CN" sz="4000" b="1" kern="0" dirty="0">
                <a:solidFill>
                  <a:srgbClr val="333333"/>
                </a:solidFill>
                <a:latin typeface="华文宋体" panose="02010600040101010101" pitchFamily="2" charset="-122"/>
                <a:ea typeface="华文宋体" panose="02010600040101010101" pitchFamily="2" charset="-122"/>
                <a:cs typeface="Arial" panose="020B0604020202020204" pitchFamily="34" charset="0"/>
              </a:rPr>
              <a:t>-----</a:t>
            </a:r>
            <a:r>
              <a:rPr lang="en-US" altLang="zh-CN" sz="4000" b="1" kern="0" dirty="0">
                <a:solidFill>
                  <a:srgbClr val="333333"/>
                </a:solidFill>
                <a:latin typeface="华文宋体" panose="02010600040101010101" pitchFamily="2" charset="-122"/>
                <a:ea typeface="华文宋体" panose="02010600040101010101" pitchFamily="2" charset="-122"/>
              </a:rPr>
              <a:t>Spiking</a:t>
            </a:r>
            <a:endParaRPr lang="zh-CN" altLang="en-US" sz="4000" b="1" dirty="0">
              <a:latin typeface="华文宋体" panose="02010600040101010101" pitchFamily="2" charset="-122"/>
              <a:ea typeface="华文宋体" panose="02010600040101010101" pitchFamily="2" charset="-122"/>
            </a:endParaRPr>
          </a:p>
        </p:txBody>
      </p:sp>
      <p:sp>
        <p:nvSpPr>
          <p:cNvPr id="14" name="矩形 13"/>
          <p:cNvSpPr/>
          <p:nvPr/>
        </p:nvSpPr>
        <p:spPr>
          <a:xfrm>
            <a:off x="421370" y="1025473"/>
            <a:ext cx="8196850" cy="2677656"/>
          </a:xfrm>
          <a:prstGeom prst="rect">
            <a:avLst/>
          </a:prstGeom>
        </p:spPr>
        <p:txBody>
          <a:bodyPr wrap="square">
            <a:spAutoFit/>
          </a:bodyPr>
          <a:lstStyle/>
          <a:p>
            <a:pPr algn="just">
              <a:lnSpc>
                <a:spcPct val="150000"/>
              </a:lnSpc>
              <a:spcAft>
                <a:spcPts val="0"/>
              </a:spcAft>
            </a:pPr>
            <a:r>
              <a:rPr lang="en-US" altLang="zh-CN" sz="2800" kern="0" dirty="0">
                <a:solidFill>
                  <a:srgbClr val="333333"/>
                </a:solidFill>
                <a:latin typeface="Arial" panose="020B0604020202020204" pitchFamily="34" charset="0"/>
                <a:ea typeface="宋体" panose="02010600030101010101" pitchFamily="2" charset="-122"/>
                <a:cs typeface="Arial" panose="020B0604020202020204" pitchFamily="34" charset="0"/>
              </a:rPr>
              <a:t>        2018</a:t>
            </a:r>
            <a:r>
              <a:rPr lang="zh-CN" altLang="en-US" sz="2800" kern="0" dirty="0">
                <a:solidFill>
                  <a:srgbClr val="333333"/>
                </a:solidFill>
                <a:latin typeface="Arial" panose="020B0604020202020204" pitchFamily="34" charset="0"/>
                <a:ea typeface="宋体" panose="02010600030101010101" pitchFamily="2" charset="-122"/>
                <a:cs typeface="Arial" panose="020B0604020202020204" pitchFamily="34" charset="0"/>
              </a:rPr>
              <a:t>年</a:t>
            </a:r>
            <a:r>
              <a:rPr lang="en-US" altLang="zh-CN" sz="2800" kern="0" dirty="0">
                <a:solidFill>
                  <a:srgbClr val="333333"/>
                </a:solidFill>
                <a:latin typeface="Arial" panose="020B0604020202020204" pitchFamily="34" charset="0"/>
                <a:ea typeface="宋体" panose="02010600030101010101" pitchFamily="2" charset="-122"/>
                <a:cs typeface="Times New Roman" panose="02020603050405020304" pitchFamily="18" charset="0"/>
              </a:rPr>
              <a:t>11</a:t>
            </a:r>
            <a:r>
              <a:rPr lang="zh-CN" altLang="zh-CN" sz="2800" kern="0" dirty="0">
                <a:solidFill>
                  <a:srgbClr val="333333"/>
                </a:solidFill>
                <a:latin typeface="Arial" panose="020B0604020202020204" pitchFamily="34" charset="0"/>
                <a:ea typeface="宋体" panose="02010600030101010101" pitchFamily="2" charset="-122"/>
                <a:cs typeface="Arial" panose="020B0604020202020204" pitchFamily="34" charset="0"/>
              </a:rPr>
              <a:t>月</a:t>
            </a:r>
            <a:r>
              <a:rPr lang="en-US" altLang="zh-CN" sz="2800" kern="0" dirty="0">
                <a:solidFill>
                  <a:srgbClr val="333333"/>
                </a:solidFill>
                <a:latin typeface="Arial" panose="020B0604020202020204" pitchFamily="34" charset="0"/>
                <a:ea typeface="宋体" panose="02010600030101010101" pitchFamily="2" charset="-122"/>
                <a:cs typeface="Times New Roman" panose="02020603050405020304" pitchFamily="18" charset="0"/>
              </a:rPr>
              <a:t>2</a:t>
            </a:r>
            <a:r>
              <a:rPr lang="zh-CN" altLang="zh-CN" sz="2800" kern="0" dirty="0">
                <a:solidFill>
                  <a:srgbClr val="333333"/>
                </a:solidFill>
                <a:latin typeface="Arial" panose="020B0604020202020204" pitchFamily="34" charset="0"/>
                <a:ea typeface="宋体" panose="02010600030101010101" pitchFamily="2" charset="-122"/>
                <a:cs typeface="Arial" panose="020B0604020202020204" pitchFamily="34" charset="0"/>
              </a:rPr>
              <a:t>日，英国曼彻斯特大学公布消息：</a:t>
            </a:r>
            <a:r>
              <a:rPr lang="zh-CN" altLang="zh-CN" sz="2800" b="1" kern="0" dirty="0">
                <a:solidFill>
                  <a:srgbClr val="333333"/>
                </a:solidFill>
                <a:latin typeface="Arial" panose="020B0604020202020204" pitchFamily="34" charset="0"/>
                <a:ea typeface="宋体" panose="02010600030101010101" pitchFamily="2" charset="-122"/>
                <a:cs typeface="Arial" panose="020B0604020202020204" pitchFamily="34" charset="0"/>
              </a:rPr>
              <a:t>一台由</a:t>
            </a:r>
            <a:r>
              <a:rPr lang="en-US" altLang="zh-CN" sz="2800" b="1" kern="0" dirty="0">
                <a:solidFill>
                  <a:srgbClr val="333333"/>
                </a:solidFill>
                <a:latin typeface="Arial" panose="020B0604020202020204" pitchFamily="34" charset="0"/>
                <a:ea typeface="宋体" panose="02010600030101010101" pitchFamily="2" charset="-122"/>
                <a:cs typeface="Times New Roman" panose="02020603050405020304" pitchFamily="18" charset="0"/>
              </a:rPr>
              <a:t>100</a:t>
            </a:r>
            <a:r>
              <a:rPr lang="zh-CN" altLang="zh-CN" sz="2800" b="1" kern="0" dirty="0">
                <a:solidFill>
                  <a:srgbClr val="333333"/>
                </a:solidFill>
                <a:latin typeface="Arial" panose="020B0604020202020204" pitchFamily="34" charset="0"/>
                <a:ea typeface="宋体" panose="02010600030101010101" pitchFamily="2" charset="-122"/>
                <a:cs typeface="Arial" panose="020B0604020202020204" pitchFamily="34" charset="0"/>
              </a:rPr>
              <a:t>万个</a:t>
            </a:r>
            <a:r>
              <a:rPr lang="en-US" altLang="zh-CN" sz="2800" b="1" kern="0" dirty="0">
                <a:solidFill>
                  <a:srgbClr val="333333"/>
                </a:solidFill>
                <a:latin typeface="Arial" panose="020B0604020202020204" pitchFamily="34" charset="0"/>
                <a:ea typeface="宋体" panose="02010600030101010101" pitchFamily="2" charset="-122"/>
                <a:cs typeface="Times New Roman" panose="02020603050405020304" pitchFamily="18" charset="0"/>
              </a:rPr>
              <a:t>CPU</a:t>
            </a:r>
            <a:r>
              <a:rPr lang="zh-CN" altLang="zh-CN" sz="2800" b="1" kern="0" dirty="0">
                <a:solidFill>
                  <a:srgbClr val="333333"/>
                </a:solidFill>
                <a:latin typeface="Arial" panose="020B0604020202020204" pitchFamily="34" charset="0"/>
                <a:ea typeface="宋体" panose="02010600030101010101" pitchFamily="2" charset="-122"/>
                <a:cs typeface="Arial" panose="020B0604020202020204" pitchFamily="34" charset="0"/>
              </a:rPr>
              <a:t>（中央处理器）和</a:t>
            </a:r>
            <a:r>
              <a:rPr lang="en-US" altLang="zh-CN" sz="2800" b="1" kern="0" dirty="0">
                <a:solidFill>
                  <a:srgbClr val="333333"/>
                </a:solidFill>
                <a:latin typeface="Arial" panose="020B0604020202020204" pitchFamily="34" charset="0"/>
                <a:ea typeface="宋体" panose="02010600030101010101" pitchFamily="2" charset="-122"/>
                <a:cs typeface="Times New Roman" panose="02020603050405020304" pitchFamily="18" charset="0"/>
              </a:rPr>
              <a:t>1200</a:t>
            </a:r>
            <a:r>
              <a:rPr lang="zh-CN" altLang="zh-CN" sz="2800" b="1" kern="0" dirty="0">
                <a:solidFill>
                  <a:srgbClr val="333333"/>
                </a:solidFill>
                <a:latin typeface="Arial" panose="020B0604020202020204" pitchFamily="34" charset="0"/>
                <a:ea typeface="宋体" panose="02010600030101010101" pitchFamily="2" charset="-122"/>
                <a:cs typeface="Arial" panose="020B0604020202020204" pitchFamily="34" charset="0"/>
              </a:rPr>
              <a:t>块相互连接的电路板组成的超级计算机，一台工作</a:t>
            </a:r>
            <a:r>
              <a:rPr lang="zh-CN" altLang="zh-CN" sz="2800" b="1" kern="0" dirty="0">
                <a:solidFill>
                  <a:srgbClr val="FF0000"/>
                </a:solidFill>
                <a:latin typeface="Arial" panose="020B0604020202020204" pitchFamily="34" charset="0"/>
                <a:ea typeface="宋体" panose="02010600030101010101" pitchFamily="2" charset="-122"/>
                <a:cs typeface="Arial" panose="020B0604020202020204" pitchFamily="34" charset="0"/>
              </a:rPr>
              <a:t>原理</a:t>
            </a:r>
            <a:r>
              <a:rPr lang="zh-CN" altLang="zh-CN" sz="2800" b="1" kern="0" dirty="0">
                <a:solidFill>
                  <a:srgbClr val="333333"/>
                </a:solidFill>
                <a:latin typeface="Arial" panose="020B0604020202020204" pitchFamily="34" charset="0"/>
                <a:ea typeface="宋体" panose="02010600030101010101" pitchFamily="2" charset="-122"/>
                <a:cs typeface="Arial" panose="020B0604020202020204" pitchFamily="34" charset="0"/>
              </a:rPr>
              <a:t>跟人脑一样的</a:t>
            </a:r>
            <a:r>
              <a:rPr lang="en-US" altLang="zh-CN" sz="2800" b="1" kern="0" dirty="0">
                <a:solidFill>
                  <a:srgbClr val="333333"/>
                </a:solidFill>
                <a:latin typeface="Arial" panose="020B0604020202020204" pitchFamily="34" charset="0"/>
                <a:ea typeface="宋体" panose="02010600030101010101" pitchFamily="2" charset="-122"/>
                <a:cs typeface="Times New Roman" panose="02020603050405020304" pitchFamily="18" charset="0"/>
              </a:rPr>
              <a:t>“</a:t>
            </a:r>
            <a:r>
              <a:rPr lang="zh-CN" altLang="zh-CN" sz="2800" b="1" kern="0" dirty="0">
                <a:solidFill>
                  <a:srgbClr val="333333"/>
                </a:solidFill>
                <a:latin typeface="Arial" panose="020B0604020202020204" pitchFamily="34" charset="0"/>
                <a:ea typeface="宋体" panose="02010600030101010101" pitchFamily="2" charset="-122"/>
                <a:cs typeface="Arial" panose="020B0604020202020204" pitchFamily="34" charset="0"/>
              </a:rPr>
              <a:t>人造脑</a:t>
            </a:r>
            <a:r>
              <a:rPr lang="en-US" altLang="zh-CN" sz="2800" b="1" kern="0" dirty="0">
                <a:solidFill>
                  <a:srgbClr val="333333"/>
                </a:solidFill>
                <a:latin typeface="Arial" panose="020B0604020202020204" pitchFamily="34" charset="0"/>
                <a:ea typeface="宋体" panose="02010600030101010101" pitchFamily="2" charset="-122"/>
                <a:cs typeface="Times New Roman" panose="02020603050405020304" pitchFamily="18" charset="0"/>
              </a:rPr>
              <a:t>”</a:t>
            </a:r>
            <a:r>
              <a:rPr lang="zh-CN" altLang="zh-CN" sz="2800" b="1" kern="0" dirty="0">
                <a:solidFill>
                  <a:srgbClr val="333333"/>
                </a:solidFill>
                <a:latin typeface="Arial" panose="020B0604020202020204" pitchFamily="34" charset="0"/>
                <a:ea typeface="宋体" panose="02010600030101010101" pitchFamily="2" charset="-122"/>
                <a:cs typeface="Arial" panose="020B0604020202020204" pitchFamily="34" charset="0"/>
              </a:rPr>
              <a:t>。</a:t>
            </a:r>
            <a:endParaRPr lang="zh-CN" altLang="zh-CN" sz="2800" kern="100" dirty="0">
              <a:latin typeface="等线" panose="02010600030101010101" pitchFamily="2" charset="-122"/>
              <a:cs typeface="Times New Roman" panose="02020603050405020304" pitchFamily="18" charset="0"/>
            </a:endParaRPr>
          </a:p>
        </p:txBody>
      </p:sp>
      <p:pic>
        <p:nvPicPr>
          <p:cNvPr id="3074" name="Picture 2" descr="http://thumbs.dreamstime.com/b/%E6%9B%BC%E5%BD%BB%E6%96%AF%E7%89%B9%E5%A4%A7%E5%AD%A6%EF%BC%8C%E7%89%9B%E6%B4%A5%E8%B7%AF%E6%A0%A1%E5%9B%AD%EF%BC%8C%E8%8B%B1%E5%9B%BD-11487426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9091" y="4011930"/>
            <a:ext cx="4994910" cy="284607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215" y="4263390"/>
            <a:ext cx="2457450" cy="2514600"/>
          </a:xfrm>
          <a:prstGeom prst="rect">
            <a:avLst/>
          </a:prstGeom>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5440" y="144788"/>
            <a:ext cx="7886700" cy="868763"/>
          </a:xfrm>
        </p:spPr>
        <p:txBody>
          <a:bodyPr/>
          <a:lstStyle/>
          <a:p>
            <a:r>
              <a:rPr lang="en-US" altLang="zh-CN" dirty="0">
                <a:solidFill>
                  <a:srgbClr val="FF0000"/>
                </a:solidFill>
              </a:rPr>
              <a:t>Google brain</a:t>
            </a:r>
            <a:endParaRPr lang="zh-CN" altLang="en-US" dirty="0">
              <a:solidFill>
                <a:srgbClr val="FF0000"/>
              </a:solidFill>
            </a:endParaRPr>
          </a:p>
        </p:txBody>
      </p:sp>
      <p:pic>
        <p:nvPicPr>
          <p:cNvPr id="5" name="内容占位符 4"/>
          <p:cNvPicPr>
            <a:picLocks noGrp="1" noChangeAspect="1"/>
          </p:cNvPicPr>
          <p:nvPr>
            <p:ph idx="1"/>
          </p:nvPr>
        </p:nvPicPr>
        <p:blipFill>
          <a:blip r:embed="rId3"/>
          <a:stretch>
            <a:fillRect/>
          </a:stretch>
        </p:blipFill>
        <p:spPr>
          <a:xfrm>
            <a:off x="1605399" y="1520022"/>
            <a:ext cx="5215381" cy="5156200"/>
          </a:xfrm>
          <a:prstGeom prst="rect">
            <a:avLst/>
          </a:prstGeom>
        </p:spPr>
      </p:pic>
      <p:pic>
        <p:nvPicPr>
          <p:cNvPr id="54276" name="Picture 4" descr="https://gimg2.baidu.com/image_search/src=http%3A%2F%2Fimage.namedq.com%2Fuploads%2F20181219%2F22%2F1545228497-BOipHxTPrl.jpg&amp;refer=http%3A%2F%2Fimage.namedq.com&amp;app=2002&amp;size=f9999,10000&amp;q=a80&amp;n=0&amp;g=0n&amp;fmt=jpeg?sec=1624508721&amp;t=ae7b931364a1e355af7db88d1f0257b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20780" y="0"/>
            <a:ext cx="2323220" cy="25534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noChangeArrowheads="1"/>
          </p:cNvSpPr>
          <p:nvPr>
            <p:ph type="title" idx="4294967295"/>
          </p:nvPr>
        </p:nvSpPr>
        <p:spPr>
          <a:xfrm>
            <a:off x="900359" y="928001"/>
            <a:ext cx="5011986" cy="655103"/>
          </a:xfrm>
        </p:spPr>
        <p:txBody>
          <a:bodyPr>
            <a:normAutofit/>
          </a:bodyPr>
          <a:lstStyle/>
          <a:p>
            <a:pPr eaLnBrk="1" hangingPunct="1"/>
            <a:r>
              <a:rPr lang="zh-CN" altLang="en-US" sz="3200" b="1" dirty="0">
                <a:solidFill>
                  <a:srgbClr val="0070C0"/>
                </a:solidFill>
                <a:latin typeface="华文宋体" panose="02010600040101010101" pitchFamily="2" charset="-122"/>
                <a:ea typeface="华文宋体" panose="02010600040101010101" pitchFamily="2" charset="-122"/>
              </a:rPr>
              <a:t>浅层学习与深度学习</a:t>
            </a:r>
          </a:p>
        </p:txBody>
      </p:sp>
      <p:sp>
        <p:nvSpPr>
          <p:cNvPr id="22531" name="内容占位符 2"/>
          <p:cNvSpPr>
            <a:spLocks noGrp="1" noChangeArrowheads="1"/>
          </p:cNvSpPr>
          <p:nvPr>
            <p:ph idx="4294967295"/>
          </p:nvPr>
        </p:nvSpPr>
        <p:spPr>
          <a:xfrm>
            <a:off x="628650" y="1583104"/>
            <a:ext cx="7576168" cy="5049050"/>
          </a:xfrm>
        </p:spPr>
        <p:txBody>
          <a:bodyPr>
            <a:normAutofit/>
          </a:bodyPr>
          <a:lstStyle/>
          <a:p>
            <a:pPr algn="just">
              <a:lnSpc>
                <a:spcPct val="130000"/>
              </a:lnSpc>
              <a:spcBef>
                <a:spcPts val="600"/>
              </a:spcBef>
              <a:spcAft>
                <a:spcPts val="600"/>
              </a:spcAft>
            </a:pPr>
            <a:r>
              <a:rPr lang="zh-CN" altLang="en-US" b="1" dirty="0">
                <a:latin typeface="华文宋体" panose="02010600040101010101" pitchFamily="2" charset="-122"/>
                <a:ea typeface="华文宋体" panose="02010600040101010101" pitchFamily="2" charset="-122"/>
                <a:sym typeface="华文楷体" panose="02010600040101010101" pitchFamily="2" charset="-122"/>
              </a:rPr>
              <a:t> 浅层模型的一个共性是</a:t>
            </a:r>
            <a:r>
              <a:rPr lang="zh-CN" altLang="en-US" b="1" dirty="0">
                <a:solidFill>
                  <a:srgbClr val="FF0000"/>
                </a:solidFill>
                <a:latin typeface="华文宋体" panose="02010600040101010101" pitchFamily="2" charset="-122"/>
                <a:ea typeface="华文宋体" panose="02010600040101010101" pitchFamily="2" charset="-122"/>
                <a:sym typeface="华文楷体" panose="02010600040101010101" pitchFamily="2" charset="-122"/>
              </a:rPr>
              <a:t>结构简单</a:t>
            </a:r>
            <a:r>
              <a:rPr lang="zh-CN" altLang="en-US" b="1" dirty="0">
                <a:latin typeface="华文宋体" panose="02010600040101010101" pitchFamily="2" charset="-122"/>
                <a:ea typeface="华文宋体" panose="02010600040101010101" pitchFamily="2" charset="-122"/>
                <a:sym typeface="华文楷体" panose="02010600040101010101" pitchFamily="2" charset="-122"/>
              </a:rPr>
              <a:t>。典型的浅层学习结构包括传统隐马尔科夫模型</a:t>
            </a:r>
            <a:r>
              <a:rPr lang="en-US" altLang="zh-CN" b="1" dirty="0">
                <a:latin typeface="华文宋体" panose="02010600040101010101" pitchFamily="2" charset="-122"/>
                <a:ea typeface="华文宋体" panose="02010600040101010101" pitchFamily="2" charset="-122"/>
                <a:sym typeface="华文楷体" panose="02010600040101010101" pitchFamily="2" charset="-122"/>
              </a:rPr>
              <a:t>(</a:t>
            </a:r>
            <a:r>
              <a:rPr lang="en-US" altLang="zh-CN" b="1" dirty="0">
                <a:solidFill>
                  <a:srgbClr val="FF0000"/>
                </a:solidFill>
                <a:latin typeface="华文宋体" panose="02010600040101010101" pitchFamily="2" charset="-122"/>
                <a:ea typeface="华文宋体" panose="02010600040101010101" pitchFamily="2" charset="-122"/>
                <a:sym typeface="华文楷体" panose="02010600040101010101" pitchFamily="2" charset="-122"/>
              </a:rPr>
              <a:t>HMM</a:t>
            </a:r>
            <a:r>
              <a:rPr lang="en-US" altLang="zh-CN" b="1" dirty="0">
                <a:latin typeface="华文宋体" panose="02010600040101010101" pitchFamily="2" charset="-122"/>
                <a:ea typeface="华文宋体" panose="02010600040101010101" pitchFamily="2" charset="-122"/>
                <a:sym typeface="华文楷体" panose="02010600040101010101" pitchFamily="2" charset="-122"/>
              </a:rPr>
              <a:t>)</a:t>
            </a:r>
            <a:r>
              <a:rPr lang="zh-CN" altLang="en-US" b="1" dirty="0">
                <a:latin typeface="华文宋体" panose="02010600040101010101" pitchFamily="2" charset="-122"/>
                <a:ea typeface="华文宋体" panose="02010600040101010101" pitchFamily="2" charset="-122"/>
                <a:sym typeface="华文楷体" panose="02010600040101010101" pitchFamily="2" charset="-122"/>
              </a:rPr>
              <a:t>、条件随机场</a:t>
            </a:r>
            <a:r>
              <a:rPr lang="en-US" altLang="zh-CN" b="1" dirty="0">
                <a:latin typeface="华文宋体" panose="02010600040101010101" pitchFamily="2" charset="-122"/>
                <a:ea typeface="华文宋体" panose="02010600040101010101" pitchFamily="2" charset="-122"/>
                <a:sym typeface="华文楷体" panose="02010600040101010101" pitchFamily="2" charset="-122"/>
              </a:rPr>
              <a:t>(</a:t>
            </a:r>
            <a:r>
              <a:rPr lang="en-US" altLang="zh-CN" b="1" dirty="0">
                <a:solidFill>
                  <a:srgbClr val="FF0000"/>
                </a:solidFill>
                <a:latin typeface="华文宋体" panose="02010600040101010101" pitchFamily="2" charset="-122"/>
                <a:ea typeface="华文宋体" panose="02010600040101010101" pitchFamily="2" charset="-122"/>
                <a:sym typeface="华文楷体" panose="02010600040101010101" pitchFamily="2" charset="-122"/>
              </a:rPr>
              <a:t>CRFs</a:t>
            </a:r>
            <a:r>
              <a:rPr lang="en-US" altLang="zh-CN" b="1" dirty="0">
                <a:latin typeface="华文宋体" panose="02010600040101010101" pitchFamily="2" charset="-122"/>
                <a:ea typeface="华文宋体" panose="02010600040101010101" pitchFamily="2" charset="-122"/>
                <a:sym typeface="华文楷体" panose="02010600040101010101" pitchFamily="2" charset="-122"/>
              </a:rPr>
              <a:t>)</a:t>
            </a:r>
            <a:r>
              <a:rPr lang="zh-CN" altLang="en-US" b="1" dirty="0">
                <a:latin typeface="华文宋体" panose="02010600040101010101" pitchFamily="2" charset="-122"/>
                <a:ea typeface="华文宋体" panose="02010600040101010101" pitchFamily="2" charset="-122"/>
                <a:sym typeface="华文楷体" panose="02010600040101010101" pitchFamily="2" charset="-122"/>
              </a:rPr>
              <a:t>、最大熵模型</a:t>
            </a:r>
            <a:r>
              <a:rPr lang="en-US" altLang="zh-CN" b="1" dirty="0">
                <a:latin typeface="华文宋体" panose="02010600040101010101" pitchFamily="2" charset="-122"/>
                <a:ea typeface="华文宋体" panose="02010600040101010101" pitchFamily="2" charset="-122"/>
                <a:sym typeface="华文楷体" panose="02010600040101010101" pitchFamily="2" charset="-122"/>
              </a:rPr>
              <a:t>(</a:t>
            </a:r>
            <a:r>
              <a:rPr lang="en-US" altLang="zh-CN" b="1" dirty="0">
                <a:solidFill>
                  <a:srgbClr val="FF0000"/>
                </a:solidFill>
                <a:latin typeface="华文宋体" panose="02010600040101010101" pitchFamily="2" charset="-122"/>
                <a:ea typeface="华文宋体" panose="02010600040101010101" pitchFamily="2" charset="-122"/>
                <a:sym typeface="华文楷体" panose="02010600040101010101" pitchFamily="2" charset="-122"/>
              </a:rPr>
              <a:t>Max Ent</a:t>
            </a:r>
            <a:r>
              <a:rPr lang="en-US" altLang="zh-CN" b="1" dirty="0">
                <a:latin typeface="华文宋体" panose="02010600040101010101" pitchFamily="2" charset="-122"/>
                <a:ea typeface="华文宋体" panose="02010600040101010101" pitchFamily="2" charset="-122"/>
                <a:sym typeface="华文楷体" panose="02010600040101010101" pitchFamily="2" charset="-122"/>
              </a:rPr>
              <a:t>)</a:t>
            </a:r>
            <a:r>
              <a:rPr lang="zh-CN" altLang="en-US" b="1" dirty="0">
                <a:latin typeface="华文宋体" panose="02010600040101010101" pitchFamily="2" charset="-122"/>
                <a:ea typeface="华文宋体" panose="02010600040101010101" pitchFamily="2" charset="-122"/>
                <a:sym typeface="华文楷体" panose="02010600040101010101" pitchFamily="2" charset="-122"/>
              </a:rPr>
              <a:t>、支持向量机</a:t>
            </a:r>
            <a:r>
              <a:rPr lang="en-US" altLang="zh-CN" b="1" dirty="0">
                <a:latin typeface="华文宋体" panose="02010600040101010101" pitchFamily="2" charset="-122"/>
                <a:ea typeface="华文宋体" panose="02010600040101010101" pitchFamily="2" charset="-122"/>
                <a:sym typeface="华文楷体" panose="02010600040101010101" pitchFamily="2" charset="-122"/>
              </a:rPr>
              <a:t>(</a:t>
            </a:r>
            <a:r>
              <a:rPr lang="en-US" altLang="zh-CN" b="1" dirty="0">
                <a:solidFill>
                  <a:srgbClr val="FF0000"/>
                </a:solidFill>
                <a:latin typeface="华文宋体" panose="02010600040101010101" pitchFamily="2" charset="-122"/>
                <a:ea typeface="华文宋体" panose="02010600040101010101" pitchFamily="2" charset="-122"/>
                <a:sym typeface="华文楷体" panose="02010600040101010101" pitchFamily="2" charset="-122"/>
              </a:rPr>
              <a:t>SVM</a:t>
            </a:r>
            <a:r>
              <a:rPr lang="en-US" altLang="zh-CN" b="1" dirty="0">
                <a:latin typeface="华文宋体" panose="02010600040101010101" pitchFamily="2" charset="-122"/>
                <a:ea typeface="华文宋体" panose="02010600040101010101" pitchFamily="2" charset="-122"/>
                <a:sym typeface="华文楷体" panose="02010600040101010101" pitchFamily="2" charset="-122"/>
              </a:rPr>
              <a:t>)</a:t>
            </a:r>
            <a:r>
              <a:rPr lang="zh-CN" altLang="en-US" b="1" dirty="0">
                <a:latin typeface="华文宋体" panose="02010600040101010101" pitchFamily="2" charset="-122"/>
                <a:ea typeface="华文宋体" panose="02010600040101010101" pitchFamily="2" charset="-122"/>
                <a:sym typeface="华文楷体" panose="02010600040101010101" pitchFamily="2" charset="-122"/>
              </a:rPr>
              <a:t>、核回归及仅含单隐层的多层感知器</a:t>
            </a:r>
            <a:r>
              <a:rPr lang="en-US" altLang="zh-CN" b="1" dirty="0">
                <a:latin typeface="华文宋体" panose="02010600040101010101" pitchFamily="2" charset="-122"/>
                <a:ea typeface="华文宋体" panose="02010600040101010101" pitchFamily="2" charset="-122"/>
                <a:sym typeface="华文楷体" panose="02010600040101010101" pitchFamily="2" charset="-122"/>
              </a:rPr>
              <a:t>(</a:t>
            </a:r>
            <a:r>
              <a:rPr lang="en-US" altLang="zh-CN" b="1" dirty="0">
                <a:solidFill>
                  <a:srgbClr val="FF0000"/>
                </a:solidFill>
                <a:latin typeface="华文宋体" panose="02010600040101010101" pitchFamily="2" charset="-122"/>
                <a:ea typeface="华文宋体" panose="02010600040101010101" pitchFamily="2" charset="-122"/>
                <a:sym typeface="华文楷体" panose="02010600040101010101" pitchFamily="2" charset="-122"/>
              </a:rPr>
              <a:t>MLP</a:t>
            </a:r>
            <a:r>
              <a:rPr lang="en-US" altLang="zh-CN" b="1" dirty="0">
                <a:latin typeface="华文宋体" panose="02010600040101010101" pitchFamily="2" charset="-122"/>
                <a:ea typeface="华文宋体" panose="02010600040101010101" pitchFamily="2" charset="-122"/>
                <a:sym typeface="华文楷体" panose="02010600040101010101" pitchFamily="2" charset="-122"/>
              </a:rPr>
              <a:t>)</a:t>
            </a:r>
            <a:r>
              <a:rPr lang="zh-CN" altLang="en-US" b="1" dirty="0">
                <a:latin typeface="华文宋体" panose="02010600040101010101" pitchFamily="2" charset="-122"/>
                <a:ea typeface="华文宋体" panose="02010600040101010101" pitchFamily="2" charset="-122"/>
                <a:sym typeface="华文楷体" panose="02010600040101010101" pitchFamily="2" charset="-122"/>
              </a:rPr>
              <a:t>等。</a:t>
            </a:r>
            <a:endParaRPr lang="en-US" altLang="zh-CN" b="1" dirty="0">
              <a:latin typeface="华文宋体" panose="02010600040101010101" pitchFamily="2" charset="-122"/>
              <a:ea typeface="华文宋体" panose="02010600040101010101" pitchFamily="2" charset="-122"/>
              <a:sym typeface="华文楷体" panose="02010600040101010101" pitchFamily="2" charset="-122"/>
            </a:endParaRPr>
          </a:p>
          <a:p>
            <a:pPr algn="just" eaLnBrk="1" hangingPunct="1">
              <a:lnSpc>
                <a:spcPct val="130000"/>
              </a:lnSpc>
              <a:spcBef>
                <a:spcPts val="600"/>
              </a:spcBef>
              <a:spcAft>
                <a:spcPts val="600"/>
              </a:spcAft>
            </a:pPr>
            <a:r>
              <a:rPr lang="zh-CN" altLang="en-US" b="1" dirty="0">
                <a:latin typeface="华文宋体" panose="02010600040101010101" pitchFamily="2" charset="-122"/>
                <a:ea typeface="华文宋体" panose="02010600040101010101" pitchFamily="2" charset="-122"/>
                <a:sym typeface="华文楷体" panose="02010600040101010101" pitchFamily="2" charset="-122"/>
              </a:rPr>
              <a:t>浅层结构的局限性在于有限的样本和计算单元情况下对</a:t>
            </a:r>
            <a:r>
              <a:rPr lang="zh-CN" altLang="en-US" b="1" dirty="0">
                <a:solidFill>
                  <a:srgbClr val="FF0000"/>
                </a:solidFill>
                <a:latin typeface="华文宋体" panose="02010600040101010101" pitchFamily="2" charset="-122"/>
                <a:ea typeface="华文宋体" panose="02010600040101010101" pitchFamily="2" charset="-122"/>
                <a:sym typeface="华文楷体" panose="02010600040101010101" pitchFamily="2" charset="-122"/>
              </a:rPr>
              <a:t>复杂的函数</a:t>
            </a:r>
            <a:r>
              <a:rPr lang="zh-CN" altLang="en-US" b="1" dirty="0">
                <a:latin typeface="华文宋体" panose="02010600040101010101" pitchFamily="2" charset="-122"/>
                <a:ea typeface="华文宋体" panose="02010600040101010101" pitchFamily="2" charset="-122"/>
                <a:sym typeface="华文楷体" panose="02010600040101010101" pitchFamily="2" charset="-122"/>
              </a:rPr>
              <a:t>表示能力有限，针对复杂分类问题其泛化能力受到一定的制约。</a:t>
            </a:r>
          </a:p>
        </p:txBody>
      </p:sp>
      <p:sp>
        <p:nvSpPr>
          <p:cNvPr id="4" name="Rectangle 2"/>
          <p:cNvSpPr txBox="1">
            <a:spLocks noChangeArrowheads="1"/>
          </p:cNvSpPr>
          <p:nvPr/>
        </p:nvSpPr>
        <p:spPr>
          <a:xfrm>
            <a:off x="628650" y="0"/>
            <a:ext cx="6492240" cy="9150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a:solidFill>
                  <a:srgbClr val="FF0000"/>
                </a:solidFill>
                <a:latin typeface="宋体" panose="02010600030101010101" pitchFamily="2" charset="-122"/>
                <a:ea typeface="宋体" panose="02010600030101010101" pitchFamily="2" charset="-122"/>
              </a:rPr>
              <a:t>11</a:t>
            </a:r>
            <a:r>
              <a:rPr lang="zh-CN" altLang="en-US" sz="4000" b="1">
                <a:solidFill>
                  <a:srgbClr val="FF0000"/>
                </a:solidFill>
                <a:latin typeface="Times New Roman" panose="02020603050405020304" pitchFamily="18" charset="0"/>
                <a:ea typeface="宋体" panose="02010600030101010101" pitchFamily="2" charset="-122"/>
              </a:rPr>
              <a:t> </a:t>
            </a:r>
            <a:r>
              <a:rPr lang="en-US" altLang="zh-CN" sz="4000" b="1">
                <a:solidFill>
                  <a:srgbClr val="FF0000"/>
                </a:solidFill>
                <a:latin typeface="宋体" panose="02010600030101010101" pitchFamily="2" charset="-122"/>
                <a:ea typeface="宋体" panose="02010600030101010101" pitchFamily="2" charset="-122"/>
              </a:rPr>
              <a:t> </a:t>
            </a:r>
            <a:r>
              <a:rPr lang="zh-CN" altLang="en-US" sz="4000" b="1">
                <a:solidFill>
                  <a:srgbClr val="FF0000"/>
                </a:solidFill>
                <a:latin typeface="宋体" panose="02010600030101010101" pitchFamily="2" charset="-122"/>
                <a:ea typeface="宋体" panose="02010600030101010101" pitchFamily="2" charset="-122"/>
              </a:rPr>
              <a:t>深度学习卷积神经网络</a:t>
            </a:r>
            <a:endParaRPr lang="zh-CN" altLang="en-US" sz="4000" dirty="0">
              <a:solidFill>
                <a:srgbClr val="FF0000"/>
              </a:solidFill>
              <a:ea typeface="宋体" panose="02010600030101010101" pitchFamily="2" charset="-122"/>
            </a:endParaRPr>
          </a:p>
        </p:txBody>
      </p:sp>
      <p:grpSp>
        <p:nvGrpSpPr>
          <p:cNvPr id="5" name="组合 4"/>
          <p:cNvGrpSpPr/>
          <p:nvPr/>
        </p:nvGrpSpPr>
        <p:grpSpPr>
          <a:xfrm>
            <a:off x="8400804" y="0"/>
            <a:ext cx="851355" cy="6858000"/>
            <a:chOff x="8400804" y="0"/>
            <a:chExt cx="851355" cy="6858000"/>
          </a:xfrm>
        </p:grpSpPr>
        <p:grpSp>
          <p:nvGrpSpPr>
            <p:cNvPr id="6"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7"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0557" y="2427287"/>
            <a:ext cx="8657003" cy="271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矩形 2"/>
          <p:cNvSpPr>
            <a:spLocks noChangeArrowheads="1"/>
          </p:cNvSpPr>
          <p:nvPr/>
        </p:nvSpPr>
        <p:spPr bwMode="auto">
          <a:xfrm>
            <a:off x="890588" y="1052513"/>
            <a:ext cx="35115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dirty="0">
                <a:solidFill>
                  <a:srgbClr val="0070C0"/>
                </a:solidFill>
                <a:latin typeface="微软雅黑" panose="020B0503020204020204" charset="-122"/>
                <a:ea typeface="微软雅黑" panose="020B0503020204020204" charset="-122"/>
              </a:rPr>
              <a:t>为什么需要深度？</a:t>
            </a:r>
            <a:endParaRPr lang="en-US" altLang="zh-CN" sz="2400" dirty="0">
              <a:solidFill>
                <a:srgbClr val="0070C0"/>
              </a:solidFill>
              <a:latin typeface="微软雅黑" panose="020B0503020204020204" charset="-122"/>
              <a:ea typeface="微软雅黑" panose="020B0503020204020204" charset="-122"/>
            </a:endParaRPr>
          </a:p>
        </p:txBody>
      </p:sp>
      <p:sp>
        <p:nvSpPr>
          <p:cNvPr id="23556" name="矩形 3"/>
          <p:cNvSpPr>
            <a:spLocks noChangeArrowheads="1"/>
          </p:cNvSpPr>
          <p:nvPr/>
        </p:nvSpPr>
        <p:spPr bwMode="auto">
          <a:xfrm>
            <a:off x="2411413" y="5516563"/>
            <a:ext cx="49752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a:latin typeface="微软雅黑" panose="020B0503020204020204" charset="-122"/>
                <a:ea typeface="微软雅黑" panose="020B0503020204020204" charset="-122"/>
              </a:rPr>
              <a:t>深层网络具有刻画复杂函数的能力</a:t>
            </a:r>
            <a:endParaRPr lang="en-US" altLang="zh-CN" sz="2400">
              <a:latin typeface="微软雅黑" panose="020B0503020204020204" charset="-122"/>
              <a:ea typeface="微软雅黑" panose="020B0503020204020204" charset="-122"/>
            </a:endParaRPr>
          </a:p>
        </p:txBody>
      </p:sp>
      <p:sp>
        <p:nvSpPr>
          <p:cNvPr id="23557"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A46AAAB-10E7-426E-92D5-B907DDFD3BAD}" type="slidenum">
              <a:rPr lang="zh-CN" altLang="en-US" smtClean="0">
                <a:solidFill>
                  <a:srgbClr val="035C75"/>
                </a:solidFill>
              </a:rPr>
              <a:t>145</a:t>
            </a:fld>
            <a:endParaRPr lang="zh-CN" altLang="en-US">
              <a:solidFill>
                <a:srgbClr val="035C75"/>
              </a:solidFill>
            </a:endParaRPr>
          </a:p>
        </p:txBody>
      </p:sp>
      <p:sp>
        <p:nvSpPr>
          <p:cNvPr id="6" name="Rectangle 2"/>
          <p:cNvSpPr>
            <a:spLocks noGrp="1" noChangeArrowheads="1"/>
          </p:cNvSpPr>
          <p:nvPr>
            <p:ph type="title" idx="4294967295"/>
          </p:nvPr>
        </p:nvSpPr>
        <p:spPr>
          <a:xfrm>
            <a:off x="543356" y="137479"/>
            <a:ext cx="6492240" cy="915034"/>
          </a:xfrm>
        </p:spPr>
        <p:txBody>
          <a:bodyPr>
            <a:normAutofit/>
          </a:bodyPr>
          <a:lstStyle/>
          <a:p>
            <a:pPr eaLnBrk="1" hangingPunct="1"/>
            <a:r>
              <a:rPr lang="en-US" altLang="zh-CN" sz="4000" b="1" dirty="0">
                <a:solidFill>
                  <a:srgbClr val="FF0000"/>
                </a:solidFill>
                <a:latin typeface="宋体" panose="02010600030101010101" pitchFamily="2" charset="-122"/>
                <a:ea typeface="宋体" panose="02010600030101010101" pitchFamily="2" charset="-122"/>
              </a:rPr>
              <a:t>11</a:t>
            </a:r>
            <a:r>
              <a:rPr lang="zh-CN" altLang="en-US" sz="4000" b="1" dirty="0">
                <a:solidFill>
                  <a:srgbClr val="FF0000"/>
                </a:solidFill>
                <a:latin typeface="Times New Roman" panose="02020603050405020304" pitchFamily="18" charset="0"/>
                <a:ea typeface="宋体" panose="02010600030101010101" pitchFamily="2" charset="-122"/>
              </a:rPr>
              <a:t> </a:t>
            </a:r>
            <a:r>
              <a:rPr lang="en-US" altLang="zh-CN" sz="4000" b="1" dirty="0">
                <a:solidFill>
                  <a:srgbClr val="FF0000"/>
                </a:solidFill>
                <a:latin typeface="宋体" panose="02010600030101010101" pitchFamily="2" charset="-122"/>
                <a:ea typeface="宋体" panose="02010600030101010101" pitchFamily="2" charset="-122"/>
              </a:rPr>
              <a:t> </a:t>
            </a:r>
            <a:r>
              <a:rPr lang="zh-CN" altLang="en-US" sz="4000" b="1" dirty="0">
                <a:solidFill>
                  <a:srgbClr val="FF0000"/>
                </a:solidFill>
                <a:latin typeface="宋体" panose="02010600030101010101" pitchFamily="2" charset="-122"/>
                <a:ea typeface="宋体" panose="02010600030101010101" pitchFamily="2" charset="-122"/>
              </a:rPr>
              <a:t>深度学习卷积神经网络</a:t>
            </a:r>
            <a:endParaRPr lang="zh-CN" altLang="en-US" sz="4000" dirty="0">
              <a:solidFill>
                <a:srgbClr val="FF0000"/>
              </a:solidFill>
              <a:ea typeface="宋体" panose="02010600030101010101" pitchFamily="2" charset="-122"/>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noChangeArrowheads="1"/>
          </p:cNvSpPr>
          <p:nvPr>
            <p:ph idx="4294967295"/>
          </p:nvPr>
        </p:nvSpPr>
        <p:spPr>
          <a:xfrm>
            <a:off x="727113" y="1258640"/>
            <a:ext cx="7035427" cy="4800638"/>
          </a:xfrm>
        </p:spPr>
        <p:txBody>
          <a:bodyPr>
            <a:normAutofit/>
          </a:bodyPr>
          <a:lstStyle/>
          <a:p>
            <a:pPr marL="0" indent="0" algn="just">
              <a:lnSpc>
                <a:spcPct val="120000"/>
              </a:lnSpc>
              <a:spcBef>
                <a:spcPts val="600"/>
              </a:spcBef>
              <a:spcAft>
                <a:spcPts val="600"/>
              </a:spcAft>
              <a:buNone/>
            </a:pPr>
            <a:r>
              <a:rPr lang="en-US" altLang="zh-CN" b="1" dirty="0">
                <a:solidFill>
                  <a:srgbClr val="0070C0"/>
                </a:solidFill>
                <a:latin typeface="华文宋体" panose="02010600040101010101" pitchFamily="2" charset="-122"/>
                <a:ea typeface="华文宋体" panose="02010600040101010101" pitchFamily="2" charset="-122"/>
                <a:sym typeface="华文楷体" panose="02010600040101010101" pitchFamily="2" charset="-122"/>
              </a:rPr>
              <a:t>       </a:t>
            </a:r>
            <a:r>
              <a:rPr lang="zh-CN" altLang="en-US" b="1" dirty="0">
                <a:latin typeface="华文宋体" panose="02010600040101010101" pitchFamily="2" charset="-122"/>
                <a:ea typeface="华文宋体" panose="02010600040101010101" pitchFamily="2" charset="-122"/>
                <a:sym typeface="华文楷体" panose="02010600040101010101" pitchFamily="2" charset="-122"/>
              </a:rPr>
              <a:t> 多隐层的人工神经网络具有优异的特征学习能力，学习得到的特征对数据有更本质的刻画，从而有利于</a:t>
            </a:r>
            <a:r>
              <a:rPr lang="zh-CN" altLang="en-US" b="1" dirty="0">
                <a:solidFill>
                  <a:srgbClr val="FF0000"/>
                </a:solidFill>
                <a:latin typeface="华文宋体" panose="02010600040101010101" pitchFamily="2" charset="-122"/>
                <a:ea typeface="华文宋体" panose="02010600040101010101" pitchFamily="2" charset="-122"/>
                <a:sym typeface="华文楷体" panose="02010600040101010101" pitchFamily="2" charset="-122"/>
              </a:rPr>
              <a:t>可视化或分类</a:t>
            </a:r>
            <a:r>
              <a:rPr lang="zh-CN" altLang="en-US" b="1" dirty="0">
                <a:latin typeface="华文宋体" panose="02010600040101010101" pitchFamily="2" charset="-122"/>
                <a:ea typeface="华文宋体" panose="02010600040101010101" pitchFamily="2" charset="-122"/>
                <a:sym typeface="华文楷体" panose="02010600040101010101" pitchFamily="2" charset="-122"/>
              </a:rPr>
              <a:t>。</a:t>
            </a:r>
            <a:endParaRPr lang="en-US" altLang="zh-CN" b="1" dirty="0">
              <a:latin typeface="华文宋体" panose="02010600040101010101" pitchFamily="2" charset="-122"/>
              <a:ea typeface="华文宋体" panose="02010600040101010101" pitchFamily="2" charset="-122"/>
              <a:sym typeface="华文楷体" panose="02010600040101010101" pitchFamily="2" charset="-122"/>
            </a:endParaRPr>
          </a:p>
          <a:p>
            <a:pPr marL="0" indent="0" algn="just">
              <a:lnSpc>
                <a:spcPct val="120000"/>
              </a:lnSpc>
              <a:spcBef>
                <a:spcPts val="600"/>
              </a:spcBef>
              <a:spcAft>
                <a:spcPts val="600"/>
              </a:spcAft>
              <a:buNone/>
            </a:pPr>
            <a:r>
              <a:rPr lang="en-US" altLang="zh-CN" b="1" dirty="0">
                <a:latin typeface="华文宋体" panose="02010600040101010101" pitchFamily="2" charset="-122"/>
                <a:ea typeface="华文宋体" panose="02010600040101010101" pitchFamily="2" charset="-122"/>
                <a:sym typeface="华文楷体" panose="02010600040101010101" pitchFamily="2" charset="-122"/>
              </a:rPr>
              <a:t>        </a:t>
            </a:r>
            <a:r>
              <a:rPr lang="zh-CN" altLang="en-US" b="1" dirty="0">
                <a:latin typeface="华文宋体" panose="02010600040101010101" pitchFamily="2" charset="-122"/>
                <a:ea typeface="华文宋体" panose="02010600040101010101" pitchFamily="2" charset="-122"/>
                <a:sym typeface="华文楷体" panose="02010600040101010101" pitchFamily="2" charset="-122"/>
              </a:rPr>
              <a:t>而深度学习的神经网络在训练上的难度，可以通过“</a:t>
            </a:r>
            <a:r>
              <a:rPr lang="zh-CN" altLang="en-US" b="1" dirty="0">
                <a:solidFill>
                  <a:srgbClr val="FF0000"/>
                </a:solidFill>
                <a:latin typeface="华文宋体" panose="02010600040101010101" pitchFamily="2" charset="-122"/>
                <a:ea typeface="华文宋体" panose="02010600040101010101" pitchFamily="2" charset="-122"/>
                <a:sym typeface="华文楷体" panose="02010600040101010101" pitchFamily="2" charset="-122"/>
              </a:rPr>
              <a:t>逐层初始化</a:t>
            </a:r>
            <a:r>
              <a:rPr lang="zh-CN" altLang="en-US" b="1" dirty="0">
                <a:latin typeface="华文宋体" panose="02010600040101010101" pitchFamily="2" charset="-122"/>
                <a:ea typeface="华文宋体" panose="02010600040101010101" pitchFamily="2" charset="-122"/>
                <a:sym typeface="华文楷体" panose="02010600040101010101" pitchFamily="2" charset="-122"/>
              </a:rPr>
              <a:t>”来有效克服。</a:t>
            </a:r>
            <a:endParaRPr lang="en-US" altLang="zh-CN" b="1" dirty="0">
              <a:latin typeface="华文宋体" panose="02010600040101010101" pitchFamily="2" charset="-122"/>
              <a:ea typeface="华文宋体" panose="02010600040101010101" pitchFamily="2" charset="-122"/>
              <a:sym typeface="华文楷体" panose="02010600040101010101" pitchFamily="2" charset="-122"/>
            </a:endParaRPr>
          </a:p>
          <a:p>
            <a:pPr marL="0" indent="0" algn="just" eaLnBrk="1" hangingPunct="1">
              <a:lnSpc>
                <a:spcPct val="120000"/>
              </a:lnSpc>
              <a:spcBef>
                <a:spcPts val="600"/>
              </a:spcBef>
              <a:spcAft>
                <a:spcPts val="600"/>
              </a:spcAft>
              <a:buNone/>
            </a:pPr>
            <a:r>
              <a:rPr lang="zh-CN" altLang="en-US" b="1" dirty="0">
                <a:latin typeface="华文宋体" panose="02010600040101010101" pitchFamily="2" charset="-122"/>
                <a:ea typeface="华文宋体" panose="02010600040101010101" pitchFamily="2" charset="-122"/>
                <a:sym typeface="华文楷体" panose="02010600040101010101" pitchFamily="2" charset="-122"/>
              </a:rPr>
              <a:t>        深度学习可以通过一种深层非线性网络结构，实现</a:t>
            </a:r>
            <a:r>
              <a:rPr lang="zh-CN" altLang="en-US" b="1" dirty="0">
                <a:solidFill>
                  <a:srgbClr val="FF0000"/>
                </a:solidFill>
                <a:latin typeface="华文宋体" panose="02010600040101010101" pitchFamily="2" charset="-122"/>
                <a:ea typeface="华文宋体" panose="02010600040101010101" pitchFamily="2" charset="-122"/>
                <a:sym typeface="华文楷体" panose="02010600040101010101" pitchFamily="2" charset="-122"/>
              </a:rPr>
              <a:t>复杂函数逼近</a:t>
            </a:r>
            <a:r>
              <a:rPr lang="zh-CN" altLang="en-US" b="1" dirty="0">
                <a:latin typeface="华文宋体" panose="02010600040101010101" pitchFamily="2" charset="-122"/>
                <a:ea typeface="华文宋体" panose="02010600040101010101" pitchFamily="2" charset="-122"/>
                <a:sym typeface="华文楷体" panose="02010600040101010101" pitchFamily="2" charset="-122"/>
              </a:rPr>
              <a:t> 。</a:t>
            </a:r>
            <a:endParaRPr lang="en-US" altLang="zh-CN" b="1" dirty="0">
              <a:latin typeface="华文宋体" panose="02010600040101010101" pitchFamily="2" charset="-122"/>
              <a:ea typeface="华文宋体" panose="02010600040101010101" pitchFamily="2" charset="-122"/>
              <a:sym typeface="华文楷体" panose="02010600040101010101" pitchFamily="2" charset="-122"/>
            </a:endParaRPr>
          </a:p>
          <a:p>
            <a:pPr eaLnBrk="1" hangingPunct="1"/>
            <a:endParaRPr lang="zh-CN" altLang="en-US" dirty="0">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3" name="Rectangle 2"/>
          <p:cNvSpPr txBox="1">
            <a:spLocks noChangeArrowheads="1"/>
          </p:cNvSpPr>
          <p:nvPr/>
        </p:nvSpPr>
        <p:spPr>
          <a:xfrm>
            <a:off x="338206" y="162689"/>
            <a:ext cx="6492240" cy="9150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11</a:t>
            </a:r>
            <a:r>
              <a:rPr lang="zh-CN" altLang="en-US" sz="4000" b="1" dirty="0">
                <a:solidFill>
                  <a:srgbClr val="FF0000"/>
                </a:solidFill>
                <a:latin typeface="Times New Roman" panose="02020603050405020304" pitchFamily="18" charset="0"/>
                <a:ea typeface="宋体" panose="02010600030101010101" pitchFamily="2" charset="-122"/>
              </a:rPr>
              <a:t> </a:t>
            </a:r>
            <a:r>
              <a:rPr lang="en-US" altLang="zh-CN" sz="4000" b="1" dirty="0">
                <a:solidFill>
                  <a:srgbClr val="FF0000"/>
                </a:solidFill>
                <a:latin typeface="宋体" panose="02010600030101010101" pitchFamily="2" charset="-122"/>
                <a:ea typeface="宋体" panose="02010600030101010101" pitchFamily="2" charset="-122"/>
              </a:rPr>
              <a:t> </a:t>
            </a:r>
            <a:r>
              <a:rPr lang="zh-CN" altLang="en-US" sz="4000" b="1" dirty="0">
                <a:solidFill>
                  <a:srgbClr val="FF0000"/>
                </a:solidFill>
                <a:latin typeface="宋体" panose="02010600030101010101" pitchFamily="2" charset="-122"/>
                <a:ea typeface="宋体" panose="02010600030101010101" pitchFamily="2" charset="-122"/>
              </a:rPr>
              <a:t>深度学习卷积神经网络</a:t>
            </a:r>
            <a:endParaRPr lang="zh-CN" altLang="en-US" sz="4000" dirty="0">
              <a:solidFill>
                <a:srgbClr val="FF0000"/>
              </a:solidFill>
              <a:ea typeface="宋体" panose="02010600030101010101" pitchFamily="2" charset="-122"/>
            </a:endParaRPr>
          </a:p>
        </p:txBody>
      </p:sp>
      <p:grpSp>
        <p:nvGrpSpPr>
          <p:cNvPr id="4" name="组合 3"/>
          <p:cNvGrpSpPr/>
          <p:nvPr/>
        </p:nvGrpSpPr>
        <p:grpSpPr>
          <a:xfrm>
            <a:off x="8400804" y="0"/>
            <a:ext cx="851355" cy="6858000"/>
            <a:chOff x="8400804" y="0"/>
            <a:chExt cx="851355" cy="6858000"/>
          </a:xfrm>
        </p:grpSpPr>
        <p:grpSp>
          <p:nvGrpSpPr>
            <p:cNvPr id="5" name="组 9"/>
            <p:cNvGrpSpPr/>
            <p:nvPr/>
          </p:nvGrpSpPr>
          <p:grpSpPr>
            <a:xfrm>
              <a:off x="8400804" y="0"/>
              <a:ext cx="733409" cy="6858000"/>
              <a:chOff x="9055676" y="0"/>
              <a:chExt cx="3136324" cy="6858000"/>
            </a:xfrm>
          </p:grpSpPr>
          <p:sp>
            <p:nvSpPr>
              <p:cNvPr id="7"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矩形 9"/>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6"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内容占位符 2"/>
          <p:cNvSpPr>
            <a:spLocks noGrp="1" noChangeArrowheads="1"/>
          </p:cNvSpPr>
          <p:nvPr>
            <p:ph idx="4294967295"/>
          </p:nvPr>
        </p:nvSpPr>
        <p:spPr>
          <a:xfrm>
            <a:off x="517794" y="1206372"/>
            <a:ext cx="7316046" cy="5272087"/>
          </a:xfrm>
        </p:spPr>
        <p:txBody>
          <a:bodyPr>
            <a:noAutofit/>
          </a:bodyPr>
          <a:lstStyle/>
          <a:p>
            <a:pPr marL="0" indent="0" algn="just" eaLnBrk="1" hangingPunct="1">
              <a:lnSpc>
                <a:spcPct val="120000"/>
              </a:lnSpc>
              <a:spcBef>
                <a:spcPts val="600"/>
              </a:spcBef>
              <a:spcAft>
                <a:spcPts val="600"/>
              </a:spcAft>
              <a:buNone/>
            </a:pPr>
            <a:r>
              <a:rPr lang="zh-CN" altLang="en-US" b="1" dirty="0">
                <a:latin typeface="华文宋体" panose="02010600040101010101" pitchFamily="2" charset="-122"/>
                <a:ea typeface="华文宋体" panose="02010600040101010101" pitchFamily="2" charset="-122"/>
                <a:sym typeface="华文楷体" panose="02010600040101010101" pitchFamily="2" charset="-122"/>
              </a:rPr>
              <a:t>             </a:t>
            </a:r>
            <a:r>
              <a:rPr lang="zh-CN" altLang="en-US" b="1" dirty="0">
                <a:solidFill>
                  <a:srgbClr val="0070C0"/>
                </a:solidFill>
                <a:latin typeface="华文宋体" panose="02010600040101010101" pitchFamily="2" charset="-122"/>
                <a:ea typeface="华文宋体" panose="02010600040101010101" pitchFamily="2" charset="-122"/>
                <a:sym typeface="华文楷体" panose="02010600040101010101" pitchFamily="2" charset="-122"/>
              </a:rPr>
              <a:t>深度学习的实质</a:t>
            </a:r>
            <a:endParaRPr lang="en-US" altLang="zh-CN" b="1" dirty="0">
              <a:solidFill>
                <a:srgbClr val="0070C0"/>
              </a:solidFill>
              <a:latin typeface="华文宋体" panose="02010600040101010101" pitchFamily="2" charset="-122"/>
              <a:ea typeface="华文宋体" panose="02010600040101010101" pitchFamily="2" charset="-122"/>
              <a:sym typeface="华文楷体" panose="02010600040101010101" pitchFamily="2" charset="-122"/>
            </a:endParaRPr>
          </a:p>
          <a:p>
            <a:pPr marL="457200" lvl="1" indent="0" algn="just" eaLnBrk="1" hangingPunct="1">
              <a:lnSpc>
                <a:spcPct val="120000"/>
              </a:lnSpc>
              <a:spcBef>
                <a:spcPts val="600"/>
              </a:spcBef>
              <a:spcAft>
                <a:spcPts val="600"/>
              </a:spcAft>
              <a:buNone/>
            </a:pPr>
            <a:r>
              <a:rPr lang="zh-CN" altLang="en-US" sz="2800" b="1" dirty="0">
                <a:latin typeface="华文宋体" panose="02010600040101010101" pitchFamily="2" charset="-122"/>
                <a:ea typeface="华文宋体" panose="02010600040101010101" pitchFamily="2" charset="-122"/>
                <a:sym typeface="华文楷体" panose="02010600040101010101" pitchFamily="2" charset="-122"/>
              </a:rPr>
              <a:t>        通过构建具有很多隐层的机器学习模型和海量的训练数据，来学习更有用的特征，从而最终提升分类或预测的</a:t>
            </a:r>
            <a:r>
              <a:rPr lang="zh-CN" altLang="en-US" sz="2800" b="1" dirty="0">
                <a:solidFill>
                  <a:srgbClr val="FF0000"/>
                </a:solidFill>
                <a:latin typeface="华文宋体" panose="02010600040101010101" pitchFamily="2" charset="-122"/>
                <a:ea typeface="华文宋体" panose="02010600040101010101" pitchFamily="2" charset="-122"/>
                <a:sym typeface="华文楷体" panose="02010600040101010101" pitchFamily="2" charset="-122"/>
              </a:rPr>
              <a:t>准确性</a:t>
            </a:r>
            <a:r>
              <a:rPr lang="zh-CN" altLang="en-US" sz="2800" b="1" dirty="0">
                <a:latin typeface="华文宋体" panose="02010600040101010101" pitchFamily="2" charset="-122"/>
                <a:ea typeface="华文宋体" panose="02010600040101010101" pitchFamily="2" charset="-122"/>
                <a:sym typeface="华文楷体" panose="02010600040101010101" pitchFamily="2" charset="-122"/>
              </a:rPr>
              <a:t>。因此，“深度模型”是</a:t>
            </a:r>
            <a:r>
              <a:rPr lang="zh-CN" altLang="en-US" sz="2800" b="1" dirty="0">
                <a:solidFill>
                  <a:srgbClr val="FF0000"/>
                </a:solidFill>
                <a:latin typeface="华文宋体" panose="02010600040101010101" pitchFamily="2" charset="-122"/>
                <a:ea typeface="华文宋体" panose="02010600040101010101" pitchFamily="2" charset="-122"/>
                <a:sym typeface="华文楷体" panose="02010600040101010101" pitchFamily="2" charset="-122"/>
              </a:rPr>
              <a:t>手段</a:t>
            </a:r>
            <a:r>
              <a:rPr lang="zh-CN" altLang="en-US" sz="2800" b="1" dirty="0">
                <a:latin typeface="华文宋体" panose="02010600040101010101" pitchFamily="2" charset="-122"/>
                <a:ea typeface="华文宋体" panose="02010600040101010101" pitchFamily="2" charset="-122"/>
                <a:sym typeface="华文楷体" panose="02010600040101010101" pitchFamily="2" charset="-122"/>
              </a:rPr>
              <a:t>，“特征学习”是</a:t>
            </a:r>
            <a:r>
              <a:rPr lang="zh-CN" altLang="en-US" sz="2800" b="1" dirty="0">
                <a:solidFill>
                  <a:srgbClr val="FF0000"/>
                </a:solidFill>
                <a:latin typeface="华文宋体" panose="02010600040101010101" pitchFamily="2" charset="-122"/>
                <a:ea typeface="华文宋体" panose="02010600040101010101" pitchFamily="2" charset="-122"/>
                <a:sym typeface="华文楷体" panose="02010600040101010101" pitchFamily="2" charset="-122"/>
              </a:rPr>
              <a:t>目的</a:t>
            </a:r>
            <a:r>
              <a:rPr lang="zh-CN" altLang="en-US" sz="2800" b="1" dirty="0">
                <a:latin typeface="华文宋体" panose="02010600040101010101" pitchFamily="2" charset="-122"/>
                <a:ea typeface="华文宋体" panose="02010600040101010101" pitchFamily="2" charset="-122"/>
                <a:sym typeface="华文楷体" panose="02010600040101010101" pitchFamily="2" charset="-122"/>
              </a:rPr>
              <a:t>。</a:t>
            </a:r>
            <a:endParaRPr lang="en-US" altLang="zh-CN" sz="2800" b="1" dirty="0">
              <a:latin typeface="华文宋体" panose="02010600040101010101" pitchFamily="2" charset="-122"/>
              <a:ea typeface="华文宋体" panose="02010600040101010101" pitchFamily="2" charset="-122"/>
              <a:sym typeface="华文楷体" panose="02010600040101010101" pitchFamily="2" charset="-122"/>
            </a:endParaRPr>
          </a:p>
          <a:p>
            <a:pPr marL="0" indent="0" eaLnBrk="1" hangingPunct="1">
              <a:lnSpc>
                <a:spcPct val="120000"/>
              </a:lnSpc>
              <a:spcBef>
                <a:spcPts val="600"/>
              </a:spcBef>
              <a:spcAft>
                <a:spcPts val="600"/>
              </a:spcAft>
              <a:buNone/>
            </a:pPr>
            <a:r>
              <a:rPr lang="zh-CN" altLang="en-US" b="1" dirty="0">
                <a:latin typeface="华文宋体" panose="02010600040101010101" pitchFamily="2" charset="-122"/>
                <a:ea typeface="华文宋体" panose="02010600040101010101" pitchFamily="2" charset="-122"/>
                <a:sym typeface="华文楷体" panose="02010600040101010101" pitchFamily="2" charset="-122"/>
              </a:rPr>
              <a:t>     </a:t>
            </a:r>
            <a:r>
              <a:rPr lang="en-US" altLang="zh-CN" b="1" dirty="0">
                <a:latin typeface="华文宋体" panose="02010600040101010101" pitchFamily="2" charset="-122"/>
                <a:ea typeface="华文宋体" panose="02010600040101010101" pitchFamily="2" charset="-122"/>
                <a:sym typeface="华文楷体" panose="02010600040101010101" pitchFamily="2" charset="-122"/>
              </a:rPr>
              <a:t> </a:t>
            </a:r>
            <a:endParaRPr lang="zh-CN" altLang="en-US" sz="2800" b="1" dirty="0">
              <a:latin typeface="华文宋体" panose="02010600040101010101" pitchFamily="2" charset="-122"/>
              <a:ea typeface="华文宋体" panose="02010600040101010101" pitchFamily="2" charset="-122"/>
            </a:endParaRPr>
          </a:p>
        </p:txBody>
      </p:sp>
      <p:sp>
        <p:nvSpPr>
          <p:cNvPr id="3" name="Rectangle 2"/>
          <p:cNvSpPr txBox="1">
            <a:spLocks noChangeArrowheads="1"/>
          </p:cNvSpPr>
          <p:nvPr/>
        </p:nvSpPr>
        <p:spPr>
          <a:xfrm>
            <a:off x="641678" y="291338"/>
            <a:ext cx="6492240" cy="9150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a:solidFill>
                  <a:srgbClr val="FF0000"/>
                </a:solidFill>
                <a:latin typeface="宋体" panose="02010600030101010101" pitchFamily="2" charset="-122"/>
                <a:ea typeface="宋体" panose="02010600030101010101" pitchFamily="2" charset="-122"/>
              </a:rPr>
              <a:t>11</a:t>
            </a:r>
            <a:r>
              <a:rPr lang="zh-CN" altLang="en-US" sz="4000" b="1">
                <a:solidFill>
                  <a:srgbClr val="FF0000"/>
                </a:solidFill>
                <a:latin typeface="Times New Roman" panose="02020603050405020304" pitchFamily="18" charset="0"/>
                <a:ea typeface="宋体" panose="02010600030101010101" pitchFamily="2" charset="-122"/>
              </a:rPr>
              <a:t> </a:t>
            </a:r>
            <a:r>
              <a:rPr lang="en-US" altLang="zh-CN" sz="4000" b="1">
                <a:solidFill>
                  <a:srgbClr val="FF0000"/>
                </a:solidFill>
                <a:latin typeface="宋体" panose="02010600030101010101" pitchFamily="2" charset="-122"/>
                <a:ea typeface="宋体" panose="02010600030101010101" pitchFamily="2" charset="-122"/>
              </a:rPr>
              <a:t> </a:t>
            </a:r>
            <a:r>
              <a:rPr lang="zh-CN" altLang="en-US" sz="4000" b="1">
                <a:solidFill>
                  <a:srgbClr val="FF0000"/>
                </a:solidFill>
                <a:latin typeface="宋体" panose="02010600030101010101" pitchFamily="2" charset="-122"/>
                <a:ea typeface="宋体" panose="02010600030101010101" pitchFamily="2" charset="-122"/>
              </a:rPr>
              <a:t>深度学习卷积神经网络</a:t>
            </a:r>
            <a:endParaRPr lang="zh-CN" altLang="en-US" sz="4000" dirty="0">
              <a:solidFill>
                <a:srgbClr val="FF0000"/>
              </a:solidFill>
              <a:ea typeface="宋体" panose="02010600030101010101" pitchFamily="2" charset="-122"/>
            </a:endParaRPr>
          </a:p>
        </p:txBody>
      </p:sp>
      <p:grpSp>
        <p:nvGrpSpPr>
          <p:cNvPr id="4" name="组合 3"/>
          <p:cNvGrpSpPr/>
          <p:nvPr/>
        </p:nvGrpSpPr>
        <p:grpSpPr>
          <a:xfrm>
            <a:off x="8400804" y="0"/>
            <a:ext cx="851355" cy="6858000"/>
            <a:chOff x="8400804" y="0"/>
            <a:chExt cx="851355" cy="6858000"/>
          </a:xfrm>
        </p:grpSpPr>
        <p:grpSp>
          <p:nvGrpSpPr>
            <p:cNvPr id="5" name="组 9"/>
            <p:cNvGrpSpPr/>
            <p:nvPr/>
          </p:nvGrpSpPr>
          <p:grpSpPr>
            <a:xfrm>
              <a:off x="8400804" y="0"/>
              <a:ext cx="733409" cy="6858000"/>
              <a:chOff x="9055676" y="0"/>
              <a:chExt cx="3136324" cy="6858000"/>
            </a:xfrm>
          </p:grpSpPr>
          <p:sp>
            <p:nvSpPr>
              <p:cNvPr id="7"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矩形 9"/>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6"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内容占位符 2"/>
          <p:cNvSpPr>
            <a:spLocks noGrp="1" noChangeArrowheads="1"/>
          </p:cNvSpPr>
          <p:nvPr>
            <p:ph idx="4294967295"/>
          </p:nvPr>
        </p:nvSpPr>
        <p:spPr>
          <a:xfrm>
            <a:off x="154740" y="1206372"/>
            <a:ext cx="7909607" cy="5272087"/>
          </a:xfrm>
        </p:spPr>
        <p:txBody>
          <a:bodyPr>
            <a:noAutofit/>
          </a:bodyPr>
          <a:lstStyle/>
          <a:p>
            <a:pPr marL="0" indent="0" eaLnBrk="1" hangingPunct="1">
              <a:lnSpc>
                <a:spcPct val="120000"/>
              </a:lnSpc>
              <a:spcBef>
                <a:spcPts val="600"/>
              </a:spcBef>
              <a:spcAft>
                <a:spcPts val="600"/>
              </a:spcAft>
              <a:buNone/>
            </a:pPr>
            <a:r>
              <a:rPr lang="zh-CN" altLang="en-US" b="1" dirty="0">
                <a:latin typeface="华文宋体" panose="02010600040101010101" pitchFamily="2" charset="-122"/>
                <a:ea typeface="华文宋体" panose="02010600040101010101" pitchFamily="2" charset="-122"/>
                <a:sym typeface="华文楷体" panose="02010600040101010101" pitchFamily="2" charset="-122"/>
              </a:rPr>
              <a:t>    </a:t>
            </a:r>
            <a:r>
              <a:rPr lang="en-US" altLang="zh-CN" b="1" dirty="0">
                <a:latin typeface="华文宋体" panose="02010600040101010101" pitchFamily="2" charset="-122"/>
                <a:ea typeface="华文宋体" panose="02010600040101010101" pitchFamily="2" charset="-122"/>
                <a:sym typeface="华文楷体" panose="02010600040101010101" pitchFamily="2" charset="-122"/>
              </a:rPr>
              <a:t> </a:t>
            </a:r>
            <a:r>
              <a:rPr lang="zh-CN" altLang="en-US" b="1" dirty="0">
                <a:solidFill>
                  <a:srgbClr val="0070C0"/>
                </a:solidFill>
                <a:latin typeface="华文宋体" panose="02010600040101010101" pitchFamily="2" charset="-122"/>
                <a:ea typeface="华文宋体" panose="02010600040101010101" pitchFamily="2" charset="-122"/>
                <a:sym typeface="华文楷体" panose="02010600040101010101" pitchFamily="2" charset="-122"/>
              </a:rPr>
              <a:t>深度学习与浅层学习的区别</a:t>
            </a:r>
            <a:endParaRPr lang="en-US" altLang="zh-CN" b="1" dirty="0">
              <a:solidFill>
                <a:srgbClr val="0070C0"/>
              </a:solidFill>
              <a:latin typeface="华文宋体" panose="02010600040101010101" pitchFamily="2" charset="-122"/>
              <a:ea typeface="华文宋体" panose="02010600040101010101" pitchFamily="2" charset="-122"/>
              <a:sym typeface="华文楷体" panose="02010600040101010101" pitchFamily="2" charset="-122"/>
            </a:endParaRPr>
          </a:p>
          <a:p>
            <a:pPr lvl="1" eaLnBrk="1" hangingPunct="1">
              <a:lnSpc>
                <a:spcPct val="120000"/>
              </a:lnSpc>
              <a:spcBef>
                <a:spcPts val="600"/>
              </a:spcBef>
              <a:spcAft>
                <a:spcPts val="600"/>
              </a:spcAft>
            </a:pPr>
            <a:r>
              <a:rPr lang="zh-CN" altLang="en-US" sz="2800" b="1" dirty="0">
                <a:latin typeface="华文宋体" panose="02010600040101010101" pitchFamily="2" charset="-122"/>
                <a:ea typeface="华文宋体" panose="02010600040101010101" pitchFamily="2" charset="-122"/>
                <a:sym typeface="华文楷体" panose="02010600040101010101" pitchFamily="2" charset="-122"/>
              </a:rPr>
              <a:t>模型结构的</a:t>
            </a:r>
            <a:r>
              <a:rPr lang="zh-CN" altLang="en-US" sz="2800" b="1" dirty="0">
                <a:solidFill>
                  <a:srgbClr val="FF0000"/>
                </a:solidFill>
                <a:latin typeface="华文宋体" panose="02010600040101010101" pitchFamily="2" charset="-122"/>
                <a:ea typeface="华文宋体" panose="02010600040101010101" pitchFamily="2" charset="-122"/>
                <a:sym typeface="华文楷体" panose="02010600040101010101" pitchFamily="2" charset="-122"/>
              </a:rPr>
              <a:t>深度</a:t>
            </a:r>
            <a:r>
              <a:rPr lang="en-US" altLang="zh-CN" sz="2800" b="1" dirty="0">
                <a:latin typeface="华文宋体" panose="02010600040101010101" pitchFamily="2" charset="-122"/>
                <a:ea typeface="华文宋体" panose="02010600040101010101" pitchFamily="2" charset="-122"/>
                <a:sym typeface="华文楷体" panose="02010600040101010101" pitchFamily="2" charset="-122"/>
              </a:rPr>
              <a:t>,</a:t>
            </a:r>
            <a:r>
              <a:rPr lang="zh-CN" altLang="en-US" sz="2800" b="1" dirty="0">
                <a:latin typeface="华文宋体" panose="02010600040101010101" pitchFamily="2" charset="-122"/>
                <a:ea typeface="华文宋体" panose="02010600040101010101" pitchFamily="2" charset="-122"/>
                <a:sym typeface="华文楷体" panose="02010600040101010101" pitchFamily="2" charset="-122"/>
              </a:rPr>
              <a:t>通常有</a:t>
            </a:r>
            <a:r>
              <a:rPr lang="en-US" altLang="zh-CN" sz="2800" b="1" dirty="0">
                <a:solidFill>
                  <a:srgbClr val="FF0000"/>
                </a:solidFill>
                <a:latin typeface="华文宋体" panose="02010600040101010101" pitchFamily="2" charset="-122"/>
                <a:ea typeface="华文宋体" panose="02010600040101010101" pitchFamily="2" charset="-122"/>
                <a:sym typeface="华文楷体" panose="02010600040101010101" pitchFamily="2" charset="-122"/>
              </a:rPr>
              <a:t>5-10</a:t>
            </a:r>
            <a:r>
              <a:rPr lang="zh-CN" altLang="en-US" sz="2800" b="1" dirty="0">
                <a:latin typeface="华文宋体" panose="02010600040101010101" pitchFamily="2" charset="-122"/>
                <a:ea typeface="华文宋体" panose="02010600040101010101" pitchFamily="2" charset="-122"/>
                <a:sym typeface="华文楷体" panose="02010600040101010101" pitchFamily="2" charset="-122"/>
              </a:rPr>
              <a:t>多层的隐层节点。</a:t>
            </a:r>
            <a:endParaRPr lang="en-US" altLang="zh-CN" sz="2800" b="1" dirty="0">
              <a:latin typeface="华文宋体" panose="02010600040101010101" pitchFamily="2" charset="-122"/>
              <a:ea typeface="华文宋体" panose="02010600040101010101" pitchFamily="2" charset="-122"/>
              <a:sym typeface="华文楷体" panose="02010600040101010101" pitchFamily="2" charset="-122"/>
            </a:endParaRPr>
          </a:p>
          <a:p>
            <a:pPr lvl="1" eaLnBrk="1" hangingPunct="1">
              <a:lnSpc>
                <a:spcPct val="120000"/>
              </a:lnSpc>
              <a:spcBef>
                <a:spcPts val="600"/>
              </a:spcBef>
              <a:spcAft>
                <a:spcPts val="600"/>
              </a:spcAft>
            </a:pPr>
            <a:r>
              <a:rPr lang="zh-CN" altLang="en-US" sz="2800" b="1" dirty="0">
                <a:latin typeface="华文宋体" panose="02010600040101010101" pitchFamily="2" charset="-122"/>
                <a:ea typeface="华文宋体" panose="02010600040101010101" pitchFamily="2" charset="-122"/>
                <a:sym typeface="华文楷体" panose="02010600040101010101" pitchFamily="2" charset="-122"/>
              </a:rPr>
              <a:t>突出了</a:t>
            </a:r>
            <a:r>
              <a:rPr lang="zh-CN" altLang="en-US" sz="2800" b="1" dirty="0">
                <a:solidFill>
                  <a:srgbClr val="FF0000"/>
                </a:solidFill>
                <a:latin typeface="华文宋体" panose="02010600040101010101" pitchFamily="2" charset="-122"/>
                <a:ea typeface="华文宋体" panose="02010600040101010101" pitchFamily="2" charset="-122"/>
                <a:sym typeface="华文楷体" panose="02010600040101010101" pitchFamily="2" charset="-122"/>
              </a:rPr>
              <a:t>特征学习</a:t>
            </a:r>
            <a:r>
              <a:rPr lang="zh-CN" altLang="en-US" sz="2800" b="1" dirty="0">
                <a:latin typeface="华文宋体" panose="02010600040101010101" pitchFamily="2" charset="-122"/>
                <a:ea typeface="华文宋体" panose="02010600040101010101" pitchFamily="2" charset="-122"/>
                <a:sym typeface="华文楷体" panose="02010600040101010101" pitchFamily="2" charset="-122"/>
              </a:rPr>
              <a:t>的重要性，通过逐层特征变换，将样本在原空间的特征表示变换到一个</a:t>
            </a:r>
            <a:r>
              <a:rPr lang="zh-CN" altLang="en-US" sz="2800" b="1" dirty="0">
                <a:solidFill>
                  <a:srgbClr val="FF0000"/>
                </a:solidFill>
                <a:latin typeface="华文宋体" panose="02010600040101010101" pitchFamily="2" charset="-122"/>
                <a:ea typeface="华文宋体" panose="02010600040101010101" pitchFamily="2" charset="-122"/>
                <a:sym typeface="华文楷体" panose="02010600040101010101" pitchFamily="2" charset="-122"/>
              </a:rPr>
              <a:t>新特征空间</a:t>
            </a:r>
            <a:r>
              <a:rPr lang="zh-CN" altLang="en-US" sz="2800" b="1" dirty="0">
                <a:latin typeface="华文宋体" panose="02010600040101010101" pitchFamily="2" charset="-122"/>
                <a:ea typeface="华文宋体" panose="02010600040101010101" pitchFamily="2" charset="-122"/>
                <a:sym typeface="华文楷体" panose="02010600040101010101" pitchFamily="2" charset="-122"/>
              </a:rPr>
              <a:t>，从而使分类或预测更加容易。</a:t>
            </a:r>
            <a:endParaRPr lang="en-US" altLang="zh-CN" sz="2800" b="1" dirty="0">
              <a:latin typeface="华文宋体" panose="02010600040101010101" pitchFamily="2" charset="-122"/>
              <a:ea typeface="华文宋体" panose="02010600040101010101" pitchFamily="2" charset="-122"/>
              <a:sym typeface="华文楷体" panose="02010600040101010101" pitchFamily="2" charset="-122"/>
            </a:endParaRPr>
          </a:p>
          <a:p>
            <a:pPr lvl="1" eaLnBrk="1" hangingPunct="1">
              <a:lnSpc>
                <a:spcPct val="120000"/>
              </a:lnSpc>
              <a:spcBef>
                <a:spcPts val="600"/>
              </a:spcBef>
              <a:spcAft>
                <a:spcPts val="600"/>
              </a:spcAft>
            </a:pPr>
            <a:r>
              <a:rPr lang="zh-CN" altLang="en-US" sz="2800" b="1" dirty="0">
                <a:latin typeface="华文宋体" panose="02010600040101010101" pitchFamily="2" charset="-122"/>
                <a:ea typeface="华文宋体" panose="02010600040101010101" pitchFamily="2" charset="-122"/>
                <a:sym typeface="华文楷体" panose="02010600040101010101" pitchFamily="2" charset="-122"/>
              </a:rPr>
              <a:t>与人工提取特征的方法相比，利用大数据来学习特征，更能够刻画数据的内在信息。</a:t>
            </a:r>
            <a:endParaRPr lang="zh-CN" altLang="en-US" sz="2800" b="1" dirty="0">
              <a:latin typeface="华文宋体" panose="02010600040101010101" pitchFamily="2" charset="-122"/>
              <a:ea typeface="华文宋体" panose="02010600040101010101" pitchFamily="2" charset="-122"/>
            </a:endParaRPr>
          </a:p>
        </p:txBody>
      </p:sp>
      <p:sp>
        <p:nvSpPr>
          <p:cNvPr id="3" name="Rectangle 2"/>
          <p:cNvSpPr txBox="1">
            <a:spLocks noChangeArrowheads="1"/>
          </p:cNvSpPr>
          <p:nvPr/>
        </p:nvSpPr>
        <p:spPr>
          <a:xfrm>
            <a:off x="641678" y="291338"/>
            <a:ext cx="6492240" cy="9150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a:solidFill>
                  <a:srgbClr val="FF0000"/>
                </a:solidFill>
                <a:latin typeface="宋体" panose="02010600030101010101" pitchFamily="2" charset="-122"/>
                <a:ea typeface="宋体" panose="02010600030101010101" pitchFamily="2" charset="-122"/>
              </a:rPr>
              <a:t>11</a:t>
            </a:r>
            <a:r>
              <a:rPr lang="zh-CN" altLang="en-US" sz="4000" b="1">
                <a:solidFill>
                  <a:srgbClr val="FF0000"/>
                </a:solidFill>
                <a:latin typeface="Times New Roman" panose="02020603050405020304" pitchFamily="18" charset="0"/>
                <a:ea typeface="宋体" panose="02010600030101010101" pitchFamily="2" charset="-122"/>
              </a:rPr>
              <a:t> </a:t>
            </a:r>
            <a:r>
              <a:rPr lang="en-US" altLang="zh-CN" sz="4000" b="1">
                <a:solidFill>
                  <a:srgbClr val="FF0000"/>
                </a:solidFill>
                <a:latin typeface="宋体" panose="02010600030101010101" pitchFamily="2" charset="-122"/>
                <a:ea typeface="宋体" panose="02010600030101010101" pitchFamily="2" charset="-122"/>
              </a:rPr>
              <a:t> </a:t>
            </a:r>
            <a:r>
              <a:rPr lang="zh-CN" altLang="en-US" sz="4000" b="1">
                <a:solidFill>
                  <a:srgbClr val="FF0000"/>
                </a:solidFill>
                <a:latin typeface="宋体" panose="02010600030101010101" pitchFamily="2" charset="-122"/>
                <a:ea typeface="宋体" panose="02010600030101010101" pitchFamily="2" charset="-122"/>
              </a:rPr>
              <a:t>深度学习卷积神经网络</a:t>
            </a:r>
            <a:endParaRPr lang="zh-CN" altLang="en-US" sz="4000" dirty="0">
              <a:solidFill>
                <a:srgbClr val="FF0000"/>
              </a:solidFill>
              <a:ea typeface="宋体" panose="02010600030101010101" pitchFamily="2" charset="-122"/>
            </a:endParaRPr>
          </a:p>
        </p:txBody>
      </p:sp>
      <p:grpSp>
        <p:nvGrpSpPr>
          <p:cNvPr id="4" name="组合 3"/>
          <p:cNvGrpSpPr/>
          <p:nvPr/>
        </p:nvGrpSpPr>
        <p:grpSpPr>
          <a:xfrm>
            <a:off x="8400804" y="0"/>
            <a:ext cx="851355" cy="6858000"/>
            <a:chOff x="8400804" y="0"/>
            <a:chExt cx="851355" cy="6858000"/>
          </a:xfrm>
        </p:grpSpPr>
        <p:grpSp>
          <p:nvGrpSpPr>
            <p:cNvPr id="5" name="组 9"/>
            <p:cNvGrpSpPr/>
            <p:nvPr/>
          </p:nvGrpSpPr>
          <p:grpSpPr>
            <a:xfrm>
              <a:off x="8400804" y="0"/>
              <a:ext cx="733409" cy="6858000"/>
              <a:chOff x="9055676" y="0"/>
              <a:chExt cx="3136324" cy="6858000"/>
            </a:xfrm>
          </p:grpSpPr>
          <p:sp>
            <p:nvSpPr>
              <p:cNvPr id="7"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矩形 9"/>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6"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noChangeArrowheads="1"/>
          </p:cNvSpPr>
          <p:nvPr>
            <p:ph type="title" idx="4294967295"/>
          </p:nvPr>
        </p:nvSpPr>
        <p:spPr>
          <a:xfrm>
            <a:off x="443837" y="1027982"/>
            <a:ext cx="5892349" cy="701783"/>
          </a:xfrm>
        </p:spPr>
        <p:txBody>
          <a:bodyPr>
            <a:normAutofit/>
          </a:bodyPr>
          <a:lstStyle/>
          <a:p>
            <a:pPr eaLnBrk="1" hangingPunct="1"/>
            <a:r>
              <a:rPr lang="zh-CN" altLang="en-US" sz="2800" b="1" dirty="0">
                <a:solidFill>
                  <a:srgbClr val="0070C0"/>
                </a:solidFill>
                <a:latin typeface="华文宋体" panose="02010600040101010101" pitchFamily="2" charset="-122"/>
                <a:ea typeface="华文宋体" panose="02010600040101010101" pitchFamily="2" charset="-122"/>
              </a:rPr>
              <a:t>深度学习与神经网络的异同</a:t>
            </a:r>
          </a:p>
        </p:txBody>
      </p:sp>
      <p:sp>
        <p:nvSpPr>
          <p:cNvPr id="28675" name="文本占位符 3"/>
          <p:cNvSpPr>
            <a:spLocks noGrp="1" noChangeArrowheads="1"/>
          </p:cNvSpPr>
          <p:nvPr>
            <p:ph type="body" idx="4294967295"/>
          </p:nvPr>
        </p:nvSpPr>
        <p:spPr>
          <a:xfrm>
            <a:off x="457200" y="1855788"/>
            <a:ext cx="4040188" cy="658812"/>
          </a:xfrm>
        </p:spPr>
        <p:txBody>
          <a:bodyPr lIns="45720" tIns="0" rIns="45720" bIns="0" anchor="ctr"/>
          <a:lstStyle/>
          <a:p>
            <a:pPr marL="0" indent="0" eaLnBrk="1" hangingPunct="1">
              <a:buFont typeface="Wingdings 2" panose="05020102010507070707" pitchFamily="18" charset="2"/>
              <a:buNone/>
            </a:pPr>
            <a:r>
              <a:rPr lang="zh-CN" altLang="en-US" sz="2400" b="1">
                <a:solidFill>
                  <a:schemeClr val="tx2"/>
                </a:solidFill>
                <a:latin typeface="华文楷体" panose="02010600040101010101" pitchFamily="2" charset="-122"/>
                <a:ea typeface="华文楷体" panose="02010600040101010101" pitchFamily="2" charset="-122"/>
                <a:sym typeface="华文楷体" panose="02010600040101010101" pitchFamily="2" charset="-122"/>
              </a:rPr>
              <a:t>神经网络</a:t>
            </a:r>
          </a:p>
        </p:txBody>
      </p:sp>
      <p:sp>
        <p:nvSpPr>
          <p:cNvPr id="28676" name="文本占位符 5"/>
          <p:cNvSpPr>
            <a:spLocks noGrp="1" noChangeArrowheads="1"/>
          </p:cNvSpPr>
          <p:nvPr>
            <p:ph sz="half" idx="4294967295"/>
          </p:nvPr>
        </p:nvSpPr>
        <p:spPr>
          <a:xfrm>
            <a:off x="4645025" y="1860550"/>
            <a:ext cx="4041775" cy="654050"/>
          </a:xfrm>
        </p:spPr>
        <p:txBody>
          <a:bodyPr lIns="45720" tIns="0" rIns="45720" bIns="0" anchor="ctr"/>
          <a:lstStyle/>
          <a:p>
            <a:pPr marL="0" indent="0" eaLnBrk="1" hangingPunct="1">
              <a:buFont typeface="Wingdings 2" panose="05020102010507070707" pitchFamily="18" charset="2"/>
              <a:buNone/>
            </a:pPr>
            <a:r>
              <a:rPr lang="zh-CN" altLang="en-US" sz="2400" b="1">
                <a:solidFill>
                  <a:schemeClr val="tx2"/>
                </a:solidFill>
                <a:latin typeface="华文楷体" panose="02010600040101010101" pitchFamily="2" charset="-122"/>
                <a:ea typeface="华文楷体" panose="02010600040101010101" pitchFamily="2" charset="-122"/>
                <a:sym typeface="华文楷体" panose="02010600040101010101" pitchFamily="2" charset="-122"/>
              </a:rPr>
              <a:t>深度学习</a:t>
            </a:r>
          </a:p>
        </p:txBody>
      </p:sp>
      <p:pic>
        <p:nvPicPr>
          <p:cNvPr id="28677" name="Picture 4"/>
          <p:cNvPicPr>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rcRect/>
          <a:stretch>
            <a:fillRect/>
          </a:stretch>
        </p:blipFill>
        <p:spPr>
          <a:xfrm>
            <a:off x="576264" y="3033713"/>
            <a:ext cx="3808450" cy="3132137"/>
          </a:xfrm>
        </p:spPr>
      </p:pic>
      <p:pic>
        <p:nvPicPr>
          <p:cNvPr id="28678" name="Picture 5"/>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4914217" y="2514600"/>
            <a:ext cx="3024188" cy="3822700"/>
          </a:xfrm>
        </p:spPr>
      </p:pic>
      <p:sp>
        <p:nvSpPr>
          <p:cNvPr id="7" name="Rectangle 2"/>
          <p:cNvSpPr txBox="1">
            <a:spLocks noChangeArrowheads="1"/>
          </p:cNvSpPr>
          <p:nvPr/>
        </p:nvSpPr>
        <p:spPr>
          <a:xfrm>
            <a:off x="416295" y="112949"/>
            <a:ext cx="6492240" cy="9150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11</a:t>
            </a:r>
            <a:r>
              <a:rPr lang="zh-CN" altLang="en-US" sz="4000" b="1" dirty="0">
                <a:solidFill>
                  <a:srgbClr val="FF0000"/>
                </a:solidFill>
                <a:latin typeface="Times New Roman" panose="02020603050405020304" pitchFamily="18" charset="0"/>
                <a:ea typeface="宋体" panose="02010600030101010101" pitchFamily="2" charset="-122"/>
              </a:rPr>
              <a:t> </a:t>
            </a:r>
            <a:r>
              <a:rPr lang="en-US" altLang="zh-CN" sz="4000" b="1" dirty="0">
                <a:solidFill>
                  <a:srgbClr val="FF0000"/>
                </a:solidFill>
                <a:latin typeface="宋体" panose="02010600030101010101" pitchFamily="2" charset="-122"/>
                <a:ea typeface="宋体" panose="02010600030101010101" pitchFamily="2" charset="-122"/>
              </a:rPr>
              <a:t> </a:t>
            </a:r>
            <a:r>
              <a:rPr lang="zh-CN" altLang="en-US" sz="4000" b="1" dirty="0">
                <a:solidFill>
                  <a:srgbClr val="FF0000"/>
                </a:solidFill>
                <a:latin typeface="宋体" panose="02010600030101010101" pitchFamily="2" charset="-122"/>
                <a:ea typeface="宋体" panose="02010600030101010101" pitchFamily="2" charset="-122"/>
              </a:rPr>
              <a:t>深度学习卷积神经网络</a:t>
            </a:r>
            <a:endParaRPr lang="zh-CN" altLang="en-US" sz="4000" dirty="0">
              <a:solidFill>
                <a:srgbClr val="FF0000"/>
              </a:solidFill>
              <a:ea typeface="宋体" panose="02010600030101010101" pitchFamily="2" charset="-122"/>
            </a:endParaRPr>
          </a:p>
        </p:txBody>
      </p:sp>
      <p:grpSp>
        <p:nvGrpSpPr>
          <p:cNvPr id="8" name="组合 7"/>
          <p:cNvGrpSpPr/>
          <p:nvPr/>
        </p:nvGrpSpPr>
        <p:grpSpPr>
          <a:xfrm>
            <a:off x="8400804" y="0"/>
            <a:ext cx="851355" cy="6858000"/>
            <a:chOff x="8400804" y="0"/>
            <a:chExt cx="851355" cy="6858000"/>
          </a:xfrm>
        </p:grpSpPr>
        <p:grpSp>
          <p:nvGrpSpPr>
            <p:cNvPr id="9" name="组 9"/>
            <p:cNvGrpSpPr/>
            <p:nvPr/>
          </p:nvGrpSpPr>
          <p:grpSpPr>
            <a:xfrm>
              <a:off x="8400804" y="0"/>
              <a:ext cx="733409" cy="6858000"/>
              <a:chOff x="9055676" y="0"/>
              <a:chExt cx="3136324" cy="6858000"/>
            </a:xfrm>
          </p:grpSpPr>
          <p:sp>
            <p:nvSpPr>
              <p:cNvPr id="11"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矩形 13"/>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0" name="图形 11" descr="衬衫"/>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5"/>
          <p:cNvSpPr txBox="1">
            <a:spLocks noChangeArrowheads="1"/>
          </p:cNvSpPr>
          <p:nvPr/>
        </p:nvSpPr>
        <p:spPr bwMode="auto">
          <a:xfrm>
            <a:off x="645030" y="367536"/>
            <a:ext cx="7597775" cy="1172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en-US" altLang="zh-CN" sz="2000" b="1" dirty="0">
                <a:solidFill>
                  <a:schemeClr val="accent2"/>
                </a:solidFill>
              </a:rPr>
              <a:t>      </a:t>
            </a:r>
            <a:r>
              <a:rPr lang="zh-CN" altLang="en-US" sz="2800" b="1" dirty="0">
                <a:latin typeface="华文宋体" panose="02010600040101010101" pitchFamily="2" charset="-122"/>
                <a:ea typeface="华文宋体" panose="02010600040101010101" pitchFamily="2" charset="-122"/>
              </a:rPr>
              <a:t>此式看出，欲两单位向量的欧式距离最小，须使两向量的点积最大。即</a:t>
            </a:r>
          </a:p>
        </p:txBody>
      </p:sp>
      <p:sp>
        <p:nvSpPr>
          <p:cNvPr id="5124" name="Rectangle 8"/>
          <p:cNvSpPr>
            <a:spLocks noChangeArrowheads="1"/>
          </p:cNvSpPr>
          <p:nvPr/>
        </p:nvSpPr>
        <p:spPr bwMode="auto">
          <a:xfrm>
            <a:off x="0" y="32464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122" name="对象 10245"/>
          <p:cNvGraphicFramePr>
            <a:graphicFrameLocks noChangeAspect="1"/>
          </p:cNvGraphicFramePr>
          <p:nvPr/>
        </p:nvGraphicFramePr>
        <p:xfrm>
          <a:off x="2134275" y="1852901"/>
          <a:ext cx="3763605" cy="964087"/>
        </p:xfrm>
        <a:graphic>
          <a:graphicData uri="http://schemas.openxmlformats.org/presentationml/2006/ole">
            <mc:AlternateContent xmlns:mc="http://schemas.openxmlformats.org/markup-compatibility/2006">
              <mc:Choice xmlns:v="urn:schemas-microsoft-com:vml" Requires="v">
                <p:oleObj spid="_x0000_s5262" r:id="rId3" imgW="1423035" imgH="368300" progId="Equation.3">
                  <p:embed/>
                </p:oleObj>
              </mc:Choice>
              <mc:Fallback>
                <p:oleObj r:id="rId3" imgW="1423035" imgH="368300" progId="Equation.3">
                  <p:embed/>
                  <p:pic>
                    <p:nvPicPr>
                      <p:cNvPr id="0" name="对象 102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4275" y="1852901"/>
                        <a:ext cx="3763605" cy="964087"/>
                      </a:xfrm>
                      <a:prstGeom prst="rect">
                        <a:avLst/>
                      </a:prstGeom>
                      <a:noFill/>
                      <a:ln>
                        <a:noFill/>
                      </a:ln>
                    </p:spPr>
                  </p:pic>
                </p:oleObj>
              </mc:Fallback>
            </mc:AlternateContent>
          </a:graphicData>
        </a:graphic>
      </p:graphicFrame>
      <p:sp>
        <p:nvSpPr>
          <p:cNvPr id="5125" name="Text Box 9"/>
          <p:cNvSpPr txBox="1">
            <a:spLocks noChangeArrowheads="1"/>
          </p:cNvSpPr>
          <p:nvPr/>
        </p:nvSpPr>
        <p:spPr bwMode="auto">
          <a:xfrm>
            <a:off x="645030" y="3340317"/>
            <a:ext cx="7358062" cy="1772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en-US" altLang="zh-CN" sz="2000" b="1" dirty="0">
                <a:solidFill>
                  <a:schemeClr val="accent2"/>
                </a:solidFill>
              </a:rPr>
              <a:t>         </a:t>
            </a:r>
            <a:r>
              <a:rPr lang="zh-CN" altLang="en-US" sz="2800" b="1" dirty="0">
                <a:solidFill>
                  <a:srgbClr val="006600"/>
                </a:solidFill>
                <a:latin typeface="华文宋体" panose="02010600040101010101" pitchFamily="2" charset="-122"/>
                <a:ea typeface="华文宋体" panose="02010600040101010101" pitchFamily="2" charset="-122"/>
              </a:rPr>
              <a:t>因此，求最小欧式距离的问题就转化为按此式</a:t>
            </a:r>
            <a:r>
              <a:rPr lang="zh-CN" altLang="en-US" sz="2800" b="1" dirty="0">
                <a:solidFill>
                  <a:srgbClr val="FF0000"/>
                </a:solidFill>
                <a:latin typeface="华文宋体" panose="02010600040101010101" pitchFamily="2" charset="-122"/>
                <a:ea typeface="华文宋体" panose="02010600040101010101" pitchFamily="2" charset="-122"/>
              </a:rPr>
              <a:t>求最大点积</a:t>
            </a:r>
            <a:r>
              <a:rPr lang="zh-CN" altLang="en-US" sz="2800" b="1" dirty="0">
                <a:solidFill>
                  <a:srgbClr val="006600"/>
                </a:solidFill>
                <a:latin typeface="华文宋体" panose="02010600040101010101" pitchFamily="2" charset="-122"/>
                <a:ea typeface="华文宋体" panose="02010600040101010101" pitchFamily="2" charset="-122"/>
              </a:rPr>
              <a:t>的问题，而且权向量与输入向量的</a:t>
            </a:r>
            <a:r>
              <a:rPr lang="zh-CN" altLang="en-US" sz="2800" b="1" dirty="0">
                <a:solidFill>
                  <a:srgbClr val="FF0000"/>
                </a:solidFill>
                <a:latin typeface="华文宋体" panose="02010600040101010101" pitchFamily="2" charset="-122"/>
                <a:ea typeface="华文宋体" panose="02010600040101010101" pitchFamily="2" charset="-122"/>
              </a:rPr>
              <a:t>点积正是竞争层神经元的净输入</a:t>
            </a:r>
            <a:r>
              <a:rPr lang="zh-CN" altLang="en-US" sz="2800" b="1" dirty="0">
                <a:solidFill>
                  <a:srgbClr val="006600"/>
                </a:solidFill>
                <a:latin typeface="华文宋体" panose="02010600040101010101" pitchFamily="2" charset="-122"/>
                <a:ea typeface="华文宋体" panose="02010600040101010101" pitchFamily="2" charset="-122"/>
              </a:rPr>
              <a:t>。</a:t>
            </a:r>
            <a:endParaRPr lang="zh-CN" altLang="en-US" sz="2800" dirty="0">
              <a:solidFill>
                <a:srgbClr val="006600"/>
              </a:solidFill>
              <a:latin typeface="华文宋体" panose="02010600040101010101" pitchFamily="2" charset="-122"/>
              <a:ea typeface="华文宋体" panose="02010600040101010101" pitchFamily="2" charset="-122"/>
            </a:endParaRPr>
          </a:p>
        </p:txBody>
      </p:sp>
      <p:grpSp>
        <p:nvGrpSpPr>
          <p:cNvPr id="6" name="组 9"/>
          <p:cNvGrpSpPr/>
          <p:nvPr/>
        </p:nvGrpSpPr>
        <p:grpSpPr>
          <a:xfrm>
            <a:off x="8363761" y="0"/>
            <a:ext cx="733409" cy="6858000"/>
            <a:chOff x="9055676" y="0"/>
            <a:chExt cx="3136324" cy="6858000"/>
          </a:xfrm>
        </p:grpSpPr>
        <p:sp>
          <p:nvSpPr>
            <p:cNvPr id="7"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矩形 9"/>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2" name="图形 10"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内容占位符 2"/>
          <p:cNvSpPr>
            <a:spLocks noGrp="1" noChangeArrowheads="1"/>
          </p:cNvSpPr>
          <p:nvPr>
            <p:ph idx="4294967295"/>
          </p:nvPr>
        </p:nvSpPr>
        <p:spPr>
          <a:xfrm>
            <a:off x="395289" y="1268413"/>
            <a:ext cx="7809530" cy="4968875"/>
          </a:xfrm>
        </p:spPr>
        <p:txBody>
          <a:bodyPr>
            <a:normAutofit/>
          </a:bodyPr>
          <a:lstStyle/>
          <a:p>
            <a:pPr eaLnBrk="1" hangingPunct="1"/>
            <a:r>
              <a:rPr lang="zh-CN" altLang="en-US" b="1" dirty="0">
                <a:solidFill>
                  <a:srgbClr val="0070C0"/>
                </a:solidFill>
                <a:latin typeface="华文宋体" panose="02010600040101010101" pitchFamily="2" charset="-122"/>
                <a:ea typeface="华文宋体" panose="02010600040101010101" pitchFamily="2" charset="-122"/>
                <a:cs typeface="Times New Roman" panose="02020603050405020304" pitchFamily="18" charset="0"/>
                <a:sym typeface="华文楷体" panose="02010600040101010101" pitchFamily="2" charset="-122"/>
              </a:rPr>
              <a:t>相同点</a:t>
            </a:r>
            <a:endParaRPr lang="en-US" altLang="zh-CN" b="1" dirty="0">
              <a:solidFill>
                <a:srgbClr val="0070C0"/>
              </a:solidFill>
              <a:latin typeface="华文宋体" panose="02010600040101010101" pitchFamily="2" charset="-122"/>
              <a:ea typeface="华文宋体" panose="02010600040101010101" pitchFamily="2" charset="-122"/>
              <a:cs typeface="Times New Roman" panose="02020603050405020304" pitchFamily="18" charset="0"/>
              <a:sym typeface="华文楷体" panose="02010600040101010101" pitchFamily="2" charset="-122"/>
            </a:endParaRPr>
          </a:p>
          <a:p>
            <a:pPr marL="393700" lvl="1" indent="0" eaLnBrk="1" hangingPunct="1">
              <a:lnSpc>
                <a:spcPct val="150000"/>
              </a:lnSpc>
              <a:spcBef>
                <a:spcPct val="0"/>
              </a:spcBef>
              <a:buFont typeface="Wingdings 2" panose="05020102010507070707" pitchFamily="18" charset="2"/>
              <a:buNone/>
            </a:pPr>
            <a:r>
              <a:rPr lang="zh-CN" altLang="en-US" sz="2800" b="1" dirty="0">
                <a:latin typeface="华文宋体" panose="02010600040101010101" pitchFamily="2" charset="-122"/>
                <a:ea typeface="华文宋体" panose="02010600040101010101" pitchFamily="2" charset="-122"/>
                <a:cs typeface="Times New Roman" panose="02020603050405020304" pitchFamily="18" charset="0"/>
                <a:sym typeface="楷体" panose="02010609060101010101" pitchFamily="49" charset="-122"/>
              </a:rPr>
              <a:t>        二者均采用</a:t>
            </a:r>
            <a:r>
              <a:rPr lang="zh-CN" altLang="en-US" sz="2800" b="1" dirty="0">
                <a:solidFill>
                  <a:srgbClr val="FF0000"/>
                </a:solidFill>
                <a:latin typeface="华文宋体" panose="02010600040101010101" pitchFamily="2" charset="-122"/>
                <a:ea typeface="华文宋体" panose="02010600040101010101" pitchFamily="2" charset="-122"/>
                <a:cs typeface="Times New Roman" panose="02020603050405020304" pitchFamily="18" charset="0"/>
                <a:sym typeface="楷体" panose="02010609060101010101" pitchFamily="49" charset="-122"/>
              </a:rPr>
              <a:t>分层</a:t>
            </a:r>
            <a:r>
              <a:rPr lang="zh-CN" altLang="en-US" sz="2800" b="1" dirty="0">
                <a:latin typeface="华文宋体" panose="02010600040101010101" pitchFamily="2" charset="-122"/>
                <a:ea typeface="华文宋体" panose="02010600040101010101" pitchFamily="2" charset="-122"/>
                <a:cs typeface="Times New Roman" panose="02020603050405020304" pitchFamily="18" charset="0"/>
                <a:sym typeface="楷体" panose="02010609060101010101" pitchFamily="49" charset="-122"/>
              </a:rPr>
              <a:t>结构，模型包括输入层、隐层（多层）、输出层组成的多层网络，只有相邻层节点之间有连接，同一层以及跨层节点之间相互无连接，每一层可以看作是一个</a:t>
            </a:r>
            <a:r>
              <a:rPr lang="en-US" altLang="zh-CN" sz="2800" b="1" dirty="0">
                <a:latin typeface="华文宋体" panose="02010600040101010101" pitchFamily="2" charset="-122"/>
                <a:ea typeface="华文宋体" panose="02010600040101010101" pitchFamily="2" charset="-122"/>
                <a:cs typeface="Times New Roman" panose="02020603050405020304" pitchFamily="18" charset="0"/>
                <a:sym typeface="楷体" panose="02010609060101010101" pitchFamily="49" charset="-122"/>
              </a:rPr>
              <a:t>logistic </a:t>
            </a:r>
            <a:r>
              <a:rPr lang="zh-CN" altLang="en-US" sz="2800" b="1" dirty="0">
                <a:latin typeface="华文宋体" panose="02010600040101010101" pitchFamily="2" charset="-122"/>
                <a:ea typeface="华文宋体" panose="02010600040101010101" pitchFamily="2" charset="-122"/>
                <a:cs typeface="Times New Roman" panose="02020603050405020304" pitchFamily="18" charset="0"/>
                <a:sym typeface="楷体" panose="02010609060101010101" pitchFamily="49" charset="-122"/>
              </a:rPr>
              <a:t>回归模型。</a:t>
            </a:r>
            <a:endParaRPr lang="en-US" altLang="zh-CN" sz="2800" b="1" dirty="0">
              <a:latin typeface="华文宋体" panose="02010600040101010101" pitchFamily="2" charset="-122"/>
              <a:ea typeface="华文宋体" panose="02010600040101010101" pitchFamily="2" charset="-122"/>
              <a:cs typeface="Times New Roman" panose="02020603050405020304" pitchFamily="18" charset="0"/>
              <a:sym typeface="华文楷体" panose="02010600040101010101" pitchFamily="2" charset="-122"/>
            </a:endParaRPr>
          </a:p>
        </p:txBody>
      </p:sp>
      <p:sp>
        <p:nvSpPr>
          <p:cNvPr id="4" name="Rectangle 2"/>
          <p:cNvSpPr txBox="1">
            <a:spLocks noChangeArrowheads="1"/>
          </p:cNvSpPr>
          <p:nvPr/>
        </p:nvSpPr>
        <p:spPr>
          <a:xfrm>
            <a:off x="572381" y="49689"/>
            <a:ext cx="6492240" cy="9150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11</a:t>
            </a:r>
            <a:r>
              <a:rPr lang="zh-CN" altLang="en-US" sz="4000" b="1" dirty="0">
                <a:solidFill>
                  <a:srgbClr val="FF0000"/>
                </a:solidFill>
                <a:latin typeface="Times New Roman" panose="02020603050405020304" pitchFamily="18" charset="0"/>
                <a:ea typeface="宋体" panose="02010600030101010101" pitchFamily="2" charset="-122"/>
              </a:rPr>
              <a:t> </a:t>
            </a:r>
            <a:r>
              <a:rPr lang="en-US" altLang="zh-CN" sz="4000" b="1" dirty="0">
                <a:solidFill>
                  <a:srgbClr val="FF0000"/>
                </a:solidFill>
                <a:latin typeface="宋体" panose="02010600030101010101" pitchFamily="2" charset="-122"/>
                <a:ea typeface="宋体" panose="02010600030101010101" pitchFamily="2" charset="-122"/>
              </a:rPr>
              <a:t> </a:t>
            </a:r>
            <a:r>
              <a:rPr lang="zh-CN" altLang="en-US" sz="4000" b="1" dirty="0">
                <a:solidFill>
                  <a:srgbClr val="FF0000"/>
                </a:solidFill>
                <a:latin typeface="宋体" panose="02010600030101010101" pitchFamily="2" charset="-122"/>
                <a:ea typeface="宋体" panose="02010600030101010101" pitchFamily="2" charset="-122"/>
              </a:rPr>
              <a:t>深度学习卷积神经网络</a:t>
            </a:r>
            <a:endParaRPr lang="zh-CN" altLang="en-US" sz="4000" dirty="0">
              <a:solidFill>
                <a:srgbClr val="FF0000"/>
              </a:solidFill>
              <a:ea typeface="宋体" panose="02010600030101010101" pitchFamily="2" charset="-122"/>
            </a:endParaRPr>
          </a:p>
        </p:txBody>
      </p:sp>
      <p:grpSp>
        <p:nvGrpSpPr>
          <p:cNvPr id="5" name="组合 4"/>
          <p:cNvGrpSpPr/>
          <p:nvPr/>
        </p:nvGrpSpPr>
        <p:grpSpPr>
          <a:xfrm>
            <a:off x="8400804" y="0"/>
            <a:ext cx="851355" cy="6858000"/>
            <a:chOff x="8400804" y="0"/>
            <a:chExt cx="851355" cy="6858000"/>
          </a:xfrm>
        </p:grpSpPr>
        <p:grpSp>
          <p:nvGrpSpPr>
            <p:cNvPr id="6"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7"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内容占位符 2"/>
          <p:cNvSpPr>
            <a:spLocks noGrp="1" noChangeArrowheads="1"/>
          </p:cNvSpPr>
          <p:nvPr>
            <p:ph idx="4294967295"/>
          </p:nvPr>
        </p:nvSpPr>
        <p:spPr>
          <a:xfrm>
            <a:off x="395288" y="1268413"/>
            <a:ext cx="7973095" cy="4968875"/>
          </a:xfrm>
        </p:spPr>
        <p:txBody>
          <a:bodyPr>
            <a:normAutofit/>
          </a:bodyPr>
          <a:lstStyle/>
          <a:p>
            <a:pPr marL="0" indent="0" eaLnBrk="1" hangingPunct="1">
              <a:lnSpc>
                <a:spcPct val="150000"/>
              </a:lnSpc>
              <a:buNone/>
            </a:pPr>
            <a:r>
              <a:rPr lang="zh-CN" altLang="en-US" sz="2400" b="1" dirty="0">
                <a:solidFill>
                  <a:srgbClr val="FF0000"/>
                </a:solidFill>
                <a:latin typeface="Times New Roman" panose="02020603050405020304" pitchFamily="18" charset="0"/>
                <a:cs typeface="Times New Roman" panose="02020603050405020304" pitchFamily="18" charset="0"/>
                <a:sym typeface="华文楷体" panose="02010600040101010101" pitchFamily="2" charset="-122"/>
              </a:rPr>
              <a:t>     </a:t>
            </a:r>
            <a:r>
              <a:rPr lang="zh-CN" altLang="en-US" sz="2600" b="1" dirty="0">
                <a:solidFill>
                  <a:srgbClr val="0070C0"/>
                </a:solidFill>
                <a:latin typeface="华文宋体" panose="02010600040101010101" pitchFamily="2" charset="-122"/>
                <a:ea typeface="华文宋体" panose="02010600040101010101" pitchFamily="2" charset="-122"/>
                <a:cs typeface="Times New Roman" panose="02020603050405020304" pitchFamily="18" charset="0"/>
                <a:sym typeface="华文楷体" panose="02010600040101010101" pitchFamily="2" charset="-122"/>
              </a:rPr>
              <a:t>不同点</a:t>
            </a:r>
            <a:r>
              <a:rPr lang="zh-CN" altLang="en-US" sz="2600" b="1" dirty="0">
                <a:latin typeface="华文宋体" panose="02010600040101010101" pitchFamily="2" charset="-122"/>
                <a:ea typeface="华文宋体" panose="02010600040101010101" pitchFamily="2" charset="-122"/>
                <a:cs typeface="Times New Roman" panose="02020603050405020304" pitchFamily="18" charset="0"/>
                <a:sym typeface="华文楷体" panose="02010600040101010101" pitchFamily="2" charset="-122"/>
              </a:rPr>
              <a:t>：采用不同的训练机制</a:t>
            </a:r>
            <a:endParaRPr lang="en-US" altLang="zh-CN" sz="2600" b="1" dirty="0">
              <a:latin typeface="华文宋体" panose="02010600040101010101" pitchFamily="2" charset="-122"/>
              <a:ea typeface="华文宋体" panose="02010600040101010101" pitchFamily="2" charset="-122"/>
              <a:cs typeface="Times New Roman" panose="02020603050405020304" pitchFamily="18" charset="0"/>
              <a:sym typeface="华文楷体" panose="02010600040101010101" pitchFamily="2" charset="-122"/>
            </a:endParaRPr>
          </a:p>
          <a:p>
            <a:pPr marL="393700" lvl="1" indent="0">
              <a:lnSpc>
                <a:spcPct val="150000"/>
              </a:lnSpc>
            </a:pPr>
            <a:r>
              <a:rPr lang="zh-CN" altLang="en-US" sz="2600" b="1" dirty="0">
                <a:latin typeface="华文宋体" panose="02010600040101010101" pitchFamily="2" charset="-122"/>
                <a:ea typeface="华文宋体" panose="02010600040101010101" pitchFamily="2" charset="-122"/>
                <a:cs typeface="Times New Roman" panose="02020603050405020304" pitchFamily="18" charset="0"/>
                <a:sym typeface="楷体" panose="02010609060101010101" pitchFamily="49" charset="-122"/>
              </a:rPr>
              <a:t>神经网络：</a:t>
            </a:r>
            <a:r>
              <a:rPr lang="zh-CN" altLang="en-US" sz="2600" b="1" dirty="0">
                <a:solidFill>
                  <a:srgbClr val="FF0000"/>
                </a:solidFill>
                <a:latin typeface="华文宋体" panose="02010600040101010101" pitchFamily="2" charset="-122"/>
                <a:ea typeface="华文宋体" panose="02010600040101010101" pitchFamily="2" charset="-122"/>
                <a:cs typeface="Times New Roman" panose="02020603050405020304" pitchFamily="18" charset="0"/>
                <a:sym typeface="楷体" panose="02010609060101010101" pitchFamily="49" charset="-122"/>
              </a:rPr>
              <a:t>随机</a:t>
            </a:r>
            <a:r>
              <a:rPr lang="zh-CN" altLang="en-US" sz="2600" b="1" dirty="0">
                <a:latin typeface="华文宋体" panose="02010600040101010101" pitchFamily="2" charset="-122"/>
                <a:ea typeface="华文宋体" panose="02010600040101010101" pitchFamily="2" charset="-122"/>
                <a:cs typeface="Times New Roman" panose="02020603050405020304" pitchFamily="18" charset="0"/>
                <a:sym typeface="楷体" panose="02010609060101010101" pitchFamily="49" charset="-122"/>
              </a:rPr>
              <a:t>设定初值、采用</a:t>
            </a:r>
            <a:r>
              <a:rPr lang="en-US" altLang="zh-CN" sz="2600" b="1" dirty="0">
                <a:latin typeface="华文宋体" panose="02010600040101010101" pitchFamily="2" charset="-122"/>
                <a:ea typeface="华文宋体" panose="02010600040101010101" pitchFamily="2" charset="-122"/>
                <a:cs typeface="Times New Roman" panose="02020603050405020304" pitchFamily="18" charset="0"/>
                <a:sym typeface="楷体" panose="02010609060101010101" pitchFamily="49" charset="-122"/>
              </a:rPr>
              <a:t>BP</a:t>
            </a:r>
            <a:r>
              <a:rPr lang="zh-CN" altLang="en-US" sz="2600" b="1" dirty="0">
                <a:latin typeface="华文宋体" panose="02010600040101010101" pitchFamily="2" charset="-122"/>
                <a:ea typeface="华文宋体" panose="02010600040101010101" pitchFamily="2" charset="-122"/>
                <a:cs typeface="Times New Roman" panose="02020603050405020304" pitchFamily="18" charset="0"/>
                <a:sym typeface="楷体" panose="02010609060101010101" pitchFamily="49" charset="-122"/>
              </a:rPr>
              <a:t>算法调整参数、误差最小化。</a:t>
            </a:r>
            <a:endParaRPr lang="en-US" altLang="zh-CN" sz="2600" b="1" dirty="0">
              <a:latin typeface="华文宋体" panose="02010600040101010101" pitchFamily="2" charset="-122"/>
              <a:ea typeface="华文宋体" panose="02010600040101010101" pitchFamily="2" charset="-122"/>
              <a:cs typeface="Times New Roman" panose="02020603050405020304" pitchFamily="18" charset="0"/>
              <a:sym typeface="楷体" panose="02010609060101010101" pitchFamily="49" charset="-122"/>
            </a:endParaRPr>
          </a:p>
          <a:p>
            <a:pPr marL="393700" lvl="1" indent="0">
              <a:lnSpc>
                <a:spcPct val="150000"/>
              </a:lnSpc>
            </a:pPr>
            <a:r>
              <a:rPr lang="zh-CN" altLang="en-US" sz="2600" b="1" dirty="0">
                <a:latin typeface="华文宋体" panose="02010600040101010101" pitchFamily="2" charset="-122"/>
                <a:ea typeface="华文宋体" panose="02010600040101010101" pitchFamily="2" charset="-122"/>
                <a:cs typeface="Times New Roman" panose="02020603050405020304" pitchFamily="18" charset="0"/>
                <a:sym typeface="楷体" panose="02010609060101010101" pitchFamily="49" charset="-122"/>
              </a:rPr>
              <a:t>深度学习：</a:t>
            </a:r>
            <a:endParaRPr lang="en-US" altLang="zh-CN" sz="2600" b="1" dirty="0">
              <a:latin typeface="华文宋体" panose="02010600040101010101" pitchFamily="2" charset="-122"/>
              <a:ea typeface="华文宋体" panose="02010600040101010101" pitchFamily="2" charset="-122"/>
              <a:cs typeface="Times New Roman" panose="02020603050405020304" pitchFamily="18" charset="0"/>
              <a:sym typeface="华文楷体" panose="02010600040101010101" pitchFamily="2" charset="-122"/>
            </a:endParaRPr>
          </a:p>
        </p:txBody>
      </p:sp>
      <p:sp>
        <p:nvSpPr>
          <p:cNvPr id="4" name="Rectangle 2"/>
          <p:cNvSpPr txBox="1">
            <a:spLocks noChangeArrowheads="1"/>
          </p:cNvSpPr>
          <p:nvPr/>
        </p:nvSpPr>
        <p:spPr>
          <a:xfrm>
            <a:off x="539827" y="275422"/>
            <a:ext cx="6504772" cy="8297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11</a:t>
            </a:r>
            <a:r>
              <a:rPr lang="zh-CN" altLang="en-US" sz="4000" b="1" dirty="0">
                <a:solidFill>
                  <a:srgbClr val="FF0000"/>
                </a:solidFill>
                <a:latin typeface="Times New Roman" panose="02020603050405020304" pitchFamily="18" charset="0"/>
                <a:ea typeface="宋体" panose="02010600030101010101" pitchFamily="2" charset="-122"/>
              </a:rPr>
              <a:t> </a:t>
            </a:r>
            <a:r>
              <a:rPr lang="en-US" altLang="zh-CN" sz="4000" b="1" dirty="0">
                <a:solidFill>
                  <a:srgbClr val="FF0000"/>
                </a:solidFill>
                <a:latin typeface="宋体" panose="02010600030101010101" pitchFamily="2" charset="-122"/>
                <a:ea typeface="宋体" panose="02010600030101010101" pitchFamily="2" charset="-122"/>
              </a:rPr>
              <a:t> </a:t>
            </a:r>
            <a:r>
              <a:rPr lang="zh-CN" altLang="en-US" sz="4000" b="1" dirty="0">
                <a:solidFill>
                  <a:srgbClr val="FF0000"/>
                </a:solidFill>
                <a:latin typeface="宋体" panose="02010600030101010101" pitchFamily="2" charset="-122"/>
                <a:ea typeface="宋体" panose="02010600030101010101" pitchFamily="2" charset="-122"/>
              </a:rPr>
              <a:t>深度学习卷积神经网络</a:t>
            </a:r>
            <a:endParaRPr lang="zh-CN" altLang="en-US" sz="4000" dirty="0">
              <a:solidFill>
                <a:srgbClr val="FF0000"/>
              </a:solidFill>
              <a:ea typeface="宋体" panose="02010600030101010101" pitchFamily="2" charset="-122"/>
            </a:endParaRPr>
          </a:p>
        </p:txBody>
      </p:sp>
      <p:grpSp>
        <p:nvGrpSpPr>
          <p:cNvPr id="5" name="组合 4"/>
          <p:cNvGrpSpPr/>
          <p:nvPr/>
        </p:nvGrpSpPr>
        <p:grpSpPr>
          <a:xfrm>
            <a:off x="8400804" y="0"/>
            <a:ext cx="851355" cy="6858000"/>
            <a:chOff x="8400804" y="0"/>
            <a:chExt cx="851355" cy="6858000"/>
          </a:xfrm>
        </p:grpSpPr>
        <p:grpSp>
          <p:nvGrpSpPr>
            <p:cNvPr id="6"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7"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pic>
        <p:nvPicPr>
          <p:cNvPr id="53250" name="Picture 2" descr="https://ss2.bdstatic.com/70cFvnSh_Q1YnxGkpoWK1HF6hhy/it/u=1320780705,2425526771&amp;fm=26&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3952" y="3011843"/>
            <a:ext cx="4504560" cy="31531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noChangeArrowheads="1"/>
          </p:cNvSpPr>
          <p:nvPr>
            <p:ph type="title" idx="4294967295"/>
          </p:nvPr>
        </p:nvSpPr>
        <p:spPr>
          <a:xfrm>
            <a:off x="741467" y="777401"/>
            <a:ext cx="7920038" cy="1029365"/>
          </a:xfrm>
        </p:spPr>
        <p:txBody>
          <a:bodyPr/>
          <a:lstStyle/>
          <a:p>
            <a:pPr eaLnBrk="1" hangingPunct="1"/>
            <a:r>
              <a:rPr lang="en-US" altLang="zh-CN" sz="3200" b="1" dirty="0">
                <a:solidFill>
                  <a:srgbClr val="0070C0"/>
                </a:solidFill>
                <a:latin typeface="华文宋体" panose="02010600040101010101" pitchFamily="2" charset="-122"/>
                <a:ea typeface="华文宋体" panose="02010600040101010101" pitchFamily="2" charset="-122"/>
              </a:rPr>
              <a:t>11.2 </a:t>
            </a:r>
            <a:r>
              <a:rPr lang="zh-CN" altLang="en-US" sz="3200" b="1" dirty="0">
                <a:solidFill>
                  <a:srgbClr val="0070C0"/>
                </a:solidFill>
                <a:latin typeface="华文宋体" panose="02010600040101010101" pitchFamily="2" charset="-122"/>
                <a:ea typeface="华文宋体" panose="02010600040101010101" pitchFamily="2" charset="-122"/>
              </a:rPr>
              <a:t>深度学习的训练过程</a:t>
            </a:r>
          </a:p>
        </p:txBody>
      </p:sp>
      <p:sp>
        <p:nvSpPr>
          <p:cNvPr id="31747" name="内容占位符 2"/>
          <p:cNvSpPr>
            <a:spLocks noGrp="1" noChangeArrowheads="1"/>
          </p:cNvSpPr>
          <p:nvPr>
            <p:ph idx="4294967295"/>
          </p:nvPr>
        </p:nvSpPr>
        <p:spPr>
          <a:xfrm>
            <a:off x="560271" y="1806766"/>
            <a:ext cx="7644547" cy="4351338"/>
          </a:xfrm>
        </p:spPr>
        <p:txBody>
          <a:bodyPr>
            <a:normAutofit lnSpcReduction="10000"/>
          </a:bodyPr>
          <a:lstStyle/>
          <a:p>
            <a:pPr marL="0" indent="0" algn="just" eaLnBrk="1" hangingPunct="1">
              <a:lnSpc>
                <a:spcPct val="120000"/>
              </a:lnSpc>
              <a:spcBef>
                <a:spcPts val="600"/>
              </a:spcBef>
              <a:spcAft>
                <a:spcPts val="600"/>
              </a:spcAft>
              <a:buNone/>
            </a:pPr>
            <a:r>
              <a:rPr lang="zh-CN" altLang="en-US" sz="2800" b="1" dirty="0">
                <a:latin typeface="华文宋体" panose="02010600040101010101" pitchFamily="2" charset="-122"/>
                <a:ea typeface="华文宋体" panose="02010600040101010101" pitchFamily="2" charset="-122"/>
                <a:sym typeface="华文楷体" panose="02010600040101010101" pitchFamily="2" charset="-122"/>
              </a:rPr>
              <a:t>  </a:t>
            </a:r>
            <a:r>
              <a:rPr lang="zh-CN" altLang="en-US" sz="2800" b="1" dirty="0">
                <a:solidFill>
                  <a:srgbClr val="FF0000"/>
                </a:solidFill>
                <a:latin typeface="华文宋体" panose="02010600040101010101" pitchFamily="2" charset="-122"/>
                <a:ea typeface="华文宋体" panose="02010600040101010101" pitchFamily="2" charset="-122"/>
                <a:sym typeface="华文楷体" panose="02010600040101010101" pitchFamily="2" charset="-122"/>
              </a:rPr>
              <a:t>自下而上的非监督学习</a:t>
            </a:r>
            <a:endParaRPr lang="en-US" altLang="zh-CN" b="1" dirty="0">
              <a:solidFill>
                <a:srgbClr val="FF0000"/>
              </a:solidFill>
              <a:latin typeface="华文宋体" panose="02010600040101010101" pitchFamily="2" charset="-122"/>
              <a:ea typeface="华文宋体" panose="02010600040101010101" pitchFamily="2" charset="-122"/>
              <a:sym typeface="华文楷体" panose="02010600040101010101" pitchFamily="2" charset="-122"/>
            </a:endParaRPr>
          </a:p>
          <a:p>
            <a:pPr algn="just" eaLnBrk="1" hangingPunct="1">
              <a:lnSpc>
                <a:spcPct val="120000"/>
              </a:lnSpc>
              <a:spcBef>
                <a:spcPts val="600"/>
              </a:spcBef>
              <a:spcAft>
                <a:spcPts val="600"/>
              </a:spcAft>
            </a:pPr>
            <a:r>
              <a:rPr lang="zh-CN" altLang="en-US" sz="2800" b="1" dirty="0">
                <a:latin typeface="华文宋体" panose="02010600040101010101" pitchFamily="2" charset="-122"/>
                <a:ea typeface="华文宋体" panose="02010600040101010101" pitchFamily="2" charset="-122"/>
                <a:sym typeface="华文楷体" panose="02010600040101010101" pitchFamily="2" charset="-122"/>
              </a:rPr>
              <a:t>从底层开始，一层一层的往顶层训练，分别得到各层参数。采用无标签数据分层训练各层参数（可以看作是特征学习的过程）。</a:t>
            </a:r>
            <a:endParaRPr lang="en-US" altLang="zh-CN" sz="2800" b="1" dirty="0">
              <a:latin typeface="华文宋体" panose="02010600040101010101" pitchFamily="2" charset="-122"/>
              <a:ea typeface="华文宋体" panose="02010600040101010101" pitchFamily="2" charset="-122"/>
              <a:sym typeface="华文楷体" panose="02010600040101010101" pitchFamily="2" charset="-122"/>
            </a:endParaRPr>
          </a:p>
          <a:p>
            <a:pPr marL="0" indent="0" algn="just" eaLnBrk="1" hangingPunct="1">
              <a:lnSpc>
                <a:spcPct val="120000"/>
              </a:lnSpc>
              <a:spcBef>
                <a:spcPts val="600"/>
              </a:spcBef>
              <a:spcAft>
                <a:spcPts val="600"/>
              </a:spcAft>
              <a:buNone/>
            </a:pPr>
            <a:r>
              <a:rPr lang="zh-CN" altLang="en-US" sz="2800" b="1" dirty="0">
                <a:solidFill>
                  <a:srgbClr val="FF0000"/>
                </a:solidFill>
                <a:latin typeface="华文宋体" panose="02010600040101010101" pitchFamily="2" charset="-122"/>
                <a:ea typeface="华文宋体" panose="02010600040101010101" pitchFamily="2" charset="-122"/>
                <a:sym typeface="华文楷体" panose="02010600040101010101" pitchFamily="2" charset="-122"/>
              </a:rPr>
              <a:t>   自上而下的监督学习</a:t>
            </a:r>
            <a:endParaRPr lang="en-US" altLang="zh-CN" b="1" dirty="0">
              <a:solidFill>
                <a:srgbClr val="FF0000"/>
              </a:solidFill>
              <a:latin typeface="华文宋体" panose="02010600040101010101" pitchFamily="2" charset="-122"/>
              <a:ea typeface="华文宋体" panose="02010600040101010101" pitchFamily="2" charset="-122"/>
              <a:sym typeface="华文楷体" panose="02010600040101010101" pitchFamily="2" charset="-122"/>
            </a:endParaRPr>
          </a:p>
          <a:p>
            <a:pPr algn="just" eaLnBrk="1" hangingPunct="1">
              <a:lnSpc>
                <a:spcPct val="120000"/>
              </a:lnSpc>
              <a:spcBef>
                <a:spcPts val="600"/>
              </a:spcBef>
              <a:spcAft>
                <a:spcPts val="600"/>
              </a:spcAft>
            </a:pPr>
            <a:r>
              <a:rPr lang="zh-CN" altLang="en-US" sz="2800" b="1" dirty="0">
                <a:latin typeface="华文宋体" panose="02010600040101010101" pitchFamily="2" charset="-122"/>
                <a:ea typeface="华文宋体" panose="02010600040101010101" pitchFamily="2" charset="-122"/>
                <a:sym typeface="华文楷体" panose="02010600040101010101" pitchFamily="2" charset="-122"/>
              </a:rPr>
              <a:t>基于第一步的得到的各层参数进一步调整整个多层模型的参数，这一步是一个</a:t>
            </a:r>
            <a:r>
              <a:rPr lang="zh-CN" altLang="en-US" sz="2800" b="1" dirty="0">
                <a:solidFill>
                  <a:srgbClr val="FF0000"/>
                </a:solidFill>
                <a:latin typeface="华文宋体" panose="02010600040101010101" pitchFamily="2" charset="-122"/>
                <a:ea typeface="华文宋体" panose="02010600040101010101" pitchFamily="2" charset="-122"/>
                <a:sym typeface="华文楷体" panose="02010600040101010101" pitchFamily="2" charset="-122"/>
              </a:rPr>
              <a:t>有监督</a:t>
            </a:r>
            <a:r>
              <a:rPr lang="zh-CN" altLang="en-US" sz="2800" b="1" dirty="0">
                <a:latin typeface="华文宋体" panose="02010600040101010101" pitchFamily="2" charset="-122"/>
                <a:ea typeface="华文宋体" panose="02010600040101010101" pitchFamily="2" charset="-122"/>
                <a:sym typeface="华文楷体" panose="02010600040101010101" pitchFamily="2" charset="-122"/>
              </a:rPr>
              <a:t>的训练过程。</a:t>
            </a:r>
            <a:endParaRPr lang="en-US" altLang="zh-CN" sz="2800" b="1" dirty="0">
              <a:latin typeface="华文宋体" panose="02010600040101010101" pitchFamily="2" charset="-122"/>
              <a:ea typeface="华文宋体" panose="02010600040101010101" pitchFamily="2" charset="-122"/>
              <a:sym typeface="华文楷体" panose="02010600040101010101" pitchFamily="2" charset="-122"/>
            </a:endParaRPr>
          </a:p>
        </p:txBody>
      </p:sp>
      <p:sp>
        <p:nvSpPr>
          <p:cNvPr id="4" name="Rectangle 2"/>
          <p:cNvSpPr txBox="1">
            <a:spLocks noChangeArrowheads="1"/>
          </p:cNvSpPr>
          <p:nvPr/>
        </p:nvSpPr>
        <p:spPr>
          <a:xfrm>
            <a:off x="628650" y="0"/>
            <a:ext cx="6492240" cy="9150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11</a:t>
            </a:r>
            <a:r>
              <a:rPr lang="zh-CN" altLang="en-US" sz="4000" b="1" dirty="0">
                <a:solidFill>
                  <a:srgbClr val="FF0000"/>
                </a:solidFill>
                <a:latin typeface="Times New Roman" panose="02020603050405020304" pitchFamily="18" charset="0"/>
                <a:ea typeface="宋体" panose="02010600030101010101" pitchFamily="2" charset="-122"/>
              </a:rPr>
              <a:t> </a:t>
            </a:r>
            <a:r>
              <a:rPr lang="en-US" altLang="zh-CN" sz="4000" b="1" dirty="0">
                <a:solidFill>
                  <a:srgbClr val="FF0000"/>
                </a:solidFill>
                <a:latin typeface="宋体" panose="02010600030101010101" pitchFamily="2" charset="-122"/>
                <a:ea typeface="宋体" panose="02010600030101010101" pitchFamily="2" charset="-122"/>
              </a:rPr>
              <a:t> </a:t>
            </a:r>
            <a:r>
              <a:rPr lang="zh-CN" altLang="en-US" sz="4000" b="1" dirty="0">
                <a:solidFill>
                  <a:srgbClr val="FF0000"/>
                </a:solidFill>
                <a:latin typeface="宋体" panose="02010600030101010101" pitchFamily="2" charset="-122"/>
                <a:ea typeface="宋体" panose="02010600030101010101" pitchFamily="2" charset="-122"/>
              </a:rPr>
              <a:t>深度学习卷积神经网络</a:t>
            </a:r>
            <a:endParaRPr lang="zh-CN" altLang="en-US" sz="4000" dirty="0">
              <a:solidFill>
                <a:srgbClr val="FF0000"/>
              </a:solidFill>
              <a:ea typeface="宋体" panose="02010600030101010101" pitchFamily="2" charset="-122"/>
            </a:endParaRPr>
          </a:p>
        </p:txBody>
      </p:sp>
      <p:grpSp>
        <p:nvGrpSpPr>
          <p:cNvPr id="5" name="组合 4"/>
          <p:cNvGrpSpPr/>
          <p:nvPr/>
        </p:nvGrpSpPr>
        <p:grpSpPr>
          <a:xfrm>
            <a:off x="8400804" y="0"/>
            <a:ext cx="851355" cy="6858000"/>
            <a:chOff x="8400804" y="0"/>
            <a:chExt cx="851355" cy="6858000"/>
          </a:xfrm>
        </p:grpSpPr>
        <p:grpSp>
          <p:nvGrpSpPr>
            <p:cNvPr id="6"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7"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5"/>
          <p:cNvSpPr>
            <a:spLocks noGrp="1" noChangeArrowheads="1"/>
          </p:cNvSpPr>
          <p:nvPr>
            <p:ph type="title" idx="4294967295"/>
          </p:nvPr>
        </p:nvSpPr>
        <p:spPr>
          <a:xfrm>
            <a:off x="628649" y="1043411"/>
            <a:ext cx="6334010" cy="875441"/>
          </a:xfrm>
        </p:spPr>
        <p:txBody>
          <a:bodyPr>
            <a:normAutofit/>
          </a:bodyPr>
          <a:lstStyle/>
          <a:p>
            <a:pPr eaLnBrk="1" hangingPunct="1"/>
            <a:r>
              <a:rPr lang="en-US" altLang="zh-CN" sz="3200" b="1" dirty="0">
                <a:solidFill>
                  <a:srgbClr val="0070C0"/>
                </a:solidFill>
                <a:latin typeface="华文宋体" panose="02010600040101010101" pitchFamily="2" charset="-122"/>
                <a:ea typeface="华文宋体" panose="02010600040101010101" pitchFamily="2" charset="-122"/>
              </a:rPr>
              <a:t>11.3 </a:t>
            </a:r>
            <a:r>
              <a:rPr lang="zh-CN" altLang="en-US" sz="3200" b="1" dirty="0">
                <a:solidFill>
                  <a:srgbClr val="0070C0"/>
                </a:solidFill>
                <a:latin typeface="华文宋体" panose="02010600040101010101" pitchFamily="2" charset="-122"/>
                <a:ea typeface="华文宋体" panose="02010600040101010101" pitchFamily="2" charset="-122"/>
              </a:rPr>
              <a:t>深度学习的几种常用模型</a:t>
            </a:r>
          </a:p>
        </p:txBody>
      </p:sp>
      <p:sp>
        <p:nvSpPr>
          <p:cNvPr id="32771" name="内容占位符 9"/>
          <p:cNvSpPr>
            <a:spLocks noGrp="1" noChangeArrowheads="1"/>
          </p:cNvSpPr>
          <p:nvPr>
            <p:ph idx="4294967295"/>
          </p:nvPr>
        </p:nvSpPr>
        <p:spPr>
          <a:xfrm>
            <a:off x="629339" y="2112063"/>
            <a:ext cx="7575479" cy="3958231"/>
          </a:xfrm>
        </p:spPr>
        <p:txBody>
          <a:bodyPr/>
          <a:lstStyle/>
          <a:p>
            <a:pPr eaLnBrk="1" hangingPunct="1"/>
            <a:r>
              <a:rPr lang="en-US" altLang="zh-CN" sz="2800" b="1" dirty="0">
                <a:latin typeface="华文宋体" panose="02010600040101010101" pitchFamily="2" charset="-122"/>
                <a:ea typeface="华文宋体" panose="02010600040101010101" pitchFamily="2" charset="-122"/>
                <a:sym typeface="华文楷体" panose="02010600040101010101" pitchFamily="2" charset="-122"/>
              </a:rPr>
              <a:t>Auto Encoder</a:t>
            </a:r>
            <a:r>
              <a:rPr lang="zh-CN" altLang="en-US" sz="2800" b="1" dirty="0">
                <a:latin typeface="华文宋体" panose="02010600040101010101" pitchFamily="2" charset="-122"/>
                <a:ea typeface="华文宋体" panose="02010600040101010101" pitchFamily="2" charset="-122"/>
                <a:sym typeface="华文楷体" panose="02010600040101010101" pitchFamily="2" charset="-122"/>
              </a:rPr>
              <a:t>（自动编码器）</a:t>
            </a:r>
            <a:endParaRPr lang="en-US" altLang="zh-CN" sz="2800" b="1" dirty="0">
              <a:latin typeface="华文宋体" panose="02010600040101010101" pitchFamily="2" charset="-122"/>
              <a:ea typeface="华文宋体" panose="02010600040101010101" pitchFamily="2" charset="-122"/>
              <a:sym typeface="华文楷体" panose="02010600040101010101" pitchFamily="2" charset="-122"/>
            </a:endParaRPr>
          </a:p>
          <a:p>
            <a:r>
              <a:rPr lang="en-US" altLang="zh-CN" b="1" dirty="0">
                <a:latin typeface="华文宋体" panose="02010600040101010101" pitchFamily="2" charset="-122"/>
                <a:ea typeface="华文宋体" panose="02010600040101010101" pitchFamily="2" charset="-122"/>
                <a:sym typeface="华文楷体" panose="02010600040101010101" pitchFamily="2" charset="-122"/>
              </a:rPr>
              <a:t>Recurrent Neural Networks </a:t>
            </a:r>
            <a:r>
              <a:rPr lang="zh-CN" altLang="en-US" sz="2800" b="1" dirty="0" smtClean="0">
                <a:latin typeface="华文宋体" panose="02010600040101010101" pitchFamily="2" charset="-122"/>
                <a:ea typeface="华文宋体" panose="02010600040101010101" pitchFamily="2" charset="-122"/>
                <a:sym typeface="华文楷体" panose="02010600040101010101" pitchFamily="2" charset="-122"/>
              </a:rPr>
              <a:t>（循环神经网络）</a:t>
            </a:r>
            <a:endParaRPr lang="en-US" altLang="zh-CN" sz="2800" b="1" dirty="0">
              <a:latin typeface="华文宋体" panose="02010600040101010101" pitchFamily="2" charset="-122"/>
              <a:ea typeface="华文宋体" panose="02010600040101010101" pitchFamily="2" charset="-122"/>
              <a:sym typeface="华文楷体" panose="02010600040101010101" pitchFamily="2" charset="-122"/>
            </a:endParaRPr>
          </a:p>
          <a:p>
            <a:pPr eaLnBrk="1" hangingPunct="1"/>
            <a:r>
              <a:rPr lang="en-US" altLang="zh-CN" sz="2800" b="1" dirty="0">
                <a:latin typeface="华文宋体" panose="02010600040101010101" pitchFamily="2" charset="-122"/>
                <a:ea typeface="华文宋体" panose="02010600040101010101" pitchFamily="2" charset="-122"/>
                <a:sym typeface="华文楷体" panose="02010600040101010101" pitchFamily="2" charset="-122"/>
              </a:rPr>
              <a:t>Restricted Boltzmann Machine</a:t>
            </a:r>
            <a:r>
              <a:rPr lang="zh-CN" altLang="en-US" sz="2800" b="1" dirty="0">
                <a:latin typeface="华文宋体" panose="02010600040101010101" pitchFamily="2" charset="-122"/>
                <a:ea typeface="华文宋体" panose="02010600040101010101" pitchFamily="2" charset="-122"/>
                <a:sym typeface="华文楷体" panose="02010600040101010101" pitchFamily="2" charset="-122"/>
              </a:rPr>
              <a:t>（限制玻尔兹曼机）</a:t>
            </a:r>
            <a:endParaRPr lang="en-US" altLang="zh-CN" sz="2800" b="1" dirty="0">
              <a:latin typeface="华文宋体" panose="02010600040101010101" pitchFamily="2" charset="-122"/>
              <a:ea typeface="华文宋体" panose="02010600040101010101" pitchFamily="2" charset="-122"/>
              <a:sym typeface="华文楷体" panose="02010600040101010101" pitchFamily="2" charset="-122"/>
            </a:endParaRPr>
          </a:p>
          <a:p>
            <a:pPr eaLnBrk="1" hangingPunct="1"/>
            <a:r>
              <a:rPr lang="en-US" altLang="zh-CN" sz="2800" b="1" dirty="0">
                <a:latin typeface="华文宋体" panose="02010600040101010101" pitchFamily="2" charset="-122"/>
                <a:ea typeface="华文宋体" panose="02010600040101010101" pitchFamily="2" charset="-122"/>
                <a:sym typeface="华文楷体" panose="02010600040101010101" pitchFamily="2" charset="-122"/>
              </a:rPr>
              <a:t>Deep Belief Networks </a:t>
            </a:r>
            <a:r>
              <a:rPr lang="zh-CN" altLang="en-US" sz="2800" b="1" dirty="0">
                <a:latin typeface="华文宋体" panose="02010600040101010101" pitchFamily="2" charset="-122"/>
                <a:ea typeface="华文宋体" panose="02010600040101010101" pitchFamily="2" charset="-122"/>
                <a:sym typeface="华文楷体" panose="02010600040101010101" pitchFamily="2" charset="-122"/>
              </a:rPr>
              <a:t>（深度信任网络）</a:t>
            </a:r>
            <a:endParaRPr lang="en-US" altLang="zh-CN" sz="2800" b="1" dirty="0">
              <a:latin typeface="华文宋体" panose="02010600040101010101" pitchFamily="2" charset="-122"/>
              <a:ea typeface="华文宋体" panose="02010600040101010101" pitchFamily="2" charset="-122"/>
              <a:sym typeface="华文楷体" panose="02010600040101010101" pitchFamily="2" charset="-122"/>
            </a:endParaRPr>
          </a:p>
          <a:p>
            <a:pPr eaLnBrk="1" hangingPunct="1"/>
            <a:r>
              <a:rPr lang="en-US" altLang="zh-CN" sz="2800" b="1" dirty="0">
                <a:latin typeface="华文宋体" panose="02010600040101010101" pitchFamily="2" charset="-122"/>
                <a:ea typeface="华文宋体" panose="02010600040101010101" pitchFamily="2" charset="-122"/>
                <a:sym typeface="华文楷体" panose="02010600040101010101" pitchFamily="2" charset="-122"/>
              </a:rPr>
              <a:t>Convolutional Neural Networks </a:t>
            </a:r>
            <a:r>
              <a:rPr lang="zh-CN" altLang="en-US" sz="2800" b="1" dirty="0">
                <a:latin typeface="华文宋体" panose="02010600040101010101" pitchFamily="2" charset="-122"/>
                <a:ea typeface="华文宋体" panose="02010600040101010101" pitchFamily="2" charset="-122"/>
                <a:sym typeface="华文楷体" panose="02010600040101010101" pitchFamily="2" charset="-122"/>
              </a:rPr>
              <a:t>（卷积神经网络</a:t>
            </a:r>
            <a:r>
              <a:rPr lang="zh-CN" altLang="en-US" sz="2800" b="1" dirty="0" smtClean="0">
                <a:latin typeface="华文宋体" panose="02010600040101010101" pitchFamily="2" charset="-122"/>
                <a:ea typeface="华文宋体" panose="02010600040101010101" pitchFamily="2" charset="-122"/>
                <a:sym typeface="华文楷体" panose="02010600040101010101" pitchFamily="2" charset="-122"/>
              </a:rPr>
              <a:t>）</a:t>
            </a:r>
            <a:endParaRPr lang="en-US" altLang="zh-CN" sz="2800" b="1" dirty="0" smtClean="0">
              <a:latin typeface="华文宋体" panose="02010600040101010101" pitchFamily="2" charset="-122"/>
              <a:ea typeface="华文宋体" panose="02010600040101010101" pitchFamily="2" charset="-122"/>
              <a:sym typeface="华文楷体" panose="02010600040101010101" pitchFamily="2" charset="-122"/>
            </a:endParaRPr>
          </a:p>
          <a:p>
            <a:pPr eaLnBrk="1" hangingPunct="1"/>
            <a:r>
              <a:rPr lang="en-US" altLang="zh-CN" b="1" dirty="0" smtClean="0">
                <a:latin typeface="华文宋体" panose="02010600040101010101" pitchFamily="2" charset="-122"/>
                <a:ea typeface="华文宋体" panose="02010600040101010101" pitchFamily="2" charset="-122"/>
                <a:sym typeface="华文楷体" panose="02010600040101010101" pitchFamily="2" charset="-122"/>
              </a:rPr>
              <a:t>NLP</a:t>
            </a:r>
            <a:r>
              <a:rPr lang="zh-CN" altLang="en-US" b="1" dirty="0" smtClean="0">
                <a:latin typeface="华文宋体" panose="02010600040101010101" pitchFamily="2" charset="-122"/>
                <a:ea typeface="华文宋体" panose="02010600040101010101" pitchFamily="2" charset="-122"/>
                <a:sym typeface="华文楷体" panose="02010600040101010101" pitchFamily="2" charset="-122"/>
              </a:rPr>
              <a:t>（自然语言处理模型）</a:t>
            </a:r>
            <a:endParaRPr lang="zh-CN" altLang="en-US" sz="2800" b="1" dirty="0">
              <a:latin typeface="华文宋体" panose="02010600040101010101" pitchFamily="2" charset="-122"/>
              <a:ea typeface="华文宋体" panose="02010600040101010101" pitchFamily="2" charset="-122"/>
              <a:sym typeface="华文楷体" panose="02010600040101010101" pitchFamily="2" charset="-122"/>
            </a:endParaRPr>
          </a:p>
        </p:txBody>
      </p:sp>
      <p:sp>
        <p:nvSpPr>
          <p:cNvPr id="4" name="Rectangle 2"/>
          <p:cNvSpPr txBox="1">
            <a:spLocks noChangeArrowheads="1"/>
          </p:cNvSpPr>
          <p:nvPr/>
        </p:nvSpPr>
        <p:spPr>
          <a:xfrm>
            <a:off x="549534" y="128377"/>
            <a:ext cx="6492240" cy="9150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11</a:t>
            </a:r>
            <a:r>
              <a:rPr lang="zh-CN" altLang="en-US" sz="4000" b="1" dirty="0">
                <a:solidFill>
                  <a:srgbClr val="FF0000"/>
                </a:solidFill>
                <a:latin typeface="Times New Roman" panose="02020603050405020304" pitchFamily="18" charset="0"/>
                <a:ea typeface="宋体" panose="02010600030101010101" pitchFamily="2" charset="-122"/>
              </a:rPr>
              <a:t> </a:t>
            </a:r>
            <a:r>
              <a:rPr lang="en-US" altLang="zh-CN" sz="4000" b="1" dirty="0">
                <a:solidFill>
                  <a:srgbClr val="FF0000"/>
                </a:solidFill>
                <a:latin typeface="宋体" panose="02010600030101010101" pitchFamily="2" charset="-122"/>
                <a:ea typeface="宋体" panose="02010600030101010101" pitchFamily="2" charset="-122"/>
              </a:rPr>
              <a:t> </a:t>
            </a:r>
            <a:r>
              <a:rPr lang="zh-CN" altLang="en-US" sz="4000" b="1" dirty="0">
                <a:solidFill>
                  <a:srgbClr val="FF0000"/>
                </a:solidFill>
                <a:latin typeface="宋体" panose="02010600030101010101" pitchFamily="2" charset="-122"/>
                <a:ea typeface="宋体" panose="02010600030101010101" pitchFamily="2" charset="-122"/>
              </a:rPr>
              <a:t>深度学习卷积神经网络</a:t>
            </a:r>
            <a:endParaRPr lang="zh-CN" altLang="en-US" sz="4000" dirty="0">
              <a:solidFill>
                <a:srgbClr val="FF0000"/>
              </a:solidFill>
              <a:ea typeface="宋体" panose="02010600030101010101" pitchFamily="2" charset="-122"/>
            </a:endParaRPr>
          </a:p>
        </p:txBody>
      </p:sp>
      <p:grpSp>
        <p:nvGrpSpPr>
          <p:cNvPr id="5" name="组合 4"/>
          <p:cNvGrpSpPr/>
          <p:nvPr/>
        </p:nvGrpSpPr>
        <p:grpSpPr>
          <a:xfrm>
            <a:off x="8400804" y="0"/>
            <a:ext cx="851355" cy="6858000"/>
            <a:chOff x="8400804" y="0"/>
            <a:chExt cx="851355" cy="6858000"/>
          </a:xfrm>
        </p:grpSpPr>
        <p:grpSp>
          <p:nvGrpSpPr>
            <p:cNvPr id="6"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7"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3"/>
          <p:cNvSpPr>
            <a:spLocks noGrp="1" noChangeArrowheads="1"/>
          </p:cNvSpPr>
          <p:nvPr>
            <p:ph type="title" idx="4294967295"/>
          </p:nvPr>
        </p:nvSpPr>
        <p:spPr>
          <a:xfrm>
            <a:off x="473725" y="2418939"/>
            <a:ext cx="7288815" cy="1362075"/>
          </a:xfrm>
        </p:spPr>
        <p:txBody>
          <a:bodyPr tIns="0">
            <a:noAutofit/>
          </a:bodyPr>
          <a:lstStyle/>
          <a:p>
            <a:pPr algn="ctr" eaLnBrk="1" hangingPunct="1"/>
            <a:r>
              <a:rPr lang="en-US" altLang="zh-CN" sz="3200" b="1" dirty="0">
                <a:solidFill>
                  <a:srgbClr val="0070C0"/>
                </a:solidFill>
                <a:latin typeface="华文宋体" panose="02010600040101010101" pitchFamily="2" charset="-122"/>
                <a:ea typeface="华文宋体" panose="02010600040101010101" pitchFamily="2" charset="-122"/>
              </a:rPr>
              <a:t>11.4 </a:t>
            </a:r>
            <a:r>
              <a:rPr lang="zh-CN" altLang="en-US" sz="3200" b="1" dirty="0">
                <a:solidFill>
                  <a:srgbClr val="0070C0"/>
                </a:solidFill>
                <a:latin typeface="华文宋体" panose="02010600040101010101" pitchFamily="2" charset="-122"/>
                <a:ea typeface="华文宋体" panose="02010600040101010101" pitchFamily="2" charset="-122"/>
              </a:rPr>
              <a:t>深度学习的卷积神经网络</a:t>
            </a:r>
            <a:r>
              <a:rPr lang="en-US" altLang="zh-CN" sz="3200" b="1" dirty="0">
                <a:solidFill>
                  <a:srgbClr val="0070C0"/>
                </a:solidFill>
                <a:latin typeface="华文宋体" panose="02010600040101010101" pitchFamily="2" charset="-122"/>
                <a:ea typeface="华文宋体" panose="02010600040101010101" pitchFamily="2" charset="-122"/>
              </a:rPr>
              <a:t/>
            </a:r>
            <a:br>
              <a:rPr lang="en-US" altLang="zh-CN" sz="3200" b="1" dirty="0">
                <a:solidFill>
                  <a:srgbClr val="0070C0"/>
                </a:solidFill>
                <a:latin typeface="华文宋体" panose="02010600040101010101" pitchFamily="2" charset="-122"/>
                <a:ea typeface="华文宋体" panose="02010600040101010101" pitchFamily="2" charset="-122"/>
              </a:rPr>
            </a:br>
            <a:r>
              <a:rPr lang="en-US" altLang="zh-CN" sz="3200" b="1" dirty="0">
                <a:solidFill>
                  <a:srgbClr val="0070C0"/>
                </a:solidFill>
                <a:latin typeface="华文宋体" panose="02010600040101010101" pitchFamily="2" charset="-122"/>
                <a:ea typeface="华文宋体" panose="02010600040101010101" pitchFamily="2" charset="-122"/>
              </a:rPr>
              <a:t>Deep Learning </a:t>
            </a:r>
            <a:r>
              <a:rPr lang="zh-CN" altLang="en-US" sz="3200" b="1" dirty="0">
                <a:solidFill>
                  <a:srgbClr val="0070C0"/>
                </a:solidFill>
                <a:latin typeface="华文宋体" panose="02010600040101010101" pitchFamily="2" charset="-122"/>
                <a:ea typeface="华文宋体" panose="02010600040101010101" pitchFamily="2" charset="-122"/>
              </a:rPr>
              <a:t>Convolutional </a:t>
            </a:r>
            <a:r>
              <a:rPr lang="en-US" altLang="zh-CN" sz="3200" b="1" dirty="0">
                <a:solidFill>
                  <a:srgbClr val="0070C0"/>
                </a:solidFill>
                <a:latin typeface="华文宋体" panose="02010600040101010101" pitchFamily="2" charset="-122"/>
                <a:ea typeface="华文宋体" panose="02010600040101010101" pitchFamily="2" charset="-122"/>
              </a:rPr>
              <a:t/>
            </a:r>
            <a:br>
              <a:rPr lang="en-US" altLang="zh-CN" sz="3200" b="1" dirty="0">
                <a:solidFill>
                  <a:srgbClr val="0070C0"/>
                </a:solidFill>
                <a:latin typeface="华文宋体" panose="02010600040101010101" pitchFamily="2" charset="-122"/>
                <a:ea typeface="华文宋体" panose="02010600040101010101" pitchFamily="2" charset="-122"/>
              </a:rPr>
            </a:br>
            <a:r>
              <a:rPr lang="zh-CN" altLang="en-US" sz="3200" b="1" dirty="0">
                <a:solidFill>
                  <a:srgbClr val="0070C0"/>
                </a:solidFill>
                <a:latin typeface="华文宋体" panose="02010600040101010101" pitchFamily="2" charset="-122"/>
                <a:ea typeface="华文宋体" panose="02010600040101010101" pitchFamily="2" charset="-122"/>
              </a:rPr>
              <a:t>Neural Networks(</a:t>
            </a:r>
            <a:r>
              <a:rPr lang="en-US" altLang="zh-CN" sz="3200" b="1" dirty="0">
                <a:solidFill>
                  <a:srgbClr val="0070C0"/>
                </a:solidFill>
                <a:latin typeface="华文宋体" panose="02010600040101010101" pitchFamily="2" charset="-122"/>
                <a:ea typeface="华文宋体" panose="02010600040101010101" pitchFamily="2" charset="-122"/>
              </a:rPr>
              <a:t>D</a:t>
            </a:r>
            <a:r>
              <a:rPr lang="zh-CN" altLang="en-US" sz="3200" b="1" dirty="0">
                <a:solidFill>
                  <a:srgbClr val="0070C0"/>
                </a:solidFill>
                <a:latin typeface="华文宋体" panose="02010600040101010101" pitchFamily="2" charset="-122"/>
                <a:ea typeface="华文宋体" panose="02010600040101010101" pitchFamily="2" charset="-122"/>
              </a:rPr>
              <a:t>CNN)</a:t>
            </a:r>
            <a:endParaRPr lang="zh-CN" altLang="en-US" sz="3200" b="1" dirty="0">
              <a:solidFill>
                <a:srgbClr val="0070C0"/>
              </a:solidFill>
              <a:latin typeface="华文宋体" panose="02010600040101010101" pitchFamily="2" charset="-122"/>
              <a:ea typeface="华文宋体" panose="02010600040101010101" pitchFamily="2" charset="-122"/>
              <a:sym typeface="隶书" panose="02010509060101010101" pitchFamily="49" charset="-122"/>
            </a:endParaRPr>
          </a:p>
        </p:txBody>
      </p:sp>
      <p:sp>
        <p:nvSpPr>
          <p:cNvPr id="3" name="Rectangle 2"/>
          <p:cNvSpPr txBox="1">
            <a:spLocks noChangeArrowheads="1"/>
          </p:cNvSpPr>
          <p:nvPr/>
        </p:nvSpPr>
        <p:spPr>
          <a:xfrm>
            <a:off x="651509" y="625635"/>
            <a:ext cx="7346737" cy="915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pPr algn="ctr"/>
            <a:r>
              <a:rPr lang="en-US" altLang="zh-CN" b="1" dirty="0">
                <a:solidFill>
                  <a:srgbClr val="FF0000"/>
                </a:solidFill>
                <a:latin typeface="宋体" panose="02010600030101010101" pitchFamily="2" charset="-122"/>
                <a:ea typeface="宋体" panose="02010600030101010101" pitchFamily="2" charset="-122"/>
              </a:rPr>
              <a:t>11</a:t>
            </a:r>
            <a:r>
              <a:rPr lang="zh-CN" altLang="en-US" b="1" dirty="0">
                <a:solidFill>
                  <a:srgbClr val="FF0000"/>
                </a:solidFill>
                <a:latin typeface="Times New Roman" panose="02020603050405020304" pitchFamily="18" charset="0"/>
                <a:ea typeface="宋体" panose="02010600030101010101" pitchFamily="2" charset="-122"/>
              </a:rPr>
              <a:t> </a:t>
            </a:r>
            <a:r>
              <a:rPr lang="en-US" altLang="zh-CN" b="1" dirty="0">
                <a:solidFill>
                  <a:srgbClr val="FF0000"/>
                </a:solidFill>
                <a:latin typeface="宋体" panose="02010600030101010101" pitchFamily="2" charset="-122"/>
                <a:ea typeface="宋体" panose="02010600030101010101" pitchFamily="2" charset="-122"/>
              </a:rPr>
              <a:t> </a:t>
            </a:r>
            <a:r>
              <a:rPr lang="zh-CN" altLang="en-US" b="1" dirty="0">
                <a:solidFill>
                  <a:srgbClr val="FF0000"/>
                </a:solidFill>
                <a:latin typeface="宋体" panose="02010600030101010101" pitchFamily="2" charset="-122"/>
                <a:ea typeface="宋体" panose="02010600030101010101" pitchFamily="2" charset="-122"/>
              </a:rPr>
              <a:t>深度学习卷积神经网络</a:t>
            </a:r>
            <a:endParaRPr lang="zh-CN" altLang="en-US" dirty="0">
              <a:solidFill>
                <a:srgbClr val="FF0000"/>
              </a:solidFill>
              <a:ea typeface="宋体" panose="02010600030101010101" pitchFamily="2" charset="-122"/>
            </a:endParaRPr>
          </a:p>
        </p:txBody>
      </p:sp>
      <p:grpSp>
        <p:nvGrpSpPr>
          <p:cNvPr id="4" name="组合 3"/>
          <p:cNvGrpSpPr/>
          <p:nvPr/>
        </p:nvGrpSpPr>
        <p:grpSpPr>
          <a:xfrm>
            <a:off x="8400804" y="0"/>
            <a:ext cx="851355" cy="6858000"/>
            <a:chOff x="8400804" y="0"/>
            <a:chExt cx="851355" cy="6858000"/>
          </a:xfrm>
        </p:grpSpPr>
        <p:grpSp>
          <p:nvGrpSpPr>
            <p:cNvPr id="5" name="组 9"/>
            <p:cNvGrpSpPr/>
            <p:nvPr/>
          </p:nvGrpSpPr>
          <p:grpSpPr>
            <a:xfrm>
              <a:off x="8400804" y="0"/>
              <a:ext cx="733409" cy="6858000"/>
              <a:chOff x="9055676" y="0"/>
              <a:chExt cx="3136324" cy="6858000"/>
            </a:xfrm>
          </p:grpSpPr>
          <p:sp>
            <p:nvSpPr>
              <p:cNvPr id="7"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矩形 9"/>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6"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noChangeArrowheads="1"/>
          </p:cNvSpPr>
          <p:nvPr>
            <p:ph type="title" idx="4294967295"/>
          </p:nvPr>
        </p:nvSpPr>
        <p:spPr>
          <a:xfrm>
            <a:off x="623190" y="861615"/>
            <a:ext cx="4616144" cy="735013"/>
          </a:xfrm>
        </p:spPr>
        <p:txBody>
          <a:bodyPr>
            <a:normAutofit/>
          </a:bodyPr>
          <a:lstStyle/>
          <a:p>
            <a:pPr eaLnBrk="1" hangingPunct="1"/>
            <a:r>
              <a:rPr lang="zh-CN" altLang="en-US" sz="3200" b="1" dirty="0">
                <a:solidFill>
                  <a:srgbClr val="0070C0"/>
                </a:solidFill>
                <a:latin typeface="华文宋体" panose="02010600040101010101" pitchFamily="2" charset="-122"/>
                <a:ea typeface="华文宋体" panose="02010600040101010101" pitchFamily="2" charset="-122"/>
                <a:cs typeface="Times New Roman" panose="02020603050405020304" pitchFamily="18" charset="0"/>
              </a:rPr>
              <a:t>特点</a:t>
            </a:r>
          </a:p>
        </p:txBody>
      </p:sp>
      <p:sp>
        <p:nvSpPr>
          <p:cNvPr id="34819" name="内容占位符 2"/>
          <p:cNvSpPr>
            <a:spLocks noGrp="1" noChangeArrowheads="1"/>
          </p:cNvSpPr>
          <p:nvPr>
            <p:ph idx="4294967295"/>
          </p:nvPr>
        </p:nvSpPr>
        <p:spPr>
          <a:xfrm>
            <a:off x="340355" y="1776650"/>
            <a:ext cx="7443324" cy="4591100"/>
          </a:xfrm>
        </p:spPr>
        <p:txBody>
          <a:bodyPr>
            <a:noAutofit/>
          </a:bodyPr>
          <a:lstStyle/>
          <a:p>
            <a:pPr algn="just" eaLnBrk="1" hangingPunct="1">
              <a:lnSpc>
                <a:spcPct val="120000"/>
              </a:lnSpc>
              <a:buFont typeface="Wingdings 2" panose="05020102010507070707" pitchFamily="18" charset="2"/>
              <a:buNone/>
            </a:pPr>
            <a:r>
              <a:rPr lang="zh-CN" altLang="en-US" sz="2400" dirty="0">
                <a:latin typeface="华文宋体" panose="02010600040101010101" pitchFamily="2" charset="-122"/>
                <a:ea typeface="华文宋体" panose="02010600040101010101" pitchFamily="2" charset="-122"/>
              </a:rPr>
              <a:t>  </a:t>
            </a:r>
            <a:r>
              <a:rPr lang="en-US" altLang="zh-CN" sz="2400" dirty="0">
                <a:latin typeface="华文宋体" panose="02010600040101010101" pitchFamily="2" charset="-122"/>
                <a:ea typeface="华文宋体" panose="02010600040101010101" pitchFamily="2" charset="-122"/>
              </a:rPr>
              <a:t>1.</a:t>
            </a:r>
            <a:r>
              <a:rPr lang="zh-CN" altLang="en-US" sz="2400" b="1" dirty="0">
                <a:latin typeface="华文宋体" panose="02010600040101010101" pitchFamily="2" charset="-122"/>
                <a:ea typeface="华文宋体" panose="02010600040101010101" pitchFamily="2" charset="-122"/>
              </a:rPr>
              <a:t>卷积神经网络是人工神经网络的一种，已成为当前</a:t>
            </a:r>
            <a:r>
              <a:rPr lang="zh-CN" altLang="en-US" sz="2400" b="1" dirty="0">
                <a:solidFill>
                  <a:srgbClr val="FF0000"/>
                </a:solidFill>
                <a:latin typeface="华文宋体" panose="02010600040101010101" pitchFamily="2" charset="-122"/>
                <a:ea typeface="华文宋体" panose="02010600040101010101" pitchFamily="2" charset="-122"/>
              </a:rPr>
              <a:t>语音</a:t>
            </a:r>
            <a:r>
              <a:rPr lang="zh-CN" altLang="en-US" sz="2400" b="1" dirty="0">
                <a:latin typeface="华文宋体" panose="02010600040101010101" pitchFamily="2" charset="-122"/>
                <a:ea typeface="华文宋体" panose="02010600040101010101" pitchFamily="2" charset="-122"/>
              </a:rPr>
              <a:t>分析和</a:t>
            </a:r>
            <a:r>
              <a:rPr lang="zh-CN" altLang="en-US" sz="2400" b="1" dirty="0">
                <a:solidFill>
                  <a:srgbClr val="FF0000"/>
                </a:solidFill>
                <a:latin typeface="华文宋体" panose="02010600040101010101" pitchFamily="2" charset="-122"/>
                <a:ea typeface="华文宋体" panose="02010600040101010101" pitchFamily="2" charset="-122"/>
              </a:rPr>
              <a:t>图像</a:t>
            </a:r>
            <a:r>
              <a:rPr lang="zh-CN" altLang="en-US" sz="2400" b="1" dirty="0">
                <a:latin typeface="华文宋体" panose="02010600040101010101" pitchFamily="2" charset="-122"/>
                <a:ea typeface="华文宋体" panose="02010600040101010101" pitchFamily="2" charset="-122"/>
              </a:rPr>
              <a:t>识别领域的研究热点。</a:t>
            </a:r>
            <a:endParaRPr lang="en-US" altLang="zh-CN" sz="2400" b="1" dirty="0">
              <a:latin typeface="华文宋体" panose="02010600040101010101" pitchFamily="2" charset="-122"/>
              <a:ea typeface="华文宋体" panose="02010600040101010101" pitchFamily="2" charset="-122"/>
            </a:endParaRPr>
          </a:p>
          <a:p>
            <a:pPr algn="just" eaLnBrk="1" hangingPunct="1">
              <a:lnSpc>
                <a:spcPct val="120000"/>
              </a:lnSpc>
              <a:buFont typeface="Wingdings 2" panose="05020102010507070707" pitchFamily="18" charset="2"/>
              <a:buNone/>
            </a:pPr>
            <a:r>
              <a:rPr lang="zh-CN" altLang="en-US" sz="2400" b="1" dirty="0">
                <a:latin typeface="华文宋体" panose="02010600040101010101" pitchFamily="2" charset="-122"/>
                <a:ea typeface="华文宋体" panose="02010600040101010101" pitchFamily="2" charset="-122"/>
              </a:rPr>
              <a:t>  </a:t>
            </a:r>
            <a:r>
              <a:rPr lang="en-US" altLang="zh-CN" sz="2400" b="1" dirty="0">
                <a:latin typeface="华文宋体" panose="02010600040101010101" pitchFamily="2" charset="-122"/>
                <a:ea typeface="华文宋体" panose="02010600040101010101" pitchFamily="2" charset="-122"/>
              </a:rPr>
              <a:t>2.</a:t>
            </a:r>
            <a:r>
              <a:rPr lang="zh-CN" altLang="en-US" sz="2400" b="1" dirty="0">
                <a:solidFill>
                  <a:srgbClr val="FF0000"/>
                </a:solidFill>
                <a:latin typeface="华文宋体" panose="02010600040101010101" pitchFamily="2" charset="-122"/>
                <a:ea typeface="华文宋体" panose="02010600040101010101" pitchFamily="2" charset="-122"/>
              </a:rPr>
              <a:t>权值共享</a:t>
            </a:r>
            <a:r>
              <a:rPr lang="zh-CN" altLang="en-US" sz="2400" b="1" dirty="0">
                <a:latin typeface="华文宋体" panose="02010600040101010101" pitchFamily="2" charset="-122"/>
                <a:ea typeface="华文宋体" panose="02010600040101010101" pitchFamily="2" charset="-122"/>
              </a:rPr>
              <a:t>网络结构使之更类似于生物神经网络，降低了网络模型的复杂度，减少了权值的数量。</a:t>
            </a:r>
            <a:endParaRPr lang="en-US" altLang="zh-CN" sz="2400" b="1" dirty="0">
              <a:latin typeface="华文宋体" panose="02010600040101010101" pitchFamily="2" charset="-122"/>
              <a:ea typeface="华文宋体" panose="02010600040101010101" pitchFamily="2" charset="-122"/>
            </a:endParaRPr>
          </a:p>
          <a:p>
            <a:pPr algn="just" eaLnBrk="1" hangingPunct="1">
              <a:lnSpc>
                <a:spcPct val="120000"/>
              </a:lnSpc>
              <a:buFont typeface="Wingdings 2" panose="05020102010507070707" pitchFamily="18" charset="2"/>
              <a:buNone/>
            </a:pPr>
            <a:r>
              <a:rPr lang="en-US" altLang="zh-CN" sz="2400" b="1" dirty="0">
                <a:latin typeface="华文宋体" panose="02010600040101010101" pitchFamily="2" charset="-122"/>
                <a:ea typeface="华文宋体" panose="02010600040101010101" pitchFamily="2" charset="-122"/>
              </a:rPr>
              <a:t>   3.</a:t>
            </a:r>
            <a:r>
              <a:rPr lang="zh-CN" altLang="en-US" sz="2400" b="1" dirty="0">
                <a:latin typeface="华文宋体" panose="02010600040101010101" pitchFamily="2" charset="-122"/>
                <a:ea typeface="华文宋体" panose="02010600040101010101" pitchFamily="2" charset="-122"/>
              </a:rPr>
              <a:t> 图像可以</a:t>
            </a:r>
            <a:r>
              <a:rPr lang="zh-CN" altLang="en-US" sz="2400" b="1" dirty="0">
                <a:solidFill>
                  <a:srgbClr val="FF0000"/>
                </a:solidFill>
                <a:latin typeface="华文宋体" panose="02010600040101010101" pitchFamily="2" charset="-122"/>
                <a:ea typeface="华文宋体" panose="02010600040101010101" pitchFamily="2" charset="-122"/>
              </a:rPr>
              <a:t>直接</a:t>
            </a:r>
            <a:r>
              <a:rPr lang="zh-CN" altLang="en-US" sz="2400" b="1" dirty="0">
                <a:latin typeface="华文宋体" panose="02010600040101010101" pitchFamily="2" charset="-122"/>
                <a:ea typeface="华文宋体" panose="02010600040101010101" pitchFamily="2" charset="-122"/>
              </a:rPr>
              <a:t>作为网络的输入，避免了传统识别算法中复杂的特征提取和数据重建过程。</a:t>
            </a:r>
            <a:endParaRPr lang="en-US" altLang="zh-CN" sz="2400" b="1" dirty="0">
              <a:latin typeface="华文宋体" panose="02010600040101010101" pitchFamily="2" charset="-122"/>
              <a:ea typeface="华文宋体" panose="02010600040101010101" pitchFamily="2" charset="-122"/>
            </a:endParaRPr>
          </a:p>
          <a:p>
            <a:pPr algn="just" eaLnBrk="1" hangingPunct="1">
              <a:lnSpc>
                <a:spcPct val="120000"/>
              </a:lnSpc>
              <a:buFont typeface="Wingdings 2" panose="05020102010507070707" pitchFamily="18" charset="2"/>
              <a:buNone/>
            </a:pPr>
            <a:r>
              <a:rPr lang="zh-CN" altLang="en-US" sz="2400" b="1" dirty="0">
                <a:latin typeface="华文宋体" panose="02010600040101010101" pitchFamily="2" charset="-122"/>
                <a:ea typeface="华文宋体" panose="02010600040101010101" pitchFamily="2" charset="-122"/>
              </a:rPr>
              <a:t>   </a:t>
            </a:r>
            <a:r>
              <a:rPr lang="en-US" altLang="zh-CN" sz="2400" b="1" dirty="0">
                <a:latin typeface="华文宋体" panose="02010600040101010101" pitchFamily="2" charset="-122"/>
                <a:ea typeface="华文宋体" panose="02010600040101010101" pitchFamily="2" charset="-122"/>
              </a:rPr>
              <a:t>4.</a:t>
            </a:r>
            <a:r>
              <a:rPr lang="zh-CN" altLang="en-US" sz="2400" b="1" dirty="0">
                <a:latin typeface="华文宋体" panose="02010600040101010101" pitchFamily="2" charset="-122"/>
                <a:ea typeface="华文宋体" panose="02010600040101010101" pitchFamily="2" charset="-122"/>
              </a:rPr>
              <a:t>卷积网络是为识别</a:t>
            </a:r>
            <a:r>
              <a:rPr lang="zh-CN" altLang="en-US" sz="2400" b="1" dirty="0">
                <a:solidFill>
                  <a:srgbClr val="FF0000"/>
                </a:solidFill>
                <a:latin typeface="华文宋体" panose="02010600040101010101" pitchFamily="2" charset="-122"/>
                <a:ea typeface="华文宋体" panose="02010600040101010101" pitchFamily="2" charset="-122"/>
              </a:rPr>
              <a:t>二维</a:t>
            </a:r>
            <a:r>
              <a:rPr lang="zh-CN" altLang="en-US" sz="2400" b="1" dirty="0">
                <a:latin typeface="华文宋体" panose="02010600040101010101" pitchFamily="2" charset="-122"/>
                <a:ea typeface="华文宋体" panose="02010600040101010101" pitchFamily="2" charset="-122"/>
              </a:rPr>
              <a:t>形状而特殊设计的一个多层感知器，这种网络结构对平移、比例缩放、倾斜或者共他形式的变形具有</a:t>
            </a:r>
            <a:r>
              <a:rPr lang="zh-CN" altLang="en-US" sz="2400" b="1" dirty="0">
                <a:solidFill>
                  <a:srgbClr val="FF0000"/>
                </a:solidFill>
                <a:latin typeface="华文宋体" panose="02010600040101010101" pitchFamily="2" charset="-122"/>
                <a:ea typeface="华文宋体" panose="02010600040101010101" pitchFamily="2" charset="-122"/>
              </a:rPr>
              <a:t>高度不变性</a:t>
            </a:r>
            <a:r>
              <a:rPr lang="zh-CN" altLang="en-US" sz="2400" b="1" dirty="0">
                <a:latin typeface="华文宋体" panose="02010600040101010101" pitchFamily="2" charset="-122"/>
                <a:ea typeface="华文宋体" panose="02010600040101010101" pitchFamily="2" charset="-122"/>
              </a:rPr>
              <a:t>。</a:t>
            </a:r>
            <a:r>
              <a:rPr lang="zh-CN" altLang="en-US" sz="2400" dirty="0">
                <a:latin typeface="华文宋体" panose="02010600040101010101" pitchFamily="2" charset="-122"/>
                <a:ea typeface="华文宋体" panose="02010600040101010101" pitchFamily="2" charset="-122"/>
              </a:rPr>
              <a:t>    </a:t>
            </a:r>
          </a:p>
        </p:txBody>
      </p:sp>
      <p:sp>
        <p:nvSpPr>
          <p:cNvPr id="4" name="Rectangle 2"/>
          <p:cNvSpPr txBox="1">
            <a:spLocks noChangeArrowheads="1"/>
          </p:cNvSpPr>
          <p:nvPr/>
        </p:nvSpPr>
        <p:spPr>
          <a:xfrm>
            <a:off x="390515" y="130334"/>
            <a:ext cx="6492240" cy="9150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11</a:t>
            </a:r>
            <a:r>
              <a:rPr lang="zh-CN" altLang="en-US" sz="4000" b="1" dirty="0">
                <a:solidFill>
                  <a:srgbClr val="FF0000"/>
                </a:solidFill>
                <a:latin typeface="Times New Roman" panose="02020603050405020304" pitchFamily="18" charset="0"/>
                <a:ea typeface="宋体" panose="02010600030101010101" pitchFamily="2" charset="-122"/>
              </a:rPr>
              <a:t> </a:t>
            </a:r>
            <a:r>
              <a:rPr lang="en-US" altLang="zh-CN" sz="4000" b="1" dirty="0">
                <a:solidFill>
                  <a:srgbClr val="FF0000"/>
                </a:solidFill>
                <a:latin typeface="宋体" panose="02010600030101010101" pitchFamily="2" charset="-122"/>
                <a:ea typeface="宋体" panose="02010600030101010101" pitchFamily="2" charset="-122"/>
              </a:rPr>
              <a:t> </a:t>
            </a:r>
            <a:r>
              <a:rPr lang="zh-CN" altLang="en-US" sz="4000" b="1" dirty="0">
                <a:solidFill>
                  <a:srgbClr val="FF0000"/>
                </a:solidFill>
                <a:latin typeface="宋体" panose="02010600030101010101" pitchFamily="2" charset="-122"/>
                <a:ea typeface="宋体" panose="02010600030101010101" pitchFamily="2" charset="-122"/>
              </a:rPr>
              <a:t>深度学习卷积神经网络</a:t>
            </a:r>
            <a:endParaRPr lang="zh-CN" altLang="en-US" sz="4000" dirty="0">
              <a:solidFill>
                <a:srgbClr val="FF0000"/>
              </a:solidFill>
              <a:ea typeface="宋体" panose="02010600030101010101" pitchFamily="2" charset="-122"/>
            </a:endParaRPr>
          </a:p>
        </p:txBody>
      </p:sp>
      <p:grpSp>
        <p:nvGrpSpPr>
          <p:cNvPr id="5" name="组合 4"/>
          <p:cNvGrpSpPr/>
          <p:nvPr/>
        </p:nvGrpSpPr>
        <p:grpSpPr>
          <a:xfrm>
            <a:off x="8400804" y="0"/>
            <a:ext cx="851355" cy="6858000"/>
            <a:chOff x="8400804" y="0"/>
            <a:chExt cx="851355" cy="6858000"/>
          </a:xfrm>
        </p:grpSpPr>
        <p:grpSp>
          <p:nvGrpSpPr>
            <p:cNvPr id="6"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7" name="图形 11" descr="衬衫"/>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noChangeArrowheads="1"/>
          </p:cNvSpPr>
          <p:nvPr>
            <p:ph type="title" idx="4294967295"/>
          </p:nvPr>
        </p:nvSpPr>
        <p:spPr>
          <a:xfrm>
            <a:off x="1216621" y="672028"/>
            <a:ext cx="6021462" cy="593209"/>
          </a:xfrm>
        </p:spPr>
        <p:txBody>
          <a:bodyPr/>
          <a:lstStyle/>
          <a:p>
            <a:pPr eaLnBrk="1" hangingPunct="1"/>
            <a:r>
              <a:rPr lang="zh-CN" altLang="en-US" sz="3200" b="1" dirty="0">
                <a:solidFill>
                  <a:srgbClr val="0070C0"/>
                </a:solidFill>
                <a:latin typeface="华文宋体" panose="02010600040101010101" pitchFamily="2" charset="-122"/>
                <a:ea typeface="华文宋体" panose="02010600040101010101" pitchFamily="2" charset="-122"/>
              </a:rPr>
              <a:t>结构</a:t>
            </a:r>
          </a:p>
        </p:txBody>
      </p:sp>
      <p:pic>
        <p:nvPicPr>
          <p:cNvPr id="35843" name="Picture 2"/>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403350" y="3308348"/>
            <a:ext cx="6210776" cy="3549651"/>
          </a:xfrm>
        </p:spPr>
      </p:pic>
      <p:sp>
        <p:nvSpPr>
          <p:cNvPr id="35844" name="TextBox 6"/>
          <p:cNvSpPr>
            <a:spLocks noChangeArrowheads="1"/>
          </p:cNvSpPr>
          <p:nvPr/>
        </p:nvSpPr>
        <p:spPr bwMode="auto">
          <a:xfrm>
            <a:off x="785813" y="2000250"/>
            <a:ext cx="31432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sym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sym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sym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9pPr>
          </a:lstStyle>
          <a:p>
            <a:pPr eaLnBrk="1" hangingPunct="1">
              <a:spcBef>
                <a:spcPct val="0"/>
              </a:spcBef>
              <a:buClrTx/>
              <a:buSzTx/>
              <a:buFont typeface="Arial" panose="020B0604020202020204" pitchFamily="34" charset="0"/>
              <a:buNone/>
            </a:pPr>
            <a:r>
              <a:rPr lang="zh-CN" altLang="en-US" sz="1800">
                <a:solidFill>
                  <a:srgbClr val="000000"/>
                </a:solidFill>
                <a:sym typeface="宋体" panose="02010600030101010101" pitchFamily="2" charset="-122"/>
              </a:rPr>
              <a:t>   </a:t>
            </a:r>
            <a:endParaRPr lang="en-US" altLang="zh-CN" sz="1800">
              <a:solidFill>
                <a:srgbClr val="000000"/>
              </a:solidFill>
              <a:latin typeface="Times New Roman" panose="02020603050405020304" pitchFamily="18" charset="0"/>
            </a:endParaRPr>
          </a:p>
          <a:p>
            <a:pPr eaLnBrk="1" hangingPunct="1">
              <a:spcBef>
                <a:spcPct val="0"/>
              </a:spcBef>
              <a:buClrTx/>
              <a:buSzTx/>
              <a:buFont typeface="Arial" panose="020B0604020202020204" pitchFamily="34" charset="0"/>
              <a:buNone/>
            </a:pPr>
            <a:r>
              <a:rPr lang="en-US" altLang="zh-CN" sz="1800">
                <a:solidFill>
                  <a:srgbClr val="000000"/>
                </a:solidFill>
                <a:latin typeface="Times New Roman" panose="02020603050405020304" pitchFamily="18" charset="0"/>
              </a:rPr>
              <a:t>       </a:t>
            </a:r>
          </a:p>
        </p:txBody>
      </p:sp>
      <p:sp>
        <p:nvSpPr>
          <p:cNvPr id="35845" name="TextBox 7"/>
          <p:cNvSpPr>
            <a:spLocks noChangeArrowheads="1"/>
          </p:cNvSpPr>
          <p:nvPr/>
        </p:nvSpPr>
        <p:spPr bwMode="auto">
          <a:xfrm>
            <a:off x="566739" y="1196975"/>
            <a:ext cx="746214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sym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sym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sym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9pPr>
          </a:lstStyle>
          <a:p>
            <a:pPr algn="just" eaLnBrk="1" hangingPunct="1">
              <a:spcBef>
                <a:spcPct val="0"/>
              </a:spcBef>
              <a:buClrTx/>
              <a:buSzTx/>
              <a:buFont typeface="Arial" panose="020B0604020202020204" pitchFamily="34" charset="0"/>
              <a:buNone/>
            </a:pPr>
            <a:r>
              <a:rPr lang="zh-CN" altLang="en-US" sz="2400" b="1" dirty="0">
                <a:solidFill>
                  <a:srgbClr val="000000"/>
                </a:solidFill>
                <a:latin typeface="Times New Roman" panose="02020603050405020304" pitchFamily="18" charset="0"/>
                <a:sym typeface="宋体" panose="02010600030101010101" pitchFamily="2" charset="-122"/>
              </a:rPr>
              <a:t>        </a:t>
            </a:r>
            <a:r>
              <a:rPr lang="zh-CN" altLang="en-US" sz="2400" b="1" dirty="0">
                <a:solidFill>
                  <a:srgbClr val="000000"/>
                </a:solidFill>
                <a:latin typeface="华文宋体" panose="02010600040101010101" pitchFamily="2" charset="-122"/>
                <a:ea typeface="华文宋体" panose="02010600040101010101" pitchFamily="2" charset="-122"/>
                <a:sym typeface="宋体" panose="02010600030101010101" pitchFamily="2" charset="-122"/>
              </a:rPr>
              <a:t> 输入图像（</a:t>
            </a:r>
            <a:r>
              <a:rPr lang="en-US" altLang="zh-CN" sz="2400" b="1" dirty="0">
                <a:solidFill>
                  <a:srgbClr val="000000"/>
                </a:solidFill>
                <a:latin typeface="华文宋体" panose="02010600040101010101" pitchFamily="2" charset="-122"/>
                <a:ea typeface="华文宋体" panose="02010600040101010101" pitchFamily="2" charset="-122"/>
              </a:rPr>
              <a:t>Input</a:t>
            </a:r>
            <a:r>
              <a:rPr lang="zh-CN" altLang="en-US" sz="2400" b="1" dirty="0">
                <a:solidFill>
                  <a:srgbClr val="000000"/>
                </a:solidFill>
                <a:latin typeface="华文宋体" panose="02010600040101010101" pitchFamily="2" charset="-122"/>
                <a:ea typeface="华文宋体" panose="02010600040101010101" pitchFamily="2" charset="-122"/>
                <a:sym typeface="宋体" panose="02010600030101010101" pitchFamily="2" charset="-122"/>
              </a:rPr>
              <a:t>）通过和三个</a:t>
            </a:r>
            <a:r>
              <a:rPr lang="zh-CN" altLang="en-US" sz="2400" b="1" dirty="0">
                <a:solidFill>
                  <a:srgbClr val="FF0000"/>
                </a:solidFill>
                <a:latin typeface="华文宋体" panose="02010600040101010101" pitchFamily="2" charset="-122"/>
                <a:ea typeface="华文宋体" panose="02010600040101010101" pitchFamily="2" charset="-122"/>
                <a:sym typeface="宋体" panose="02010600030101010101" pitchFamily="2" charset="-122"/>
              </a:rPr>
              <a:t>可训练</a:t>
            </a:r>
            <a:r>
              <a:rPr lang="zh-CN" altLang="en-US" sz="2400" b="1" dirty="0">
                <a:solidFill>
                  <a:srgbClr val="000000"/>
                </a:solidFill>
                <a:latin typeface="华文宋体" panose="02010600040101010101" pitchFamily="2" charset="-122"/>
                <a:ea typeface="华文宋体" panose="02010600040101010101" pitchFamily="2" charset="-122"/>
                <a:sym typeface="宋体" panose="02010600030101010101" pitchFamily="2" charset="-122"/>
              </a:rPr>
              <a:t>的卷积核和可加偏置进行卷积，卷积后在</a:t>
            </a:r>
            <a:r>
              <a:rPr lang="en-US" altLang="zh-CN" sz="2400" b="1" dirty="0">
                <a:solidFill>
                  <a:srgbClr val="000000"/>
                </a:solidFill>
                <a:latin typeface="华文宋体" panose="02010600040101010101" pitchFamily="2" charset="-122"/>
                <a:ea typeface="华文宋体" panose="02010600040101010101" pitchFamily="2" charset="-122"/>
              </a:rPr>
              <a:t>C1</a:t>
            </a:r>
            <a:r>
              <a:rPr lang="zh-CN" altLang="en-US" sz="2400" b="1" dirty="0">
                <a:solidFill>
                  <a:srgbClr val="000000"/>
                </a:solidFill>
                <a:latin typeface="华文宋体" panose="02010600040101010101" pitchFamily="2" charset="-122"/>
                <a:ea typeface="华文宋体" panose="02010600040101010101" pitchFamily="2" charset="-122"/>
                <a:sym typeface="宋体" panose="02010600030101010101" pitchFamily="2" charset="-122"/>
              </a:rPr>
              <a:t>层产生三个特征映射图（</a:t>
            </a:r>
            <a:r>
              <a:rPr lang="en-US" altLang="zh-CN" sz="2400" b="1" dirty="0">
                <a:solidFill>
                  <a:srgbClr val="000000"/>
                </a:solidFill>
                <a:latin typeface="华文宋体" panose="02010600040101010101" pitchFamily="2" charset="-122"/>
                <a:ea typeface="华文宋体" panose="02010600040101010101" pitchFamily="2" charset="-122"/>
              </a:rPr>
              <a:t>Feature map</a:t>
            </a:r>
            <a:r>
              <a:rPr lang="zh-CN" altLang="en-US" sz="2400" b="1" dirty="0">
                <a:solidFill>
                  <a:srgbClr val="000000"/>
                </a:solidFill>
                <a:latin typeface="华文宋体" panose="02010600040101010101" pitchFamily="2" charset="-122"/>
                <a:ea typeface="华文宋体" panose="02010600040101010101" pitchFamily="2" charset="-122"/>
                <a:sym typeface="宋体" panose="02010600030101010101" pitchFamily="2" charset="-122"/>
              </a:rPr>
              <a:t>）然后，</a:t>
            </a:r>
            <a:r>
              <a:rPr lang="en-US" altLang="zh-CN" sz="2400" b="1" dirty="0">
                <a:solidFill>
                  <a:srgbClr val="000000"/>
                </a:solidFill>
                <a:latin typeface="华文宋体" panose="02010600040101010101" pitchFamily="2" charset="-122"/>
                <a:ea typeface="华文宋体" panose="02010600040101010101" pitchFamily="2" charset="-122"/>
              </a:rPr>
              <a:t>C1</a:t>
            </a:r>
            <a:r>
              <a:rPr lang="zh-CN" altLang="en-US" sz="2400" b="1" dirty="0">
                <a:solidFill>
                  <a:srgbClr val="000000"/>
                </a:solidFill>
                <a:latin typeface="华文宋体" panose="02010600040101010101" pitchFamily="2" charset="-122"/>
                <a:ea typeface="华文宋体" panose="02010600040101010101" pitchFamily="2" charset="-122"/>
                <a:sym typeface="宋体" panose="02010600030101010101" pitchFamily="2" charset="-122"/>
              </a:rPr>
              <a:t>层的</a:t>
            </a:r>
            <a:r>
              <a:rPr lang="en-US" altLang="zh-CN" sz="2400" b="1" dirty="0">
                <a:solidFill>
                  <a:srgbClr val="000000"/>
                </a:solidFill>
                <a:latin typeface="华文宋体" panose="02010600040101010101" pitchFamily="2" charset="-122"/>
                <a:ea typeface="华文宋体" panose="02010600040101010101" pitchFamily="2" charset="-122"/>
              </a:rPr>
              <a:t>Feature map</a:t>
            </a:r>
            <a:r>
              <a:rPr lang="zh-CN" altLang="en-US" sz="2400" b="1" dirty="0">
                <a:solidFill>
                  <a:srgbClr val="000000"/>
                </a:solidFill>
                <a:latin typeface="华文宋体" panose="02010600040101010101" pitchFamily="2" charset="-122"/>
                <a:ea typeface="华文宋体" panose="02010600040101010101" pitchFamily="2" charset="-122"/>
                <a:sym typeface="宋体" panose="02010600030101010101" pitchFamily="2" charset="-122"/>
              </a:rPr>
              <a:t>在经过子采样（</a:t>
            </a:r>
            <a:r>
              <a:rPr lang="en-US" altLang="zh-CN" sz="2400" b="1" dirty="0">
                <a:solidFill>
                  <a:srgbClr val="000000"/>
                </a:solidFill>
                <a:latin typeface="华文宋体" panose="02010600040101010101" pitchFamily="2" charset="-122"/>
                <a:ea typeface="华文宋体" panose="02010600040101010101" pitchFamily="2" charset="-122"/>
              </a:rPr>
              <a:t>Subsampling</a:t>
            </a:r>
            <a:r>
              <a:rPr lang="zh-CN" altLang="en-US" sz="2400" b="1" dirty="0">
                <a:solidFill>
                  <a:srgbClr val="000000"/>
                </a:solidFill>
                <a:latin typeface="华文宋体" panose="02010600040101010101" pitchFamily="2" charset="-122"/>
                <a:ea typeface="华文宋体" panose="02010600040101010101" pitchFamily="2" charset="-122"/>
                <a:sym typeface="宋体" panose="02010600030101010101" pitchFamily="2" charset="-122"/>
              </a:rPr>
              <a:t>）后，</a:t>
            </a:r>
            <a:r>
              <a:rPr lang="en-US" altLang="zh-CN" sz="2400" b="1" dirty="0">
                <a:solidFill>
                  <a:srgbClr val="000000"/>
                </a:solidFill>
                <a:latin typeface="华文宋体" panose="02010600040101010101" pitchFamily="2" charset="-122"/>
                <a:ea typeface="华文宋体" panose="02010600040101010101" pitchFamily="2" charset="-122"/>
                <a:sym typeface="宋体" panose="02010600030101010101" pitchFamily="2" charset="-122"/>
              </a:rPr>
              <a:t> </a:t>
            </a:r>
            <a:r>
              <a:rPr lang="zh-CN" altLang="en-US" sz="2400" b="1" dirty="0">
                <a:solidFill>
                  <a:srgbClr val="000000"/>
                </a:solidFill>
                <a:latin typeface="华文宋体" panose="02010600040101010101" pitchFamily="2" charset="-122"/>
                <a:ea typeface="华文宋体" panose="02010600040101010101" pitchFamily="2" charset="-122"/>
                <a:sym typeface="宋体" panose="02010600030101010101" pitchFamily="2" charset="-122"/>
              </a:rPr>
              <a:t>得到三个</a:t>
            </a:r>
            <a:r>
              <a:rPr lang="en-US" altLang="zh-CN" sz="2400" b="1" dirty="0">
                <a:solidFill>
                  <a:srgbClr val="000000"/>
                </a:solidFill>
                <a:latin typeface="华文宋体" panose="02010600040101010101" pitchFamily="2" charset="-122"/>
                <a:ea typeface="华文宋体" panose="02010600040101010101" pitchFamily="2" charset="-122"/>
              </a:rPr>
              <a:t>S2</a:t>
            </a:r>
            <a:r>
              <a:rPr lang="zh-CN" altLang="en-US" sz="2400" b="1" dirty="0">
                <a:solidFill>
                  <a:srgbClr val="000000"/>
                </a:solidFill>
                <a:latin typeface="华文宋体" panose="02010600040101010101" pitchFamily="2" charset="-122"/>
                <a:ea typeface="华文宋体" panose="02010600040101010101" pitchFamily="2" charset="-122"/>
                <a:sym typeface="宋体" panose="02010600030101010101" pitchFamily="2" charset="-122"/>
              </a:rPr>
              <a:t>层的特征映射图。</a:t>
            </a:r>
          </a:p>
        </p:txBody>
      </p:sp>
      <p:sp>
        <p:nvSpPr>
          <p:cNvPr id="6" name="Rectangle 2"/>
          <p:cNvSpPr txBox="1">
            <a:spLocks noChangeArrowheads="1"/>
          </p:cNvSpPr>
          <p:nvPr/>
        </p:nvSpPr>
        <p:spPr>
          <a:xfrm>
            <a:off x="1121886" y="-4409"/>
            <a:ext cx="6492240" cy="9150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11</a:t>
            </a:r>
            <a:r>
              <a:rPr lang="zh-CN" altLang="en-US" sz="4000" b="1" dirty="0">
                <a:solidFill>
                  <a:srgbClr val="FF0000"/>
                </a:solidFill>
                <a:latin typeface="Times New Roman" panose="02020603050405020304" pitchFamily="18" charset="0"/>
                <a:ea typeface="宋体" panose="02010600030101010101" pitchFamily="2" charset="-122"/>
              </a:rPr>
              <a:t> </a:t>
            </a:r>
            <a:r>
              <a:rPr lang="en-US" altLang="zh-CN" sz="4000" b="1" dirty="0">
                <a:solidFill>
                  <a:srgbClr val="FF0000"/>
                </a:solidFill>
                <a:latin typeface="宋体" panose="02010600030101010101" pitchFamily="2" charset="-122"/>
                <a:ea typeface="宋体" panose="02010600030101010101" pitchFamily="2" charset="-122"/>
              </a:rPr>
              <a:t> </a:t>
            </a:r>
            <a:r>
              <a:rPr lang="zh-CN" altLang="en-US" sz="4000" b="1" dirty="0">
                <a:solidFill>
                  <a:srgbClr val="FF0000"/>
                </a:solidFill>
                <a:latin typeface="宋体" panose="02010600030101010101" pitchFamily="2" charset="-122"/>
                <a:ea typeface="宋体" panose="02010600030101010101" pitchFamily="2" charset="-122"/>
              </a:rPr>
              <a:t>深度学习卷积神经网络</a:t>
            </a:r>
            <a:endParaRPr lang="zh-CN" altLang="en-US" sz="4000" dirty="0">
              <a:solidFill>
                <a:srgbClr val="FF0000"/>
              </a:solidFill>
              <a:ea typeface="宋体" panose="02010600030101010101" pitchFamily="2" charset="-122"/>
            </a:endParaRPr>
          </a:p>
        </p:txBody>
      </p:sp>
      <p:grpSp>
        <p:nvGrpSpPr>
          <p:cNvPr id="7" name="组合 6"/>
          <p:cNvGrpSpPr/>
          <p:nvPr/>
        </p:nvGrpSpPr>
        <p:grpSpPr>
          <a:xfrm>
            <a:off x="8400804" y="0"/>
            <a:ext cx="851355" cy="6858000"/>
            <a:chOff x="8400804" y="0"/>
            <a:chExt cx="851355" cy="6858000"/>
          </a:xfrm>
        </p:grpSpPr>
        <p:grpSp>
          <p:nvGrpSpPr>
            <p:cNvPr id="8" name="组 9"/>
            <p:cNvGrpSpPr/>
            <p:nvPr/>
          </p:nvGrpSpPr>
          <p:grpSpPr>
            <a:xfrm>
              <a:off x="8400804" y="0"/>
              <a:ext cx="733409" cy="6858000"/>
              <a:chOff x="9055676" y="0"/>
              <a:chExt cx="3136324" cy="6858000"/>
            </a:xfrm>
          </p:grpSpPr>
          <p:sp>
            <p:nvSpPr>
              <p:cNvPr id="10"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矩形 12"/>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9" name="图形 11" descr="衬衫"/>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noChangeArrowheads="1"/>
          </p:cNvSpPr>
          <p:nvPr>
            <p:ph type="title" idx="4294967295"/>
          </p:nvPr>
        </p:nvSpPr>
        <p:spPr>
          <a:xfrm>
            <a:off x="1268877" y="674975"/>
            <a:ext cx="5043488" cy="679767"/>
          </a:xfrm>
        </p:spPr>
        <p:txBody>
          <a:bodyPr/>
          <a:lstStyle/>
          <a:p>
            <a:pPr eaLnBrk="1" hangingPunct="1"/>
            <a:r>
              <a:rPr lang="zh-CN" altLang="en-US" sz="3200" b="1" dirty="0">
                <a:solidFill>
                  <a:srgbClr val="0070C0"/>
                </a:solidFill>
                <a:latin typeface="华文宋体" panose="02010600040101010101" pitchFamily="2" charset="-122"/>
                <a:ea typeface="华文宋体" panose="02010600040101010101" pitchFamily="2" charset="-122"/>
              </a:rPr>
              <a:t>Convolution过程</a:t>
            </a:r>
          </a:p>
        </p:txBody>
      </p:sp>
      <p:pic>
        <p:nvPicPr>
          <p:cNvPr id="36867" name="图片 9" descr="Convolution_schematic.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4880" y="1253713"/>
            <a:ext cx="4579938"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TextBox 12"/>
          <p:cNvSpPr>
            <a:spLocks noChangeArrowheads="1"/>
          </p:cNvSpPr>
          <p:nvPr/>
        </p:nvSpPr>
        <p:spPr bwMode="auto">
          <a:xfrm>
            <a:off x="528810" y="4495959"/>
            <a:ext cx="7720579"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sym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sym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sym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9pPr>
          </a:lstStyle>
          <a:p>
            <a:pPr algn="just" eaLnBrk="1" hangingPunct="1">
              <a:spcBef>
                <a:spcPct val="0"/>
              </a:spcBef>
              <a:buClrTx/>
              <a:buSzTx/>
              <a:buFont typeface="Arial" panose="020B0604020202020204" pitchFamily="34" charset="0"/>
              <a:buNone/>
            </a:pPr>
            <a:r>
              <a:rPr lang="zh-CN" altLang="en-US" sz="1800" dirty="0">
                <a:solidFill>
                  <a:srgbClr val="000000"/>
                </a:solidFill>
                <a:sym typeface="宋体" panose="02010600030101010101" pitchFamily="2" charset="-122"/>
              </a:rPr>
              <a:t>          </a:t>
            </a:r>
            <a:r>
              <a:rPr lang="zh-CN" altLang="en-US" sz="2400" b="1" dirty="0">
                <a:solidFill>
                  <a:srgbClr val="000000"/>
                </a:solidFill>
                <a:latin typeface="Times New Roman" panose="02020603050405020304" pitchFamily="18" charset="0"/>
                <a:sym typeface="宋体" panose="02010600030101010101" pitchFamily="2" charset="-122"/>
              </a:rPr>
              <a:t>假设一种卷积核只提取出图像的一种特征，所以一般要多个卷积核来提取不同的特征，所以每一层一般都会有多张</a:t>
            </a:r>
            <a:r>
              <a:rPr lang="en-US" altLang="zh-CN" sz="2400" b="1" dirty="0">
                <a:solidFill>
                  <a:srgbClr val="000000"/>
                </a:solidFill>
                <a:latin typeface="Times New Roman" panose="02020603050405020304" pitchFamily="18" charset="0"/>
              </a:rPr>
              <a:t>Feature map</a:t>
            </a:r>
            <a:r>
              <a:rPr lang="zh-CN" altLang="en-US" sz="2400" b="1" dirty="0">
                <a:solidFill>
                  <a:srgbClr val="000000"/>
                </a:solidFill>
                <a:latin typeface="Times New Roman" panose="02020603050405020304" pitchFamily="18" charset="0"/>
                <a:sym typeface="宋体" panose="02010600030101010101" pitchFamily="2" charset="-122"/>
              </a:rPr>
              <a:t>。</a:t>
            </a:r>
            <a:endParaRPr lang="en-US" altLang="zh-CN" sz="2400" b="1" dirty="0">
              <a:solidFill>
                <a:srgbClr val="000000"/>
              </a:solidFill>
              <a:latin typeface="Times New Roman" panose="02020603050405020304" pitchFamily="18" charset="0"/>
            </a:endParaRPr>
          </a:p>
          <a:p>
            <a:pPr algn="just" eaLnBrk="1" hangingPunct="1">
              <a:spcBef>
                <a:spcPct val="0"/>
              </a:spcBef>
              <a:buClrTx/>
              <a:buSzTx/>
              <a:buFont typeface="Arial" panose="020B0604020202020204" pitchFamily="34" charset="0"/>
              <a:buNone/>
            </a:pPr>
            <a:r>
              <a:rPr lang="en-US" altLang="zh-CN" sz="2400" b="1" dirty="0">
                <a:solidFill>
                  <a:srgbClr val="000000"/>
                </a:solidFill>
                <a:latin typeface="Times New Roman" panose="02020603050405020304" pitchFamily="18" charset="0"/>
              </a:rPr>
              <a:t>        </a:t>
            </a:r>
            <a:r>
              <a:rPr lang="zh-CN" altLang="en-US" sz="2400" b="1" dirty="0">
                <a:solidFill>
                  <a:srgbClr val="000000"/>
                </a:solidFill>
                <a:latin typeface="Times New Roman" panose="02020603050405020304" pitchFamily="18" charset="0"/>
                <a:sym typeface="宋体" panose="02010600030101010101" pitchFamily="2" charset="-122"/>
              </a:rPr>
              <a:t>同一张</a:t>
            </a:r>
            <a:r>
              <a:rPr lang="en-US" altLang="zh-CN" sz="2400" b="1" dirty="0">
                <a:solidFill>
                  <a:srgbClr val="000000"/>
                </a:solidFill>
                <a:latin typeface="Times New Roman" panose="02020603050405020304" pitchFamily="18" charset="0"/>
              </a:rPr>
              <a:t>Feature map</a:t>
            </a:r>
            <a:r>
              <a:rPr lang="zh-CN" altLang="en-US" sz="2400" b="1" dirty="0">
                <a:solidFill>
                  <a:srgbClr val="000000"/>
                </a:solidFill>
                <a:latin typeface="Times New Roman" panose="02020603050405020304" pitchFamily="18" charset="0"/>
                <a:sym typeface="宋体" panose="02010600030101010101" pitchFamily="2" charset="-122"/>
              </a:rPr>
              <a:t>上的神经元共用一个卷积核，这大大减少了网络参数的个数。</a:t>
            </a:r>
            <a:endParaRPr lang="en-US" altLang="zh-CN" sz="2400" b="1" dirty="0">
              <a:solidFill>
                <a:srgbClr val="000000"/>
              </a:solidFill>
              <a:latin typeface="Times New Roman" panose="02020603050405020304" pitchFamily="18" charset="0"/>
            </a:endParaRPr>
          </a:p>
        </p:txBody>
      </p:sp>
      <p:sp>
        <p:nvSpPr>
          <p:cNvPr id="6" name="Rectangle 2"/>
          <p:cNvSpPr txBox="1">
            <a:spLocks noChangeArrowheads="1"/>
          </p:cNvSpPr>
          <p:nvPr/>
        </p:nvSpPr>
        <p:spPr>
          <a:xfrm>
            <a:off x="314279" y="-38002"/>
            <a:ext cx="6492240" cy="9150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11</a:t>
            </a:r>
            <a:r>
              <a:rPr lang="zh-CN" altLang="en-US" sz="4000" b="1" dirty="0">
                <a:solidFill>
                  <a:srgbClr val="FF0000"/>
                </a:solidFill>
                <a:latin typeface="Times New Roman" panose="02020603050405020304" pitchFamily="18" charset="0"/>
                <a:ea typeface="宋体" panose="02010600030101010101" pitchFamily="2" charset="-122"/>
              </a:rPr>
              <a:t> </a:t>
            </a:r>
            <a:r>
              <a:rPr lang="en-US" altLang="zh-CN" sz="4000" b="1" dirty="0">
                <a:solidFill>
                  <a:srgbClr val="FF0000"/>
                </a:solidFill>
                <a:latin typeface="宋体" panose="02010600030101010101" pitchFamily="2" charset="-122"/>
                <a:ea typeface="宋体" panose="02010600030101010101" pitchFamily="2" charset="-122"/>
              </a:rPr>
              <a:t> </a:t>
            </a:r>
            <a:r>
              <a:rPr lang="zh-CN" altLang="en-US" sz="4000" b="1" dirty="0">
                <a:solidFill>
                  <a:srgbClr val="FF0000"/>
                </a:solidFill>
                <a:latin typeface="宋体" panose="02010600030101010101" pitchFamily="2" charset="-122"/>
                <a:ea typeface="宋体" panose="02010600030101010101" pitchFamily="2" charset="-122"/>
              </a:rPr>
              <a:t>深度学习卷积神经网络</a:t>
            </a:r>
            <a:endParaRPr lang="zh-CN" altLang="en-US" sz="4000" dirty="0">
              <a:solidFill>
                <a:srgbClr val="FF0000"/>
              </a:solidFill>
              <a:ea typeface="宋体" panose="02010600030101010101" pitchFamily="2" charset="-122"/>
            </a:endParaRPr>
          </a:p>
        </p:txBody>
      </p:sp>
      <p:grpSp>
        <p:nvGrpSpPr>
          <p:cNvPr id="7" name="组合 6"/>
          <p:cNvGrpSpPr/>
          <p:nvPr/>
        </p:nvGrpSpPr>
        <p:grpSpPr>
          <a:xfrm>
            <a:off x="8400804" y="0"/>
            <a:ext cx="851355" cy="6858000"/>
            <a:chOff x="8400804" y="0"/>
            <a:chExt cx="851355" cy="6858000"/>
          </a:xfrm>
        </p:grpSpPr>
        <p:grpSp>
          <p:nvGrpSpPr>
            <p:cNvPr id="8" name="组 9"/>
            <p:cNvGrpSpPr/>
            <p:nvPr/>
          </p:nvGrpSpPr>
          <p:grpSpPr>
            <a:xfrm>
              <a:off x="8400804" y="0"/>
              <a:ext cx="733409" cy="6858000"/>
              <a:chOff x="9055676" y="0"/>
              <a:chExt cx="3136324" cy="6858000"/>
            </a:xfrm>
          </p:grpSpPr>
          <p:sp>
            <p:nvSpPr>
              <p:cNvPr id="10"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矩形 12"/>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9" name="图形 11" descr="衬衫"/>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pic>
        <p:nvPicPr>
          <p:cNvPr id="15" name="Picture 2" descr="https://gimg2.baidu.com/image_search/src=http%3A%2F%2Fbpic.588ku.com%2Felement_origin_min_pic%2F16%2F11%2F22%2Faeb5ae03f67abf7fb9857883eab5a0c3.jpg&amp;refer=http%3A%2F%2Fbpic.588ku.com&amp;app=2002&amp;size=f9999,10000&amp;q=a80&amp;n=0&amp;g=0n&amp;fmt=jpeg?sec=1624500713&amp;t=0302ef3bcf4152b5665972fb5266a18c"/>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63780" y="1046642"/>
            <a:ext cx="1875821" cy="1878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1" name="图片 4" descr="800px-Pooling_schematic.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344" y="3229357"/>
            <a:ext cx="5184775" cy="272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3" name="矩形 5"/>
          <p:cNvSpPr>
            <a:spLocks noChangeArrowheads="1"/>
          </p:cNvSpPr>
          <p:nvPr/>
        </p:nvSpPr>
        <p:spPr bwMode="auto">
          <a:xfrm>
            <a:off x="376454" y="1476899"/>
            <a:ext cx="7905763" cy="142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sym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sym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sym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9pPr>
          </a:lstStyle>
          <a:p>
            <a:pPr eaLnBrk="1" hangingPunct="1">
              <a:lnSpc>
                <a:spcPct val="120000"/>
              </a:lnSpc>
              <a:spcBef>
                <a:spcPct val="0"/>
              </a:spcBef>
              <a:buClrTx/>
              <a:buSzTx/>
              <a:buFont typeface="Arial" panose="020B0604020202020204" pitchFamily="34" charset="0"/>
              <a:buNone/>
            </a:pPr>
            <a:r>
              <a:rPr lang="zh-CN" altLang="en-US" sz="2400" b="1"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sym typeface="宋体" panose="02010600030101010101" pitchFamily="2" charset="-122"/>
              </a:rPr>
              <a:t>        图像具有一种“静态性（</a:t>
            </a:r>
            <a:r>
              <a:rPr lang="en-US" altLang="zh-CN" sz="2400" b="1"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sym typeface="宋体" panose="02010600030101010101" pitchFamily="2" charset="-122"/>
              </a:rPr>
              <a:t>stationarity</a:t>
            </a:r>
            <a:r>
              <a:rPr lang="zh-CN" altLang="en-US" sz="2400" b="1"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sym typeface="宋体" panose="02010600030101010101" pitchFamily="2" charset="-122"/>
              </a:rPr>
              <a:t>）”的属性，可以对图像某一个区域上的特征取平均值 </a:t>
            </a:r>
            <a:r>
              <a:rPr lang="en-US" altLang="zh-CN" sz="2400" b="1"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a:t>
            </a:r>
            <a:r>
              <a:rPr lang="zh-CN" altLang="en-US" sz="2400" b="1"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sym typeface="宋体" panose="02010600030101010101" pitchFamily="2" charset="-122"/>
              </a:rPr>
              <a:t>或最大值</a:t>
            </a:r>
            <a:r>
              <a:rPr lang="en-US" altLang="zh-CN" sz="2400" b="1"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a:t>
            </a:r>
            <a:r>
              <a:rPr lang="zh-CN" altLang="en-US" sz="2400" b="1"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sym typeface="宋体" panose="02010600030101010101" pitchFamily="2" charset="-122"/>
              </a:rPr>
              <a:t>。这种聚合的操作就叫做池化 </a:t>
            </a:r>
            <a:r>
              <a:rPr lang="en-US" altLang="zh-CN" sz="2400" b="1"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(pooling)</a:t>
            </a:r>
            <a:r>
              <a:rPr lang="zh-CN" altLang="en-US" sz="2400" b="1"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sym typeface="宋体" panose="02010600030101010101" pitchFamily="2" charset="-122"/>
              </a:rPr>
              <a:t>。</a:t>
            </a:r>
            <a:endParaRPr lang="zh-CN" altLang="en-US" sz="2400" b="1" dirty="0">
              <a:latin typeface="华文宋体" panose="02010600040101010101" pitchFamily="2" charset="-122"/>
              <a:ea typeface="华文宋体" panose="02010600040101010101" pitchFamily="2" charset="-122"/>
              <a:cs typeface="Times New Roman" panose="02020603050405020304" pitchFamily="18" charset="0"/>
            </a:endParaRPr>
          </a:p>
        </p:txBody>
      </p:sp>
      <p:sp>
        <p:nvSpPr>
          <p:cNvPr id="6" name="Rectangle 2"/>
          <p:cNvSpPr txBox="1">
            <a:spLocks noChangeArrowheads="1"/>
          </p:cNvSpPr>
          <p:nvPr/>
        </p:nvSpPr>
        <p:spPr>
          <a:xfrm>
            <a:off x="254903" y="-18134"/>
            <a:ext cx="6492240" cy="9150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11</a:t>
            </a:r>
            <a:r>
              <a:rPr lang="zh-CN" altLang="en-US" sz="4000" b="1" dirty="0">
                <a:solidFill>
                  <a:srgbClr val="FF0000"/>
                </a:solidFill>
                <a:latin typeface="Times New Roman" panose="02020603050405020304" pitchFamily="18" charset="0"/>
                <a:ea typeface="宋体" panose="02010600030101010101" pitchFamily="2" charset="-122"/>
              </a:rPr>
              <a:t> </a:t>
            </a:r>
            <a:r>
              <a:rPr lang="en-US" altLang="zh-CN" sz="4000" b="1" dirty="0">
                <a:solidFill>
                  <a:srgbClr val="FF0000"/>
                </a:solidFill>
                <a:latin typeface="宋体" panose="02010600030101010101" pitchFamily="2" charset="-122"/>
                <a:ea typeface="宋体" panose="02010600030101010101" pitchFamily="2" charset="-122"/>
              </a:rPr>
              <a:t> </a:t>
            </a:r>
            <a:r>
              <a:rPr lang="zh-CN" altLang="en-US" sz="4000" b="1" dirty="0">
                <a:solidFill>
                  <a:srgbClr val="FF0000"/>
                </a:solidFill>
                <a:latin typeface="宋体" panose="02010600030101010101" pitchFamily="2" charset="-122"/>
                <a:ea typeface="宋体" panose="02010600030101010101" pitchFamily="2" charset="-122"/>
              </a:rPr>
              <a:t>深度学习卷积神经网络</a:t>
            </a:r>
            <a:endParaRPr lang="zh-CN" altLang="en-US" sz="4000" dirty="0">
              <a:solidFill>
                <a:srgbClr val="FF0000"/>
              </a:solidFill>
              <a:ea typeface="宋体" panose="02010600030101010101" pitchFamily="2" charset="-122"/>
            </a:endParaRPr>
          </a:p>
        </p:txBody>
      </p:sp>
      <p:grpSp>
        <p:nvGrpSpPr>
          <p:cNvPr id="7" name="组合 6"/>
          <p:cNvGrpSpPr/>
          <p:nvPr/>
        </p:nvGrpSpPr>
        <p:grpSpPr>
          <a:xfrm>
            <a:off x="8400804" y="0"/>
            <a:ext cx="851355" cy="6858000"/>
            <a:chOff x="8400804" y="0"/>
            <a:chExt cx="851355" cy="6858000"/>
          </a:xfrm>
        </p:grpSpPr>
        <p:grpSp>
          <p:nvGrpSpPr>
            <p:cNvPr id="8" name="组 9"/>
            <p:cNvGrpSpPr/>
            <p:nvPr/>
          </p:nvGrpSpPr>
          <p:grpSpPr>
            <a:xfrm>
              <a:off x="8400804" y="0"/>
              <a:ext cx="733409" cy="6858000"/>
              <a:chOff x="9055676" y="0"/>
              <a:chExt cx="3136324" cy="6858000"/>
            </a:xfrm>
          </p:grpSpPr>
          <p:sp>
            <p:nvSpPr>
              <p:cNvPr id="10"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矩形 12"/>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9" name="图形 11" descr="衬衫"/>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
        <p:nvSpPr>
          <p:cNvPr id="15" name="标题 1"/>
          <p:cNvSpPr txBox="1">
            <a:spLocks noChangeArrowheads="1"/>
          </p:cNvSpPr>
          <p:nvPr/>
        </p:nvSpPr>
        <p:spPr>
          <a:xfrm>
            <a:off x="894246" y="814344"/>
            <a:ext cx="4860291" cy="7451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3200" b="1" dirty="0">
                <a:solidFill>
                  <a:srgbClr val="0070C0"/>
                </a:solidFill>
                <a:latin typeface="华文宋体" panose="02010600040101010101" pitchFamily="2" charset="-122"/>
                <a:ea typeface="华文宋体" panose="02010600040101010101" pitchFamily="2" charset="-122"/>
              </a:rPr>
              <a:t>D</a:t>
            </a:r>
            <a:r>
              <a:rPr lang="zh-CN" altLang="en-US" sz="3200" b="1" dirty="0">
                <a:solidFill>
                  <a:srgbClr val="0070C0"/>
                </a:solidFill>
                <a:latin typeface="华文宋体" panose="02010600040101010101" pitchFamily="2" charset="-122"/>
                <a:ea typeface="华文宋体" panose="02010600040101010101" pitchFamily="2" charset="-122"/>
              </a:rPr>
              <a:t>CNN的</a:t>
            </a:r>
            <a:r>
              <a:rPr lang="zh-CN" altLang="en-US" sz="3200" dirty="0">
                <a:solidFill>
                  <a:srgbClr val="0070C0"/>
                </a:solidFill>
              </a:rPr>
              <a:t>Pooling</a:t>
            </a:r>
            <a:r>
              <a:rPr lang="zh-CN" altLang="en-US" sz="3200" b="1" dirty="0">
                <a:solidFill>
                  <a:srgbClr val="0070C0"/>
                </a:solidFill>
                <a:latin typeface="华文宋体" panose="02010600040101010101" pitchFamily="2" charset="-122"/>
                <a:ea typeface="华文宋体" panose="02010600040101010101" pitchFamily="2" charset="-122"/>
              </a:rPr>
              <a:t>过程</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1" name="图片 4" descr="800px-Pooling_schematic.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0765" y="1472715"/>
            <a:ext cx="5184775" cy="272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TextBox 7"/>
          <p:cNvSpPr>
            <a:spLocks noChangeArrowheads="1"/>
          </p:cNvSpPr>
          <p:nvPr/>
        </p:nvSpPr>
        <p:spPr bwMode="auto">
          <a:xfrm>
            <a:off x="264057" y="4523055"/>
            <a:ext cx="811001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sym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sym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sym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9pPr>
          </a:lstStyle>
          <a:p>
            <a:pPr eaLnBrk="1" hangingPunct="1">
              <a:spcBef>
                <a:spcPct val="0"/>
              </a:spcBef>
              <a:buClrTx/>
              <a:buSzTx/>
              <a:buFont typeface="Arial" panose="020B0604020202020204" pitchFamily="34" charset="0"/>
              <a:buNone/>
            </a:pPr>
            <a:r>
              <a:rPr lang="zh-CN" altLang="en-US" sz="2400" b="1" dirty="0">
                <a:solidFill>
                  <a:srgbClr val="000000"/>
                </a:solidFill>
                <a:latin typeface="Times New Roman" panose="02020603050405020304" pitchFamily="18" charset="0"/>
                <a:sym typeface="宋体" panose="02010600030101010101" pitchFamily="2" charset="-122"/>
              </a:rPr>
              <a:t>        </a:t>
            </a:r>
            <a:r>
              <a:rPr lang="en-US" altLang="zh-CN" sz="2400" b="1" dirty="0">
                <a:solidFill>
                  <a:srgbClr val="000000"/>
                </a:solidFill>
                <a:latin typeface="Times New Roman" panose="02020603050405020304" pitchFamily="18" charset="0"/>
                <a:sym typeface="宋体" panose="02010600030101010101" pitchFamily="2" charset="-122"/>
              </a:rPr>
              <a:t> </a:t>
            </a:r>
            <a:r>
              <a:rPr lang="zh-CN" altLang="en-US" sz="2400" b="1" dirty="0">
                <a:solidFill>
                  <a:srgbClr val="000000"/>
                </a:solidFill>
                <a:latin typeface="Times New Roman" panose="02020603050405020304" pitchFamily="18" charset="0"/>
                <a:sym typeface="宋体" panose="02010600030101010101" pitchFamily="2" charset="-122"/>
              </a:rPr>
              <a:t>为何，这些池化单元就具有平移不变性 </a:t>
            </a:r>
            <a:r>
              <a:rPr lang="en-US" altLang="zh-CN" sz="2400" b="1" dirty="0">
                <a:solidFill>
                  <a:srgbClr val="000000"/>
                </a:solidFill>
                <a:latin typeface="Times New Roman" panose="02020603050405020304" pitchFamily="18" charset="0"/>
              </a:rPr>
              <a:t>(translation invariant)</a:t>
            </a:r>
            <a:r>
              <a:rPr lang="zh-CN" altLang="en-US" sz="2400" b="1" dirty="0">
                <a:solidFill>
                  <a:srgbClr val="000000"/>
                </a:solidFill>
                <a:latin typeface="Times New Roman" panose="02020603050405020304" pitchFamily="18" charset="0"/>
                <a:sym typeface="宋体" panose="02010600030101010101" pitchFamily="2" charset="-122"/>
              </a:rPr>
              <a:t>？即使图像经历了一个小的平移之后，依然会产生相同的 </a:t>
            </a:r>
            <a:r>
              <a:rPr lang="en-US" altLang="zh-CN" sz="2400" b="1" dirty="0">
                <a:solidFill>
                  <a:srgbClr val="000000"/>
                </a:solidFill>
                <a:latin typeface="Times New Roman" panose="02020603050405020304" pitchFamily="18" charset="0"/>
              </a:rPr>
              <a:t>(</a:t>
            </a:r>
            <a:r>
              <a:rPr lang="zh-CN" altLang="en-US" sz="2400" b="1" dirty="0">
                <a:solidFill>
                  <a:srgbClr val="000000"/>
                </a:solidFill>
                <a:latin typeface="Times New Roman" panose="02020603050405020304" pitchFamily="18" charset="0"/>
                <a:sym typeface="宋体" panose="02010600030101010101" pitchFamily="2" charset="-122"/>
              </a:rPr>
              <a:t>池化的</a:t>
            </a:r>
            <a:r>
              <a:rPr lang="en-US" altLang="zh-CN" sz="2400" b="1" dirty="0">
                <a:solidFill>
                  <a:srgbClr val="000000"/>
                </a:solidFill>
                <a:latin typeface="Times New Roman" panose="02020603050405020304" pitchFamily="18" charset="0"/>
              </a:rPr>
              <a:t>) </a:t>
            </a:r>
            <a:r>
              <a:rPr lang="zh-CN" altLang="en-US" sz="2400" b="1" dirty="0">
                <a:solidFill>
                  <a:srgbClr val="000000"/>
                </a:solidFill>
                <a:latin typeface="Times New Roman" panose="02020603050405020304" pitchFamily="18" charset="0"/>
                <a:sym typeface="宋体" panose="02010600030101010101" pitchFamily="2" charset="-122"/>
              </a:rPr>
              <a:t>特征？</a:t>
            </a:r>
          </a:p>
        </p:txBody>
      </p:sp>
      <p:sp>
        <p:nvSpPr>
          <p:cNvPr id="6" name="Rectangle 2"/>
          <p:cNvSpPr txBox="1">
            <a:spLocks noChangeArrowheads="1"/>
          </p:cNvSpPr>
          <p:nvPr/>
        </p:nvSpPr>
        <p:spPr>
          <a:xfrm>
            <a:off x="254903" y="-18134"/>
            <a:ext cx="6492240" cy="9150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11</a:t>
            </a:r>
            <a:r>
              <a:rPr lang="zh-CN" altLang="en-US" sz="4000" b="1" dirty="0">
                <a:solidFill>
                  <a:srgbClr val="FF0000"/>
                </a:solidFill>
                <a:latin typeface="Times New Roman" panose="02020603050405020304" pitchFamily="18" charset="0"/>
                <a:ea typeface="宋体" panose="02010600030101010101" pitchFamily="2" charset="-122"/>
              </a:rPr>
              <a:t> </a:t>
            </a:r>
            <a:r>
              <a:rPr lang="en-US" altLang="zh-CN" sz="4000" b="1" dirty="0">
                <a:solidFill>
                  <a:srgbClr val="FF0000"/>
                </a:solidFill>
                <a:latin typeface="宋体" panose="02010600030101010101" pitchFamily="2" charset="-122"/>
                <a:ea typeface="宋体" panose="02010600030101010101" pitchFamily="2" charset="-122"/>
              </a:rPr>
              <a:t> </a:t>
            </a:r>
            <a:r>
              <a:rPr lang="zh-CN" altLang="en-US" sz="4000" b="1" dirty="0">
                <a:solidFill>
                  <a:srgbClr val="FF0000"/>
                </a:solidFill>
                <a:latin typeface="宋体" panose="02010600030101010101" pitchFamily="2" charset="-122"/>
                <a:ea typeface="宋体" panose="02010600030101010101" pitchFamily="2" charset="-122"/>
              </a:rPr>
              <a:t>深度学习卷积神经网络</a:t>
            </a:r>
            <a:endParaRPr lang="zh-CN" altLang="en-US" sz="4000" dirty="0">
              <a:solidFill>
                <a:srgbClr val="FF0000"/>
              </a:solidFill>
              <a:ea typeface="宋体" panose="02010600030101010101" pitchFamily="2" charset="-122"/>
            </a:endParaRPr>
          </a:p>
        </p:txBody>
      </p:sp>
      <p:grpSp>
        <p:nvGrpSpPr>
          <p:cNvPr id="7" name="组合 6"/>
          <p:cNvGrpSpPr/>
          <p:nvPr/>
        </p:nvGrpSpPr>
        <p:grpSpPr>
          <a:xfrm>
            <a:off x="8400804" y="0"/>
            <a:ext cx="851355" cy="6858000"/>
            <a:chOff x="8400804" y="0"/>
            <a:chExt cx="851355" cy="6858000"/>
          </a:xfrm>
        </p:grpSpPr>
        <p:grpSp>
          <p:nvGrpSpPr>
            <p:cNvPr id="8" name="组 9"/>
            <p:cNvGrpSpPr/>
            <p:nvPr/>
          </p:nvGrpSpPr>
          <p:grpSpPr>
            <a:xfrm>
              <a:off x="8400804" y="0"/>
              <a:ext cx="733409" cy="6858000"/>
              <a:chOff x="9055676" y="0"/>
              <a:chExt cx="3136324" cy="6858000"/>
            </a:xfrm>
          </p:grpSpPr>
          <p:sp>
            <p:nvSpPr>
              <p:cNvPr id="10"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矩形 12"/>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9" name="图形 11" descr="衬衫"/>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
        <p:nvSpPr>
          <p:cNvPr id="15" name="标题 1"/>
          <p:cNvSpPr txBox="1">
            <a:spLocks noChangeArrowheads="1"/>
          </p:cNvSpPr>
          <p:nvPr/>
        </p:nvSpPr>
        <p:spPr>
          <a:xfrm>
            <a:off x="468313" y="557681"/>
            <a:ext cx="4860291" cy="7451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3200" b="1" dirty="0">
                <a:solidFill>
                  <a:srgbClr val="0070C0"/>
                </a:solidFill>
                <a:latin typeface="华文宋体" panose="02010600040101010101" pitchFamily="2" charset="-122"/>
                <a:ea typeface="华文宋体" panose="02010600040101010101" pitchFamily="2" charset="-122"/>
              </a:rPr>
              <a:t>D</a:t>
            </a:r>
            <a:r>
              <a:rPr lang="zh-CN" altLang="en-US" sz="3200" b="1" dirty="0">
                <a:solidFill>
                  <a:srgbClr val="0070C0"/>
                </a:solidFill>
                <a:latin typeface="华文宋体" panose="02010600040101010101" pitchFamily="2" charset="-122"/>
                <a:ea typeface="华文宋体" panose="02010600040101010101" pitchFamily="2" charset="-122"/>
              </a:rPr>
              <a:t>CNN的</a:t>
            </a:r>
            <a:r>
              <a:rPr lang="zh-CN" altLang="en-US" sz="3200" dirty="0">
                <a:solidFill>
                  <a:srgbClr val="0070C0"/>
                </a:solidFill>
              </a:rPr>
              <a:t>Pooling</a:t>
            </a:r>
            <a:r>
              <a:rPr lang="zh-CN" altLang="en-US" sz="3200" b="1" dirty="0">
                <a:solidFill>
                  <a:srgbClr val="0070C0"/>
                </a:solidFill>
                <a:latin typeface="华文宋体" panose="02010600040101010101" pitchFamily="2" charset="-122"/>
                <a:ea typeface="华文宋体" panose="02010600040101010101" pitchFamily="2" charset="-122"/>
              </a:rPr>
              <a:t>过程</a:t>
            </a:r>
          </a:p>
        </p:txBody>
      </p:sp>
      <p:pic>
        <p:nvPicPr>
          <p:cNvPr id="18" name="Picture 2" descr="https://gimg2.baidu.com/image_search/src=http%3A%2F%2Fbpic.588ku.com%2Felement_origin_min_pic%2F16%2F11%2F22%2Faeb5ae03f67abf7fb9857883eab5a0c3.jpg&amp;refer=http%3A%2F%2Fbpic.588ku.com&amp;app=2002&amp;size=f9999,10000&amp;q=a80&amp;n=0&amp;g=0n&amp;fmt=jpeg?sec=1624500713&amp;t=0302ef3bcf4152b5665972fb5266a18c"/>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69569" y="2238454"/>
            <a:ext cx="1875821" cy="1878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2" name="Text Box 24"/>
          <p:cNvSpPr txBox="1">
            <a:spLocks noChangeArrowheads="1"/>
          </p:cNvSpPr>
          <p:nvPr/>
        </p:nvSpPr>
        <p:spPr bwMode="auto">
          <a:xfrm>
            <a:off x="323850" y="219076"/>
            <a:ext cx="57610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006600"/>
                </a:solidFill>
                <a:latin typeface="华文宋体" panose="02010600040101010101" pitchFamily="2" charset="-122"/>
                <a:ea typeface="华文宋体" panose="02010600040101010101" pitchFamily="2" charset="-122"/>
              </a:rPr>
              <a:t>(3)</a:t>
            </a:r>
            <a:r>
              <a:rPr lang="zh-CN" altLang="en-US" sz="2800" b="1" dirty="0">
                <a:solidFill>
                  <a:srgbClr val="006600"/>
                </a:solidFill>
                <a:latin typeface="华文宋体" panose="02010600040101010101" pitchFamily="2" charset="-122"/>
                <a:ea typeface="华文宋体" panose="02010600040101010101" pitchFamily="2" charset="-122"/>
              </a:rPr>
              <a:t>网络输出与权值调整</a:t>
            </a:r>
          </a:p>
        </p:txBody>
      </p:sp>
      <p:sp>
        <p:nvSpPr>
          <p:cNvPr id="6153" name="Text Box 25"/>
          <p:cNvSpPr txBox="1">
            <a:spLocks noChangeArrowheads="1"/>
          </p:cNvSpPr>
          <p:nvPr/>
        </p:nvSpPr>
        <p:spPr bwMode="auto">
          <a:xfrm>
            <a:off x="395288" y="670354"/>
            <a:ext cx="49796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latin typeface="华文宋体" panose="02010600040101010101" pitchFamily="2" charset="-122"/>
                <a:ea typeface="华文宋体" panose="02010600040101010101" pitchFamily="2" charset="-122"/>
              </a:rPr>
              <a:t>获胜神经元输出为</a:t>
            </a:r>
            <a:r>
              <a:rPr lang="en-US" altLang="zh-CN" sz="2400" b="1" dirty="0">
                <a:latin typeface="华文宋体" panose="02010600040101010101" pitchFamily="2" charset="-122"/>
                <a:ea typeface="华文宋体" panose="02010600040101010101" pitchFamily="2" charset="-122"/>
              </a:rPr>
              <a:t>1</a:t>
            </a:r>
            <a:r>
              <a:rPr lang="zh-CN" altLang="en-US" sz="2400" b="1" dirty="0">
                <a:latin typeface="华文宋体" panose="02010600040101010101" pitchFamily="2" charset="-122"/>
                <a:ea typeface="华文宋体" panose="02010600040101010101" pitchFamily="2" charset="-122"/>
              </a:rPr>
              <a:t>，其余输出为零</a:t>
            </a:r>
            <a:r>
              <a:rPr lang="zh-CN" altLang="en-US" sz="2000" b="1" dirty="0">
                <a:solidFill>
                  <a:schemeClr val="accent2"/>
                </a:solidFill>
              </a:rPr>
              <a:t>：</a:t>
            </a:r>
          </a:p>
        </p:txBody>
      </p:sp>
      <p:sp>
        <p:nvSpPr>
          <p:cNvPr id="6154" name="Text Box 26"/>
          <p:cNvSpPr txBox="1">
            <a:spLocks noChangeArrowheads="1"/>
          </p:cNvSpPr>
          <p:nvPr/>
        </p:nvSpPr>
        <p:spPr bwMode="auto">
          <a:xfrm>
            <a:off x="395288" y="2492375"/>
            <a:ext cx="81375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t>只有获胜神经元才有权调整其权向量，调整后权向量为</a:t>
            </a:r>
          </a:p>
        </p:txBody>
      </p:sp>
      <p:sp>
        <p:nvSpPr>
          <p:cNvPr id="6155" name="Text Box 27"/>
          <p:cNvSpPr txBox="1">
            <a:spLocks noChangeArrowheads="1"/>
          </p:cNvSpPr>
          <p:nvPr/>
        </p:nvSpPr>
        <p:spPr bwMode="auto">
          <a:xfrm>
            <a:off x="395288" y="4076700"/>
            <a:ext cx="8353425" cy="142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sz="2400" b="1" dirty="0"/>
              <a:t>        式中     </a:t>
            </a:r>
            <a:r>
              <a:rPr lang="zh-CN" altLang="en-US" sz="2400" b="1" dirty="0">
                <a:solidFill>
                  <a:srgbClr val="FF0000"/>
                </a:solidFill>
              </a:rPr>
              <a:t>           </a:t>
            </a:r>
            <a:r>
              <a:rPr lang="zh-CN" altLang="en-US" sz="2400" b="1" dirty="0"/>
              <a:t>为</a:t>
            </a:r>
            <a:r>
              <a:rPr lang="zh-CN" altLang="en-US" sz="2400" b="1" dirty="0">
                <a:solidFill>
                  <a:srgbClr val="FF0000"/>
                </a:solidFill>
              </a:rPr>
              <a:t>学习率</a:t>
            </a:r>
            <a:r>
              <a:rPr lang="zh-CN" altLang="en-US" sz="2400" b="1" dirty="0"/>
              <a:t>，一般其值随着学习的进展而减小。可以看出，当            时，对应神经元的权值得不到调整，不允许兴奋。</a:t>
            </a:r>
          </a:p>
        </p:txBody>
      </p:sp>
      <p:sp>
        <p:nvSpPr>
          <p:cNvPr id="6156" name="Rectangle 29"/>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6146" name="对象 11270"/>
          <p:cNvGraphicFramePr>
            <a:graphicFrameLocks noChangeAspect="1"/>
          </p:cNvGraphicFramePr>
          <p:nvPr/>
        </p:nvGraphicFramePr>
        <p:xfrm>
          <a:off x="1763713" y="1412875"/>
          <a:ext cx="1728787" cy="919163"/>
        </p:xfrm>
        <a:graphic>
          <a:graphicData uri="http://schemas.openxmlformats.org/presentationml/2006/ole">
            <mc:AlternateContent xmlns:mc="http://schemas.openxmlformats.org/markup-compatibility/2006">
              <mc:Choice xmlns:v="urn:schemas-microsoft-com:vml" Requires="v">
                <p:oleObj spid="_x0000_s6916" r:id="rId3" imgW="863600" imgH="457200" progId="Equation.3">
                  <p:embed/>
                </p:oleObj>
              </mc:Choice>
              <mc:Fallback>
                <p:oleObj r:id="rId3" imgW="863600" imgH="457200" progId="Equation.3">
                  <p:embed/>
                  <p:pic>
                    <p:nvPicPr>
                      <p:cNvPr id="0" name="对象 1127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1412875"/>
                        <a:ext cx="1728787" cy="91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157" name="Rectangle 31"/>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6147" name="对象 11272"/>
          <p:cNvGraphicFramePr>
            <a:graphicFrameLocks noChangeAspect="1"/>
          </p:cNvGraphicFramePr>
          <p:nvPr/>
        </p:nvGraphicFramePr>
        <p:xfrm>
          <a:off x="3924300" y="1412875"/>
          <a:ext cx="823913" cy="865188"/>
        </p:xfrm>
        <a:graphic>
          <a:graphicData uri="http://schemas.openxmlformats.org/presentationml/2006/ole">
            <mc:AlternateContent xmlns:mc="http://schemas.openxmlformats.org/markup-compatibility/2006">
              <mc:Choice xmlns:v="urn:schemas-microsoft-com:vml" Requires="v">
                <p:oleObj spid="_x0000_s6917" r:id="rId5" imgW="432435" imgH="457835" progId="Equation.3">
                  <p:embed/>
                </p:oleObj>
              </mc:Choice>
              <mc:Fallback>
                <p:oleObj r:id="rId5" imgW="432435" imgH="457835" progId="Equation.3">
                  <p:embed/>
                  <p:pic>
                    <p:nvPicPr>
                      <p:cNvPr id="0" name="对象 1127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4300" y="1412875"/>
                        <a:ext cx="823913"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158" name="Rectangle 33"/>
          <p:cNvSpPr>
            <a:spLocks noChangeArrowheads="1"/>
          </p:cNvSpPr>
          <p:nvPr/>
        </p:nvSpPr>
        <p:spPr bwMode="auto">
          <a:xfrm>
            <a:off x="0" y="3173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6148" name="对象 11274"/>
          <p:cNvGraphicFramePr>
            <a:graphicFrameLocks noChangeAspect="1"/>
          </p:cNvGraphicFramePr>
          <p:nvPr/>
        </p:nvGraphicFramePr>
        <p:xfrm>
          <a:off x="1835150" y="3068638"/>
          <a:ext cx="4824413" cy="793750"/>
        </p:xfrm>
        <a:graphic>
          <a:graphicData uri="http://schemas.openxmlformats.org/presentationml/2006/ole">
            <mc:AlternateContent xmlns:mc="http://schemas.openxmlformats.org/markup-compatibility/2006">
              <mc:Choice xmlns:v="urn:schemas-microsoft-com:vml" Requires="v">
                <p:oleObj spid="_x0000_s6918" r:id="rId7" imgW="3111500" imgH="508000" progId="Equation.3">
                  <p:embed/>
                </p:oleObj>
              </mc:Choice>
              <mc:Fallback>
                <p:oleObj r:id="rId7" imgW="3111500" imgH="508000" progId="Equation.3">
                  <p:embed/>
                  <p:pic>
                    <p:nvPicPr>
                      <p:cNvPr id="0" name="对象 1127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35150" y="3068638"/>
                        <a:ext cx="4824413"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159" name="Rectangle 35"/>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6149" name="对象 11276"/>
          <p:cNvGraphicFramePr>
            <a:graphicFrameLocks noChangeAspect="1"/>
          </p:cNvGraphicFramePr>
          <p:nvPr/>
        </p:nvGraphicFramePr>
        <p:xfrm>
          <a:off x="7092950" y="3068638"/>
          <a:ext cx="754063" cy="792162"/>
        </p:xfrm>
        <a:graphic>
          <a:graphicData uri="http://schemas.openxmlformats.org/presentationml/2006/ole">
            <mc:AlternateContent xmlns:mc="http://schemas.openxmlformats.org/markup-compatibility/2006">
              <mc:Choice xmlns:v="urn:schemas-microsoft-com:vml" Requires="v">
                <p:oleObj spid="_x0000_s6919" r:id="rId9" imgW="432435" imgH="457835" progId="Equation.3">
                  <p:embed/>
                </p:oleObj>
              </mc:Choice>
              <mc:Fallback>
                <p:oleObj r:id="rId9" imgW="432435" imgH="457835" progId="Equation.3">
                  <p:embed/>
                  <p:pic>
                    <p:nvPicPr>
                      <p:cNvPr id="0" name="对象 1127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92950" y="3068638"/>
                        <a:ext cx="75406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160" name="Text Box 36"/>
          <p:cNvSpPr txBox="1">
            <a:spLocks noChangeArrowheads="1"/>
          </p:cNvSpPr>
          <p:nvPr/>
        </p:nvSpPr>
        <p:spPr bwMode="auto">
          <a:xfrm>
            <a:off x="467519" y="5449295"/>
            <a:ext cx="8208962" cy="1366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15000"/>
              </a:lnSpc>
            </a:pPr>
            <a:r>
              <a:rPr lang="zh-CN" altLang="en-US" sz="2000" b="1" dirty="0">
                <a:solidFill>
                  <a:schemeClr val="accent2"/>
                </a:solidFill>
              </a:rPr>
              <a:t>        </a:t>
            </a:r>
            <a:r>
              <a:rPr lang="zh-CN" altLang="en-US" sz="2400" b="1" dirty="0">
                <a:latin typeface="华文宋体" panose="02010600040101010101" pitchFamily="2" charset="-122"/>
                <a:ea typeface="华文宋体" panose="02010600040101010101" pitchFamily="2" charset="-122"/>
              </a:rPr>
              <a:t>权向量经过调整后得到的新向量不再是单位向量，需要</a:t>
            </a:r>
            <a:r>
              <a:rPr lang="zh-CN" altLang="en-US" sz="2400" b="1" dirty="0">
                <a:solidFill>
                  <a:srgbClr val="FF0000"/>
                </a:solidFill>
                <a:latin typeface="华文宋体" panose="02010600040101010101" pitchFamily="2" charset="-122"/>
                <a:ea typeface="华文宋体" panose="02010600040101010101" pitchFamily="2" charset="-122"/>
              </a:rPr>
              <a:t>重新归一化</a:t>
            </a:r>
            <a:r>
              <a:rPr lang="zh-CN" altLang="en-US" sz="2400" b="1" dirty="0">
                <a:latin typeface="华文宋体" panose="02010600040101010101" pitchFamily="2" charset="-122"/>
                <a:ea typeface="华文宋体" panose="02010600040101010101" pitchFamily="2" charset="-122"/>
              </a:rPr>
              <a:t>。步骤（</a:t>
            </a:r>
            <a:r>
              <a:rPr lang="en-US" altLang="zh-CN" sz="2400" b="1" dirty="0">
                <a:latin typeface="华文宋体" panose="02010600040101010101" pitchFamily="2" charset="-122"/>
                <a:ea typeface="华文宋体" panose="02010600040101010101" pitchFamily="2" charset="-122"/>
              </a:rPr>
              <a:t>3</a:t>
            </a:r>
            <a:r>
              <a:rPr lang="zh-CN" altLang="en-US" sz="2400" b="1" dirty="0">
                <a:latin typeface="华文宋体" panose="02010600040101010101" pitchFamily="2" charset="-122"/>
                <a:ea typeface="华文宋体" panose="02010600040101010101" pitchFamily="2" charset="-122"/>
              </a:rPr>
              <a:t>）完成后回到步骤（</a:t>
            </a:r>
            <a:r>
              <a:rPr lang="en-US" altLang="zh-CN" sz="2400" b="1" dirty="0">
                <a:latin typeface="华文宋体" panose="02010600040101010101" pitchFamily="2" charset="-122"/>
                <a:ea typeface="华文宋体" panose="02010600040101010101" pitchFamily="2" charset="-122"/>
              </a:rPr>
              <a:t>1</a:t>
            </a:r>
            <a:r>
              <a:rPr lang="zh-CN" altLang="en-US" sz="2400" b="1" dirty="0">
                <a:latin typeface="华文宋体" panose="02010600040101010101" pitchFamily="2" charset="-122"/>
                <a:ea typeface="华文宋体" panose="02010600040101010101" pitchFamily="2" charset="-122"/>
              </a:rPr>
              <a:t>）继续训练，直到学习率 衰减到零。 </a:t>
            </a:r>
            <a:endParaRPr lang="zh-CN" altLang="en-US" sz="2400" dirty="0">
              <a:latin typeface="华文宋体" panose="02010600040101010101" pitchFamily="2" charset="-122"/>
              <a:ea typeface="华文宋体" panose="02010600040101010101" pitchFamily="2" charset="-122"/>
            </a:endParaRPr>
          </a:p>
        </p:txBody>
      </p:sp>
      <p:sp>
        <p:nvSpPr>
          <p:cNvPr id="6161" name="Rectangle 38"/>
          <p:cNvSpPr>
            <a:spLocks noChangeArrowheads="1"/>
          </p:cNvSpPr>
          <p:nvPr/>
        </p:nvSpPr>
        <p:spPr bwMode="auto">
          <a:xfrm>
            <a:off x="0" y="33258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6150" name="对象 11279"/>
          <p:cNvGraphicFramePr>
            <a:graphicFrameLocks noChangeAspect="1"/>
          </p:cNvGraphicFramePr>
          <p:nvPr/>
        </p:nvGraphicFramePr>
        <p:xfrm>
          <a:off x="2160587" y="4178003"/>
          <a:ext cx="935037" cy="347662"/>
        </p:xfrm>
        <a:graphic>
          <a:graphicData uri="http://schemas.openxmlformats.org/presentationml/2006/ole">
            <mc:AlternateContent xmlns:mc="http://schemas.openxmlformats.org/markup-compatibility/2006">
              <mc:Choice xmlns:v="urn:schemas-microsoft-com:vml" Requires="v">
                <p:oleObj spid="_x0000_s6920" r:id="rId11" imgW="558800" imgH="203200" progId="Equation.3">
                  <p:embed/>
                </p:oleObj>
              </mc:Choice>
              <mc:Fallback>
                <p:oleObj r:id="rId11" imgW="558800" imgH="203200" progId="Equation.3">
                  <p:embed/>
                  <p:pic>
                    <p:nvPicPr>
                      <p:cNvPr id="0" name="对象 1127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60587" y="4178003"/>
                        <a:ext cx="935037"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162" name="Rectangle 40"/>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6151" name="对象 11281"/>
          <p:cNvGraphicFramePr>
            <a:graphicFrameLocks noChangeAspect="1"/>
          </p:cNvGraphicFramePr>
          <p:nvPr/>
        </p:nvGraphicFramePr>
        <p:xfrm>
          <a:off x="3204369" y="4600338"/>
          <a:ext cx="647700" cy="366713"/>
        </p:xfrm>
        <a:graphic>
          <a:graphicData uri="http://schemas.openxmlformats.org/presentationml/2006/ole">
            <mc:AlternateContent xmlns:mc="http://schemas.openxmlformats.org/markup-compatibility/2006">
              <mc:Choice xmlns:v="urn:schemas-microsoft-com:vml" Requires="v">
                <p:oleObj spid="_x0000_s6921" r:id="rId13" imgW="406400" imgH="228600" progId="Equation.3">
                  <p:embed/>
                </p:oleObj>
              </mc:Choice>
              <mc:Fallback>
                <p:oleObj r:id="rId13" imgW="406400" imgH="228600" progId="Equation.3">
                  <p:embed/>
                  <p:pic>
                    <p:nvPicPr>
                      <p:cNvPr id="0" name="对象 1128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04369" y="4600338"/>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6163" name="Picture 4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84888" y="333375"/>
            <a:ext cx="2489200" cy="219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noChangeArrowheads="1"/>
          </p:cNvSpPr>
          <p:nvPr>
            <p:ph type="title" idx="4294967295"/>
          </p:nvPr>
        </p:nvSpPr>
        <p:spPr>
          <a:xfrm>
            <a:off x="682624" y="826265"/>
            <a:ext cx="4120729" cy="473725"/>
          </a:xfrm>
        </p:spPr>
        <p:txBody>
          <a:bodyPr>
            <a:normAutofit fontScale="90000"/>
          </a:bodyPr>
          <a:lstStyle/>
          <a:p>
            <a:pPr eaLnBrk="1" hangingPunct="1"/>
            <a:r>
              <a:rPr lang="en-US" altLang="zh-CN" sz="3200" b="1" dirty="0">
                <a:solidFill>
                  <a:srgbClr val="0070C0"/>
                </a:solidFill>
                <a:latin typeface="华文宋体" panose="02010600040101010101" pitchFamily="2" charset="-122"/>
                <a:ea typeface="华文宋体" panose="02010600040101010101" pitchFamily="2" charset="-122"/>
              </a:rPr>
              <a:t> </a:t>
            </a:r>
            <a:r>
              <a:rPr lang="zh-CN" altLang="en-US" sz="3200" b="1" dirty="0">
                <a:solidFill>
                  <a:srgbClr val="0070C0"/>
                </a:solidFill>
                <a:latin typeface="华文宋体" panose="02010600040101010101" pitchFamily="2" charset="-122"/>
                <a:ea typeface="华文宋体" panose="02010600040101010101" pitchFamily="2" charset="-122"/>
              </a:rPr>
              <a:t>优点</a:t>
            </a:r>
          </a:p>
        </p:txBody>
      </p:sp>
      <p:pic>
        <p:nvPicPr>
          <p:cNvPr id="38915" name="Picture 2"/>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682624" y="3654709"/>
            <a:ext cx="7429500" cy="2803525"/>
          </a:xfrm>
        </p:spPr>
      </p:pic>
      <p:sp>
        <p:nvSpPr>
          <p:cNvPr id="38916" name="TextBox 4"/>
          <p:cNvSpPr>
            <a:spLocks noChangeArrowheads="1"/>
          </p:cNvSpPr>
          <p:nvPr/>
        </p:nvSpPr>
        <p:spPr bwMode="auto">
          <a:xfrm>
            <a:off x="537650" y="1320884"/>
            <a:ext cx="785812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sym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sym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sym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9pPr>
          </a:lstStyle>
          <a:p>
            <a:pPr eaLnBrk="1" hangingPunct="1">
              <a:spcBef>
                <a:spcPct val="0"/>
              </a:spcBef>
              <a:buClrTx/>
              <a:buSzTx/>
              <a:buFont typeface="Arial" panose="020B0604020202020204" pitchFamily="34" charset="0"/>
              <a:buNone/>
            </a:pPr>
            <a:r>
              <a:rPr lang="zh-CN" altLang="en-US" sz="2400" b="1" dirty="0">
                <a:solidFill>
                  <a:srgbClr val="000000"/>
                </a:solidFill>
                <a:latin typeface="华文宋体" panose="02010600040101010101" pitchFamily="2" charset="-122"/>
                <a:ea typeface="华文宋体" panose="02010600040101010101" pitchFamily="2" charset="-122"/>
                <a:sym typeface="宋体" panose="02010600030101010101" pitchFamily="2" charset="-122"/>
              </a:rPr>
              <a:t>         参数减少与权值共享</a:t>
            </a:r>
            <a:endParaRPr lang="en-US" altLang="zh-CN" sz="2400" b="1" dirty="0">
              <a:solidFill>
                <a:srgbClr val="000000"/>
              </a:solidFill>
              <a:latin typeface="华文宋体" panose="02010600040101010101" pitchFamily="2" charset="-122"/>
              <a:ea typeface="华文宋体" panose="02010600040101010101" pitchFamily="2" charset="-122"/>
            </a:endParaRPr>
          </a:p>
          <a:p>
            <a:pPr>
              <a:spcBef>
                <a:spcPct val="0"/>
              </a:spcBef>
              <a:buClrTx/>
              <a:buSzTx/>
              <a:buNone/>
            </a:pPr>
            <a:r>
              <a:rPr lang="zh-CN" altLang="en-US" sz="2400" b="1" dirty="0">
                <a:solidFill>
                  <a:srgbClr val="000000"/>
                </a:solidFill>
                <a:latin typeface="华文宋体" panose="02010600040101010101" pitchFamily="2" charset="-122"/>
                <a:ea typeface="华文宋体" panose="02010600040101010101" pitchFamily="2" charset="-122"/>
                <a:sym typeface="宋体" panose="02010600030101010101" pitchFamily="2" charset="-122"/>
              </a:rPr>
              <a:t>         如下图所示，如果我们有</a:t>
            </a:r>
            <a:r>
              <a:rPr lang="en-US" altLang="zh-CN" sz="2400" b="1" dirty="0">
                <a:solidFill>
                  <a:srgbClr val="000000"/>
                </a:solidFill>
                <a:latin typeface="华文宋体" panose="02010600040101010101" pitchFamily="2" charset="-122"/>
                <a:ea typeface="华文宋体" panose="02010600040101010101" pitchFamily="2" charset="-122"/>
              </a:rPr>
              <a:t>1000x1000</a:t>
            </a:r>
            <a:r>
              <a:rPr lang="zh-CN" altLang="en-US" sz="2400" b="1" dirty="0">
                <a:solidFill>
                  <a:srgbClr val="000000"/>
                </a:solidFill>
                <a:latin typeface="华文宋体" panose="02010600040101010101" pitchFamily="2" charset="-122"/>
                <a:ea typeface="华文宋体" panose="02010600040101010101" pitchFamily="2" charset="-122"/>
                <a:sym typeface="宋体" panose="02010600030101010101" pitchFamily="2" charset="-122"/>
              </a:rPr>
              <a:t>像素的图像，有</a:t>
            </a:r>
            <a:r>
              <a:rPr lang="en-US" altLang="zh-CN" sz="2400" b="1" dirty="0">
                <a:solidFill>
                  <a:srgbClr val="000000"/>
                </a:solidFill>
                <a:latin typeface="华文宋体" panose="02010600040101010101" pitchFamily="2" charset="-122"/>
                <a:ea typeface="华文宋体" panose="02010600040101010101" pitchFamily="2" charset="-122"/>
              </a:rPr>
              <a:t>1</a:t>
            </a:r>
            <a:r>
              <a:rPr lang="zh-CN" altLang="en-US" sz="2400" b="1" dirty="0">
                <a:solidFill>
                  <a:srgbClr val="000000"/>
                </a:solidFill>
                <a:latin typeface="华文宋体" panose="02010600040101010101" pitchFamily="2" charset="-122"/>
                <a:ea typeface="华文宋体" panose="02010600040101010101" pitchFamily="2" charset="-122"/>
                <a:sym typeface="宋体" panose="02010600030101010101" pitchFamily="2" charset="-122"/>
              </a:rPr>
              <a:t>百万个隐层神经元，那么他们全连接的话</a:t>
            </a:r>
            <a:r>
              <a:rPr lang="en-US" altLang="zh-CN" sz="2400" b="1" dirty="0">
                <a:solidFill>
                  <a:srgbClr val="000000"/>
                </a:solidFill>
                <a:latin typeface="华文宋体" panose="02010600040101010101" pitchFamily="2" charset="-122"/>
                <a:ea typeface="华文宋体" panose="02010600040101010101" pitchFamily="2" charset="-122"/>
                <a:sym typeface="宋体" panose="02010600030101010101" pitchFamily="2" charset="-122"/>
              </a:rPr>
              <a:t>,</a:t>
            </a:r>
            <a:r>
              <a:rPr lang="zh-CN" altLang="en-US" sz="2400" b="1" dirty="0">
                <a:solidFill>
                  <a:srgbClr val="000000"/>
                </a:solidFill>
                <a:latin typeface="华文宋体" panose="02010600040101010101" pitchFamily="2" charset="-122"/>
                <a:ea typeface="华文宋体" panose="02010600040101010101" pitchFamily="2" charset="-122"/>
                <a:sym typeface="宋体" panose="02010600030101010101" pitchFamily="2" charset="-122"/>
              </a:rPr>
              <a:t>就有 </a:t>
            </a:r>
            <a:r>
              <a:rPr lang="en-US" altLang="zh-CN" sz="2400" b="1" dirty="0">
                <a:solidFill>
                  <a:srgbClr val="000000"/>
                </a:solidFill>
                <a:latin typeface="华文宋体" panose="02010600040101010101" pitchFamily="2" charset="-122"/>
                <a:ea typeface="华文宋体" panose="02010600040101010101" pitchFamily="2" charset="-122"/>
              </a:rPr>
              <a:t>10^12</a:t>
            </a:r>
            <a:r>
              <a:rPr lang="zh-CN" altLang="en-US" sz="2400" b="1" dirty="0">
                <a:solidFill>
                  <a:srgbClr val="000000"/>
                </a:solidFill>
                <a:latin typeface="华文宋体" panose="02010600040101010101" pitchFamily="2" charset="-122"/>
                <a:ea typeface="华文宋体" panose="02010600040101010101" pitchFamily="2" charset="-122"/>
                <a:sym typeface="宋体" panose="02010600030101010101" pitchFamily="2" charset="-122"/>
              </a:rPr>
              <a:t>个连接，也就是</a:t>
            </a:r>
            <a:r>
              <a:rPr lang="en-US" altLang="zh-CN" sz="2400" b="1" dirty="0">
                <a:solidFill>
                  <a:srgbClr val="000000"/>
                </a:solidFill>
                <a:latin typeface="华文宋体" panose="02010600040101010101" pitchFamily="2" charset="-122"/>
                <a:ea typeface="华文宋体" panose="02010600040101010101" pitchFamily="2" charset="-122"/>
              </a:rPr>
              <a:t>10^12</a:t>
            </a:r>
            <a:r>
              <a:rPr lang="zh-CN" altLang="en-US" sz="2400" b="1" dirty="0">
                <a:solidFill>
                  <a:srgbClr val="000000"/>
                </a:solidFill>
                <a:latin typeface="华文宋体" panose="02010600040101010101" pitchFamily="2" charset="-122"/>
                <a:ea typeface="华文宋体" panose="02010600040101010101" pitchFamily="2" charset="-122"/>
                <a:sym typeface="宋体" panose="02010600030101010101" pitchFamily="2" charset="-122"/>
              </a:rPr>
              <a:t>个权值参数。如果</a:t>
            </a:r>
            <a:r>
              <a:rPr lang="zh-CN" altLang="en-US" sz="2400" b="1" dirty="0">
                <a:solidFill>
                  <a:srgbClr val="000000"/>
                </a:solidFill>
                <a:latin typeface="Times New Roman" panose="02020603050405020304" pitchFamily="18" charset="0"/>
                <a:sym typeface="宋体" panose="02010600030101010101" pitchFamily="2" charset="-122"/>
              </a:rPr>
              <a:t>每一个节点与上层节点同位置附近</a:t>
            </a:r>
            <a:r>
              <a:rPr lang="en-US" altLang="zh-CN" sz="2400" b="1" dirty="0">
                <a:solidFill>
                  <a:srgbClr val="000000"/>
                </a:solidFill>
                <a:latin typeface="Times New Roman" panose="02020603050405020304" pitchFamily="18" charset="0"/>
              </a:rPr>
              <a:t>10x10</a:t>
            </a:r>
            <a:r>
              <a:rPr lang="zh-CN" altLang="en-US" sz="2400" b="1" dirty="0">
                <a:solidFill>
                  <a:srgbClr val="000000"/>
                </a:solidFill>
                <a:latin typeface="Times New Roman" panose="02020603050405020304" pitchFamily="18" charset="0"/>
                <a:sym typeface="宋体" panose="02010600030101010101" pitchFamily="2" charset="-122"/>
              </a:rPr>
              <a:t>的窗口相连接？</a:t>
            </a:r>
            <a:endParaRPr lang="zh-CN" altLang="en-US" sz="2400" dirty="0">
              <a:solidFill>
                <a:srgbClr val="000000"/>
              </a:solidFill>
              <a:latin typeface="华文宋体" panose="02010600040101010101" pitchFamily="2" charset="-122"/>
              <a:ea typeface="华文宋体" panose="02010600040101010101" pitchFamily="2" charset="-122"/>
              <a:sym typeface="宋体" panose="02010600030101010101" pitchFamily="2" charset="-122"/>
            </a:endParaRPr>
          </a:p>
        </p:txBody>
      </p:sp>
      <p:sp>
        <p:nvSpPr>
          <p:cNvPr id="38919" name="Rectangle 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sym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sym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sym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sp>
        <p:nvSpPr>
          <p:cNvPr id="9" name="Rectangle 2"/>
          <p:cNvSpPr txBox="1">
            <a:spLocks noChangeArrowheads="1"/>
          </p:cNvSpPr>
          <p:nvPr/>
        </p:nvSpPr>
        <p:spPr>
          <a:xfrm>
            <a:off x="479743" y="11017"/>
            <a:ext cx="6492240" cy="9150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11</a:t>
            </a:r>
            <a:r>
              <a:rPr lang="zh-CN" altLang="en-US" sz="4000" b="1" dirty="0">
                <a:solidFill>
                  <a:srgbClr val="FF0000"/>
                </a:solidFill>
                <a:latin typeface="Times New Roman" panose="02020603050405020304" pitchFamily="18" charset="0"/>
                <a:ea typeface="宋体" panose="02010600030101010101" pitchFamily="2" charset="-122"/>
              </a:rPr>
              <a:t> </a:t>
            </a:r>
            <a:r>
              <a:rPr lang="en-US" altLang="zh-CN" sz="4000" b="1" dirty="0">
                <a:solidFill>
                  <a:srgbClr val="FF0000"/>
                </a:solidFill>
                <a:latin typeface="宋体" panose="02010600030101010101" pitchFamily="2" charset="-122"/>
                <a:ea typeface="宋体" panose="02010600030101010101" pitchFamily="2" charset="-122"/>
              </a:rPr>
              <a:t> </a:t>
            </a:r>
            <a:r>
              <a:rPr lang="zh-CN" altLang="en-US" sz="4000" b="1" dirty="0">
                <a:solidFill>
                  <a:srgbClr val="FF0000"/>
                </a:solidFill>
                <a:latin typeface="宋体" panose="02010600030101010101" pitchFamily="2" charset="-122"/>
                <a:ea typeface="宋体" panose="02010600030101010101" pitchFamily="2" charset="-122"/>
              </a:rPr>
              <a:t>深度学习卷积神经网络</a:t>
            </a:r>
            <a:endParaRPr lang="zh-CN" altLang="en-US" sz="4000" dirty="0">
              <a:solidFill>
                <a:srgbClr val="FF0000"/>
              </a:solidFill>
              <a:ea typeface="宋体" panose="02010600030101010101" pitchFamily="2" charset="-122"/>
            </a:endParaRPr>
          </a:p>
        </p:txBody>
      </p:sp>
      <p:grpSp>
        <p:nvGrpSpPr>
          <p:cNvPr id="10" name="组合 9"/>
          <p:cNvGrpSpPr/>
          <p:nvPr/>
        </p:nvGrpSpPr>
        <p:grpSpPr>
          <a:xfrm>
            <a:off x="8400804" y="0"/>
            <a:ext cx="851355" cy="6858000"/>
            <a:chOff x="8400804" y="0"/>
            <a:chExt cx="851355" cy="6858000"/>
          </a:xfrm>
        </p:grpSpPr>
        <p:grpSp>
          <p:nvGrpSpPr>
            <p:cNvPr id="11" name="组 9"/>
            <p:cNvGrpSpPr/>
            <p:nvPr/>
          </p:nvGrpSpPr>
          <p:grpSpPr>
            <a:xfrm>
              <a:off x="8400804" y="0"/>
              <a:ext cx="733409" cy="6858000"/>
              <a:chOff x="9055676" y="0"/>
              <a:chExt cx="3136324" cy="6858000"/>
            </a:xfrm>
          </p:grpSpPr>
          <p:sp>
            <p:nvSpPr>
              <p:cNvPr id="13"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矩形 15"/>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7"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2" name="图形 11" descr="衬衫"/>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内容占位符 2"/>
          <p:cNvSpPr>
            <a:spLocks noGrp="1" noChangeArrowheads="1"/>
          </p:cNvSpPr>
          <p:nvPr>
            <p:ph idx="4294967295"/>
          </p:nvPr>
        </p:nvSpPr>
        <p:spPr>
          <a:xfrm>
            <a:off x="576238" y="1540669"/>
            <a:ext cx="7257602" cy="4177085"/>
          </a:xfrm>
        </p:spPr>
        <p:txBody>
          <a:bodyPr/>
          <a:lstStyle/>
          <a:p>
            <a:pPr marL="274955" indent="-274955" eaLnBrk="1" hangingPunct="1">
              <a:lnSpc>
                <a:spcPct val="120000"/>
              </a:lnSpc>
              <a:spcBef>
                <a:spcPts val="0"/>
              </a:spcBef>
              <a:buFont typeface="Wingdings 2" panose="05020102010507070707" pitchFamily="18" charset="2"/>
              <a:buNone/>
              <a:defRPr/>
            </a:pPr>
            <a:r>
              <a:rPr lang="zh-CN" altLang="en-US" sz="1800" dirty="0"/>
              <a:t>                </a:t>
            </a:r>
            <a:r>
              <a:rPr lang="zh-CN" altLang="en-US" sz="2400" b="1" dirty="0">
                <a:latin typeface="+mn-ea"/>
              </a:rPr>
              <a:t> </a:t>
            </a:r>
            <a:endParaRPr lang="en-US" sz="2400" b="1" dirty="0">
              <a:latin typeface="+mn-ea"/>
            </a:endParaRPr>
          </a:p>
          <a:p>
            <a:pPr marL="274955" indent="-274955" algn="just" eaLnBrk="1" hangingPunct="1">
              <a:lnSpc>
                <a:spcPct val="120000"/>
              </a:lnSpc>
              <a:spcBef>
                <a:spcPts val="0"/>
              </a:spcBef>
              <a:buFont typeface="Wingdings 2" panose="05020102010507070707" pitchFamily="18" charset="2"/>
              <a:buNone/>
              <a:defRPr/>
            </a:pPr>
            <a:r>
              <a:rPr lang="zh-CN" altLang="en-US" sz="2400" b="1" dirty="0">
                <a:latin typeface="+mn-ea"/>
              </a:rPr>
              <a:t>           </a:t>
            </a:r>
            <a:r>
              <a:rPr lang="zh-CN" altLang="en-US" b="1" dirty="0">
                <a:latin typeface="华文宋体" panose="02010600040101010101" pitchFamily="2" charset="-122"/>
                <a:ea typeface="华文宋体" panose="02010600040101010101" pitchFamily="2" charset="-122"/>
              </a:rPr>
              <a:t>卷积神经网络较一般神经网络在图像处理方面有如下</a:t>
            </a:r>
            <a:r>
              <a:rPr lang="zh-CN" altLang="en-US" b="1" dirty="0">
                <a:solidFill>
                  <a:srgbClr val="FF0000"/>
                </a:solidFill>
                <a:latin typeface="华文宋体" panose="02010600040101010101" pitchFamily="2" charset="-122"/>
                <a:ea typeface="华文宋体" panose="02010600040101010101" pitchFamily="2" charset="-122"/>
              </a:rPr>
              <a:t>优点</a:t>
            </a:r>
            <a:r>
              <a:rPr lang="zh-CN" altLang="en-US" b="1" dirty="0">
                <a:latin typeface="华文宋体" panose="02010600040101010101" pitchFamily="2" charset="-122"/>
                <a:ea typeface="华文宋体" panose="02010600040101010101" pitchFamily="2" charset="-122"/>
              </a:rPr>
              <a:t>：</a:t>
            </a:r>
            <a:endParaRPr lang="en-US" b="1" dirty="0">
              <a:latin typeface="华文宋体" panose="02010600040101010101" pitchFamily="2" charset="-122"/>
              <a:ea typeface="华文宋体" panose="02010600040101010101" pitchFamily="2" charset="-122"/>
            </a:endParaRPr>
          </a:p>
          <a:p>
            <a:pPr marL="274955" indent="-274955" algn="just" eaLnBrk="1" hangingPunct="1">
              <a:lnSpc>
                <a:spcPct val="120000"/>
              </a:lnSpc>
              <a:spcBef>
                <a:spcPts val="0"/>
              </a:spcBef>
              <a:buFont typeface="Wingdings 2" panose="05020102010507070707" pitchFamily="18" charset="2"/>
              <a:buNone/>
              <a:defRPr/>
            </a:pPr>
            <a:r>
              <a:rPr lang="en-US" altLang="zh-CN" b="1" dirty="0">
                <a:latin typeface="华文宋体" panose="02010600040101010101" pitchFamily="2" charset="-122"/>
                <a:ea typeface="华文宋体" panose="02010600040101010101" pitchFamily="2" charset="-122"/>
              </a:rPr>
              <a:t>           a</a:t>
            </a:r>
            <a:r>
              <a:rPr lang="zh-CN" altLang="en-US" b="1" dirty="0">
                <a:latin typeface="华文宋体" panose="02010600040101010101" pitchFamily="2" charset="-122"/>
                <a:ea typeface="华文宋体" panose="02010600040101010101" pitchFamily="2" charset="-122"/>
              </a:rPr>
              <a:t>）特征提取和模式分类同时进行，并同时在训练中产生。</a:t>
            </a:r>
            <a:endParaRPr lang="en-US" b="1" dirty="0">
              <a:latin typeface="华文宋体" panose="02010600040101010101" pitchFamily="2" charset="-122"/>
              <a:ea typeface="华文宋体" panose="02010600040101010101" pitchFamily="2" charset="-122"/>
            </a:endParaRPr>
          </a:p>
          <a:p>
            <a:pPr marL="274955" indent="-274955" algn="just" eaLnBrk="1" hangingPunct="1">
              <a:lnSpc>
                <a:spcPct val="120000"/>
              </a:lnSpc>
              <a:spcBef>
                <a:spcPts val="0"/>
              </a:spcBef>
              <a:buFont typeface="Wingdings 2" panose="05020102010507070707" pitchFamily="18" charset="2"/>
              <a:buNone/>
              <a:defRPr/>
            </a:pPr>
            <a:r>
              <a:rPr lang="en-US" b="1" dirty="0">
                <a:latin typeface="华文宋体" panose="02010600040101010101" pitchFamily="2" charset="-122"/>
                <a:ea typeface="华文宋体" panose="02010600040101010101" pitchFamily="2" charset="-122"/>
              </a:rPr>
              <a:t>           </a:t>
            </a:r>
            <a:r>
              <a:rPr lang="en-US" altLang="zh-CN" b="1" dirty="0">
                <a:latin typeface="华文宋体" panose="02010600040101010101" pitchFamily="2" charset="-122"/>
                <a:ea typeface="华文宋体" panose="02010600040101010101" pitchFamily="2" charset="-122"/>
              </a:rPr>
              <a:t>b</a:t>
            </a:r>
            <a:r>
              <a:rPr lang="zh-CN" altLang="en-US" b="1" dirty="0">
                <a:latin typeface="华文宋体" panose="02010600040101010101" pitchFamily="2" charset="-122"/>
                <a:ea typeface="华文宋体" panose="02010600040101010101" pitchFamily="2" charset="-122"/>
              </a:rPr>
              <a:t>）权重共享可以减少网络的训练参数，使神经网络结构变得更简单，适应性更强。</a:t>
            </a:r>
          </a:p>
          <a:p>
            <a:pPr marL="274955" indent="-274955" eaLnBrk="1" hangingPunct="1">
              <a:buFont typeface="Wingdings 2" panose="05020102010507070707" pitchFamily="18" charset="2"/>
              <a:buNone/>
              <a:defRPr/>
            </a:pPr>
            <a:endParaRPr lang="zh-CN" altLang="en-US" dirty="0">
              <a:latin typeface="华文宋体" panose="02010600040101010101" pitchFamily="2" charset="-122"/>
              <a:ea typeface="华文宋体" panose="02010600040101010101" pitchFamily="2" charset="-122"/>
            </a:endParaRPr>
          </a:p>
        </p:txBody>
      </p:sp>
      <p:sp>
        <p:nvSpPr>
          <p:cNvPr id="3" name="Rectangle 2"/>
          <p:cNvSpPr txBox="1">
            <a:spLocks noChangeArrowheads="1"/>
          </p:cNvSpPr>
          <p:nvPr/>
        </p:nvSpPr>
        <p:spPr>
          <a:xfrm>
            <a:off x="651510" y="625635"/>
            <a:ext cx="6492240" cy="9150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a:solidFill>
                  <a:srgbClr val="FF0000"/>
                </a:solidFill>
                <a:latin typeface="宋体" panose="02010600030101010101" pitchFamily="2" charset="-122"/>
                <a:ea typeface="宋体" panose="02010600030101010101" pitchFamily="2" charset="-122"/>
              </a:rPr>
              <a:t>11</a:t>
            </a:r>
            <a:r>
              <a:rPr lang="zh-CN" altLang="en-US" sz="4000" b="1">
                <a:solidFill>
                  <a:srgbClr val="FF0000"/>
                </a:solidFill>
                <a:latin typeface="Times New Roman" panose="02020603050405020304" pitchFamily="18" charset="0"/>
                <a:ea typeface="宋体" panose="02010600030101010101" pitchFamily="2" charset="-122"/>
              </a:rPr>
              <a:t> </a:t>
            </a:r>
            <a:r>
              <a:rPr lang="en-US" altLang="zh-CN" sz="4000" b="1">
                <a:solidFill>
                  <a:srgbClr val="FF0000"/>
                </a:solidFill>
                <a:latin typeface="宋体" panose="02010600030101010101" pitchFamily="2" charset="-122"/>
                <a:ea typeface="宋体" panose="02010600030101010101" pitchFamily="2" charset="-122"/>
              </a:rPr>
              <a:t> </a:t>
            </a:r>
            <a:r>
              <a:rPr lang="zh-CN" altLang="en-US" sz="4000" b="1">
                <a:solidFill>
                  <a:srgbClr val="FF0000"/>
                </a:solidFill>
                <a:latin typeface="宋体" panose="02010600030101010101" pitchFamily="2" charset="-122"/>
                <a:ea typeface="宋体" panose="02010600030101010101" pitchFamily="2" charset="-122"/>
              </a:rPr>
              <a:t>深度学习卷积神经网络</a:t>
            </a:r>
            <a:endParaRPr lang="zh-CN" altLang="en-US" sz="4000" dirty="0">
              <a:solidFill>
                <a:srgbClr val="FF0000"/>
              </a:solidFill>
              <a:ea typeface="宋体" panose="02010600030101010101" pitchFamily="2" charset="-122"/>
            </a:endParaRPr>
          </a:p>
        </p:txBody>
      </p:sp>
      <p:grpSp>
        <p:nvGrpSpPr>
          <p:cNvPr id="4" name="组合 3"/>
          <p:cNvGrpSpPr/>
          <p:nvPr/>
        </p:nvGrpSpPr>
        <p:grpSpPr>
          <a:xfrm>
            <a:off x="8400804" y="0"/>
            <a:ext cx="851355" cy="6858000"/>
            <a:chOff x="8400804" y="0"/>
            <a:chExt cx="851355" cy="6858000"/>
          </a:xfrm>
        </p:grpSpPr>
        <p:grpSp>
          <p:nvGrpSpPr>
            <p:cNvPr id="5" name="组 9"/>
            <p:cNvGrpSpPr/>
            <p:nvPr/>
          </p:nvGrpSpPr>
          <p:grpSpPr>
            <a:xfrm>
              <a:off x="8400804" y="0"/>
              <a:ext cx="733409" cy="6858000"/>
              <a:chOff x="9055676" y="0"/>
              <a:chExt cx="3136324" cy="6858000"/>
            </a:xfrm>
          </p:grpSpPr>
          <p:sp>
            <p:nvSpPr>
              <p:cNvPr id="7"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矩形 9"/>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6" name="图形 11" descr="衬衫"/>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noChangeArrowheads="1"/>
          </p:cNvSpPr>
          <p:nvPr>
            <p:ph type="title" idx="4294967295"/>
          </p:nvPr>
        </p:nvSpPr>
        <p:spPr>
          <a:xfrm>
            <a:off x="599393" y="795955"/>
            <a:ext cx="5900737" cy="577850"/>
          </a:xfrm>
        </p:spPr>
        <p:txBody>
          <a:bodyPr>
            <a:normAutofit fontScale="90000"/>
          </a:bodyPr>
          <a:lstStyle/>
          <a:p>
            <a:pPr eaLnBrk="1" hangingPunct="1"/>
            <a:r>
              <a:rPr lang="zh-CN" altLang="en-US" sz="3200" b="1" dirty="0">
                <a:solidFill>
                  <a:srgbClr val="0070C0"/>
                </a:solidFill>
                <a:latin typeface="华文宋体" panose="02010600040101010101" pitchFamily="2" charset="-122"/>
                <a:ea typeface="华文宋体" panose="02010600040101010101" pitchFamily="2" charset="-122"/>
              </a:rPr>
              <a:t>经典例子：文字识别系统LeNet-5</a:t>
            </a:r>
          </a:p>
        </p:txBody>
      </p:sp>
      <p:pic>
        <p:nvPicPr>
          <p:cNvPr id="40963" name="Picture 2"/>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323850" y="1504950"/>
            <a:ext cx="8637588" cy="2428875"/>
          </a:xfrm>
        </p:spPr>
      </p:pic>
      <p:sp>
        <p:nvSpPr>
          <p:cNvPr id="40964" name="TextBox 4"/>
          <p:cNvSpPr>
            <a:spLocks noChangeArrowheads="1"/>
          </p:cNvSpPr>
          <p:nvPr/>
        </p:nvSpPr>
        <p:spPr bwMode="auto">
          <a:xfrm>
            <a:off x="512885" y="3829479"/>
            <a:ext cx="7691933" cy="3028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sym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sym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sym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9pPr>
          </a:lstStyle>
          <a:p>
            <a:pPr marL="457200" indent="-457200" algn="just" eaLnBrk="1" hangingPunct="1">
              <a:lnSpc>
                <a:spcPct val="120000"/>
              </a:lnSpc>
              <a:spcBef>
                <a:spcPct val="0"/>
              </a:spcBef>
              <a:buClrTx/>
              <a:buSzTx/>
              <a:buFont typeface="Arial" panose="020B0604020202020204" pitchFamily="34" charset="0"/>
              <a:buAutoNum type="arabicPeriod"/>
            </a:pPr>
            <a:r>
              <a:rPr lang="zh-CN" altLang="en-US" sz="2400" b="1" dirty="0">
                <a:solidFill>
                  <a:srgbClr val="000000"/>
                </a:solidFill>
                <a:latin typeface="华文宋体" panose="02010600040101010101" pitchFamily="2" charset="-122"/>
                <a:ea typeface="华文宋体" panose="02010600040101010101" pitchFamily="2" charset="-122"/>
                <a:sym typeface="宋体" panose="02010600030101010101" pitchFamily="2" charset="-122"/>
              </a:rPr>
              <a:t>输入图像是</a:t>
            </a:r>
            <a:r>
              <a:rPr lang="en-US" altLang="zh-CN" sz="2400" b="1" dirty="0">
                <a:solidFill>
                  <a:srgbClr val="000000"/>
                </a:solidFill>
                <a:latin typeface="华文宋体" panose="02010600040101010101" pitchFamily="2" charset="-122"/>
                <a:ea typeface="华文宋体" panose="02010600040101010101" pitchFamily="2" charset="-122"/>
              </a:rPr>
              <a:t>32x32</a:t>
            </a:r>
            <a:r>
              <a:rPr lang="zh-CN" altLang="en-US" sz="2400" b="1" dirty="0">
                <a:solidFill>
                  <a:srgbClr val="000000"/>
                </a:solidFill>
                <a:latin typeface="华文宋体" panose="02010600040101010101" pitchFamily="2" charset="-122"/>
                <a:ea typeface="华文宋体" panose="02010600040101010101" pitchFamily="2" charset="-122"/>
                <a:sym typeface="宋体" panose="02010600030101010101" pitchFamily="2" charset="-122"/>
              </a:rPr>
              <a:t>的大小</a:t>
            </a:r>
            <a:r>
              <a:rPr lang="en-US" altLang="zh-CN" sz="2400" b="1" dirty="0">
                <a:solidFill>
                  <a:srgbClr val="000000"/>
                </a:solidFill>
                <a:latin typeface="华文宋体" panose="02010600040101010101" pitchFamily="2" charset="-122"/>
                <a:ea typeface="华文宋体" panose="02010600040101010101" pitchFamily="2" charset="-122"/>
              </a:rPr>
              <a:t>,</a:t>
            </a:r>
            <a:r>
              <a:rPr lang="zh-CN" altLang="en-US" sz="2400" b="1" dirty="0">
                <a:solidFill>
                  <a:srgbClr val="000000"/>
                </a:solidFill>
                <a:latin typeface="华文宋体" panose="02010600040101010101" pitchFamily="2" charset="-122"/>
                <a:ea typeface="华文宋体" panose="02010600040101010101" pitchFamily="2" charset="-122"/>
                <a:sym typeface="宋体" panose="02010600030101010101" pitchFamily="2" charset="-122"/>
              </a:rPr>
              <a:t>卷积核的大小是</a:t>
            </a:r>
            <a:r>
              <a:rPr lang="en-US" altLang="zh-CN" sz="2400" b="1" dirty="0">
                <a:solidFill>
                  <a:srgbClr val="000000"/>
                </a:solidFill>
                <a:latin typeface="华文宋体" panose="02010600040101010101" pitchFamily="2" charset="-122"/>
                <a:ea typeface="华文宋体" panose="02010600040101010101" pitchFamily="2" charset="-122"/>
              </a:rPr>
              <a:t>5x5</a:t>
            </a:r>
            <a:r>
              <a:rPr lang="zh-CN" altLang="en-US" sz="2400" b="1" dirty="0">
                <a:solidFill>
                  <a:srgbClr val="000000"/>
                </a:solidFill>
                <a:latin typeface="华文宋体" panose="02010600040101010101" pitchFamily="2" charset="-122"/>
                <a:ea typeface="华文宋体" panose="02010600040101010101" pitchFamily="2" charset="-122"/>
                <a:sym typeface="宋体" panose="02010600030101010101" pitchFamily="2" charset="-122"/>
              </a:rPr>
              <a:t>的，则</a:t>
            </a:r>
            <a:r>
              <a:rPr lang="en-US" altLang="zh-CN" sz="2400" b="1" dirty="0">
                <a:solidFill>
                  <a:srgbClr val="000000"/>
                </a:solidFill>
                <a:latin typeface="华文宋体" panose="02010600040101010101" pitchFamily="2" charset="-122"/>
                <a:ea typeface="华文宋体" panose="02010600040101010101" pitchFamily="2" charset="-122"/>
              </a:rPr>
              <a:t>C1</a:t>
            </a:r>
            <a:r>
              <a:rPr lang="zh-CN" altLang="en-US" sz="2400" b="1" dirty="0">
                <a:solidFill>
                  <a:srgbClr val="000000"/>
                </a:solidFill>
                <a:latin typeface="华文宋体" panose="02010600040101010101" pitchFamily="2" charset="-122"/>
                <a:ea typeface="华文宋体" panose="02010600040101010101" pitchFamily="2" charset="-122"/>
                <a:sym typeface="宋体" panose="02010600030101010101" pitchFamily="2" charset="-122"/>
              </a:rPr>
              <a:t>层的大小是</a:t>
            </a:r>
            <a:r>
              <a:rPr lang="en-US" altLang="zh-CN" sz="2400" b="1" dirty="0">
                <a:solidFill>
                  <a:srgbClr val="000000"/>
                </a:solidFill>
                <a:latin typeface="华文宋体" panose="02010600040101010101" pitchFamily="2" charset="-122"/>
                <a:ea typeface="华文宋体" panose="02010600040101010101" pitchFamily="2" charset="-122"/>
              </a:rPr>
              <a:t>28x28</a:t>
            </a:r>
            <a:r>
              <a:rPr lang="zh-CN" altLang="en-US" sz="2400" b="1" dirty="0">
                <a:solidFill>
                  <a:srgbClr val="000000"/>
                </a:solidFill>
                <a:latin typeface="华文宋体" panose="02010600040101010101" pitchFamily="2" charset="-122"/>
                <a:ea typeface="华文宋体" panose="02010600040101010101" pitchFamily="2" charset="-122"/>
                <a:sym typeface="宋体" panose="02010600030101010101" pitchFamily="2" charset="-122"/>
              </a:rPr>
              <a:t>。这里设定有</a:t>
            </a:r>
            <a:r>
              <a:rPr lang="en-US" altLang="zh-CN" sz="2400" b="1" dirty="0">
                <a:solidFill>
                  <a:srgbClr val="000000"/>
                </a:solidFill>
                <a:latin typeface="华文宋体" panose="02010600040101010101" pitchFamily="2" charset="-122"/>
                <a:ea typeface="华文宋体" panose="02010600040101010101" pitchFamily="2" charset="-122"/>
              </a:rPr>
              <a:t>6</a:t>
            </a:r>
            <a:r>
              <a:rPr lang="zh-CN" altLang="en-US" sz="2400" b="1" dirty="0">
                <a:solidFill>
                  <a:srgbClr val="000000"/>
                </a:solidFill>
                <a:latin typeface="华文宋体" panose="02010600040101010101" pitchFamily="2" charset="-122"/>
                <a:ea typeface="华文宋体" panose="02010600040101010101" pitchFamily="2" charset="-122"/>
                <a:sym typeface="宋体" panose="02010600030101010101" pitchFamily="2" charset="-122"/>
              </a:rPr>
              <a:t>个不同的</a:t>
            </a:r>
            <a:r>
              <a:rPr lang="en-US" altLang="zh-CN" sz="2400" b="1" dirty="0">
                <a:solidFill>
                  <a:srgbClr val="000000"/>
                </a:solidFill>
                <a:latin typeface="华文宋体" panose="02010600040101010101" pitchFamily="2" charset="-122"/>
                <a:ea typeface="华文宋体" panose="02010600040101010101" pitchFamily="2" charset="-122"/>
              </a:rPr>
              <a:t>C1</a:t>
            </a:r>
            <a:r>
              <a:rPr lang="zh-CN" altLang="en-US" sz="2400" b="1" dirty="0">
                <a:solidFill>
                  <a:srgbClr val="000000"/>
                </a:solidFill>
                <a:latin typeface="华文宋体" panose="02010600040101010101" pitchFamily="2" charset="-122"/>
                <a:ea typeface="华文宋体" panose="02010600040101010101" pitchFamily="2" charset="-122"/>
                <a:sym typeface="宋体" panose="02010600030101010101" pitchFamily="2" charset="-122"/>
              </a:rPr>
              <a:t>层，每一个</a:t>
            </a:r>
            <a:r>
              <a:rPr lang="en-US" altLang="zh-CN" sz="2400" b="1" dirty="0">
                <a:solidFill>
                  <a:srgbClr val="000000"/>
                </a:solidFill>
                <a:latin typeface="华文宋体" panose="02010600040101010101" pitchFamily="2" charset="-122"/>
                <a:ea typeface="华文宋体" panose="02010600040101010101" pitchFamily="2" charset="-122"/>
              </a:rPr>
              <a:t>C1</a:t>
            </a:r>
            <a:r>
              <a:rPr lang="zh-CN" altLang="en-US" sz="2400" b="1" dirty="0">
                <a:solidFill>
                  <a:srgbClr val="000000"/>
                </a:solidFill>
                <a:latin typeface="华文宋体" panose="02010600040101010101" pitchFamily="2" charset="-122"/>
                <a:ea typeface="华文宋体" panose="02010600040101010101" pitchFamily="2" charset="-122"/>
                <a:sym typeface="宋体" panose="02010600030101010101" pitchFamily="2" charset="-122"/>
              </a:rPr>
              <a:t>层内的</a:t>
            </a:r>
            <a:r>
              <a:rPr lang="zh-CN" altLang="en-US" sz="2400" b="1" dirty="0">
                <a:solidFill>
                  <a:srgbClr val="FF0000"/>
                </a:solidFill>
                <a:latin typeface="华文宋体" panose="02010600040101010101" pitchFamily="2" charset="-122"/>
                <a:ea typeface="华文宋体" panose="02010600040101010101" pitchFamily="2" charset="-122"/>
                <a:sym typeface="宋体" panose="02010600030101010101" pitchFamily="2" charset="-122"/>
              </a:rPr>
              <a:t>权值</a:t>
            </a:r>
            <a:r>
              <a:rPr lang="zh-CN" altLang="en-US" sz="2400" b="1" dirty="0">
                <a:solidFill>
                  <a:srgbClr val="000000"/>
                </a:solidFill>
                <a:latin typeface="华文宋体" panose="02010600040101010101" pitchFamily="2" charset="-122"/>
                <a:ea typeface="华文宋体" panose="02010600040101010101" pitchFamily="2" charset="-122"/>
                <a:sym typeface="宋体" panose="02010600030101010101" pitchFamily="2" charset="-122"/>
              </a:rPr>
              <a:t>是相同的。</a:t>
            </a:r>
            <a:endParaRPr lang="en-US" altLang="zh-CN" sz="2400" b="1" dirty="0">
              <a:solidFill>
                <a:srgbClr val="000000"/>
              </a:solidFill>
              <a:latin typeface="华文宋体" panose="02010600040101010101" pitchFamily="2" charset="-122"/>
              <a:ea typeface="华文宋体" panose="02010600040101010101" pitchFamily="2" charset="-122"/>
              <a:sym typeface="宋体" panose="02010600030101010101" pitchFamily="2" charset="-122"/>
            </a:endParaRPr>
          </a:p>
          <a:p>
            <a:pPr marL="457200" indent="-457200" algn="just" eaLnBrk="1" hangingPunct="1">
              <a:lnSpc>
                <a:spcPct val="120000"/>
              </a:lnSpc>
              <a:spcBef>
                <a:spcPct val="0"/>
              </a:spcBef>
              <a:buClrTx/>
              <a:buSzTx/>
              <a:buFont typeface="Arial" panose="020B0604020202020204" pitchFamily="34" charset="0"/>
              <a:buAutoNum type="arabicPeriod"/>
            </a:pPr>
            <a:r>
              <a:rPr lang="en-US" altLang="zh-CN" sz="2400" b="1" dirty="0">
                <a:solidFill>
                  <a:srgbClr val="000000"/>
                </a:solidFill>
                <a:latin typeface="华文宋体" panose="02010600040101010101" pitchFamily="2" charset="-122"/>
                <a:ea typeface="华文宋体" panose="02010600040101010101" pitchFamily="2" charset="-122"/>
              </a:rPr>
              <a:t> S2</a:t>
            </a:r>
            <a:r>
              <a:rPr lang="zh-CN" altLang="en-US" sz="2400" b="1" dirty="0">
                <a:solidFill>
                  <a:srgbClr val="000000"/>
                </a:solidFill>
                <a:latin typeface="华文宋体" panose="02010600040101010101" pitchFamily="2" charset="-122"/>
                <a:ea typeface="华文宋体" panose="02010600040101010101" pitchFamily="2" charset="-122"/>
                <a:sym typeface="宋体" panose="02010600030101010101" pitchFamily="2" charset="-122"/>
              </a:rPr>
              <a:t>层是一个下采样层，由</a:t>
            </a:r>
            <a:r>
              <a:rPr lang="en-US" altLang="zh-CN" sz="2400" b="1" dirty="0">
                <a:solidFill>
                  <a:srgbClr val="000000"/>
                </a:solidFill>
                <a:latin typeface="华文宋体" panose="02010600040101010101" pitchFamily="2" charset="-122"/>
                <a:ea typeface="华文宋体" panose="02010600040101010101" pitchFamily="2" charset="-122"/>
              </a:rPr>
              <a:t>4</a:t>
            </a:r>
            <a:r>
              <a:rPr lang="zh-CN" altLang="en-US" sz="2400" b="1" dirty="0">
                <a:solidFill>
                  <a:srgbClr val="000000"/>
                </a:solidFill>
                <a:latin typeface="华文宋体" panose="02010600040101010101" pitchFamily="2" charset="-122"/>
                <a:ea typeface="华文宋体" panose="02010600040101010101" pitchFamily="2" charset="-122"/>
                <a:sym typeface="宋体" panose="02010600030101010101" pitchFamily="2" charset="-122"/>
              </a:rPr>
              <a:t>个点下采样为</a:t>
            </a:r>
            <a:r>
              <a:rPr lang="en-US" altLang="zh-CN" sz="2400" b="1" dirty="0">
                <a:solidFill>
                  <a:srgbClr val="000000"/>
                </a:solidFill>
                <a:latin typeface="华文宋体" panose="02010600040101010101" pitchFamily="2" charset="-122"/>
                <a:ea typeface="华文宋体" panose="02010600040101010101" pitchFamily="2" charset="-122"/>
              </a:rPr>
              <a:t>1</a:t>
            </a:r>
            <a:r>
              <a:rPr lang="zh-CN" altLang="en-US" sz="2400" b="1" dirty="0">
                <a:solidFill>
                  <a:srgbClr val="000000"/>
                </a:solidFill>
                <a:latin typeface="华文宋体" panose="02010600040101010101" pitchFamily="2" charset="-122"/>
                <a:ea typeface="华文宋体" panose="02010600040101010101" pitchFamily="2" charset="-122"/>
                <a:sym typeface="宋体" panose="02010600030101010101" pitchFamily="2" charset="-122"/>
              </a:rPr>
              <a:t>个点，也就是</a:t>
            </a:r>
            <a:r>
              <a:rPr lang="en-US" altLang="zh-CN" sz="2400" b="1" dirty="0">
                <a:solidFill>
                  <a:srgbClr val="000000"/>
                </a:solidFill>
                <a:latin typeface="华文宋体" panose="02010600040101010101" pitchFamily="2" charset="-122"/>
                <a:ea typeface="华文宋体" panose="02010600040101010101" pitchFamily="2" charset="-122"/>
              </a:rPr>
              <a:t>4</a:t>
            </a:r>
            <a:r>
              <a:rPr lang="zh-CN" altLang="en-US" sz="2400" b="1" dirty="0">
                <a:solidFill>
                  <a:srgbClr val="000000"/>
                </a:solidFill>
                <a:latin typeface="华文宋体" panose="02010600040101010101" pitchFamily="2" charset="-122"/>
                <a:ea typeface="华文宋体" panose="02010600040101010101" pitchFamily="2" charset="-122"/>
                <a:sym typeface="宋体" panose="02010600030101010101" pitchFamily="2" charset="-122"/>
              </a:rPr>
              <a:t>个数的</a:t>
            </a:r>
            <a:r>
              <a:rPr lang="zh-CN" altLang="en-US" sz="2400" b="1" dirty="0">
                <a:solidFill>
                  <a:srgbClr val="FF0000"/>
                </a:solidFill>
                <a:latin typeface="华文宋体" panose="02010600040101010101" pitchFamily="2" charset="-122"/>
                <a:ea typeface="华文宋体" panose="02010600040101010101" pitchFamily="2" charset="-122"/>
                <a:sym typeface="宋体" panose="02010600030101010101" pitchFamily="2" charset="-122"/>
              </a:rPr>
              <a:t>加权平均</a:t>
            </a:r>
            <a:r>
              <a:rPr lang="zh-CN" altLang="en-US" sz="2400" b="1" dirty="0">
                <a:solidFill>
                  <a:srgbClr val="000000"/>
                </a:solidFill>
                <a:latin typeface="华文宋体" panose="02010600040101010101" pitchFamily="2" charset="-122"/>
                <a:ea typeface="华文宋体" panose="02010600040101010101" pitchFamily="2" charset="-122"/>
                <a:sym typeface="宋体" panose="02010600030101010101" pitchFamily="2" charset="-122"/>
              </a:rPr>
              <a:t>，</a:t>
            </a:r>
            <a:r>
              <a:rPr lang="zh-CN" altLang="en-US" sz="2400" b="1" dirty="0">
                <a:solidFill>
                  <a:srgbClr val="FF0000"/>
                </a:solidFill>
                <a:latin typeface="华文宋体" panose="02010600040101010101" pitchFamily="2" charset="-122"/>
                <a:ea typeface="华文宋体" panose="02010600040101010101" pitchFamily="2" charset="-122"/>
                <a:sym typeface="宋体" panose="02010600030101010101" pitchFamily="2" charset="-122"/>
              </a:rPr>
              <a:t>加权系数也需要通过学习得到</a:t>
            </a:r>
            <a:r>
              <a:rPr lang="zh-CN" altLang="en-US" sz="2400" b="1" dirty="0">
                <a:solidFill>
                  <a:srgbClr val="000000"/>
                </a:solidFill>
                <a:latin typeface="华文宋体" panose="02010600040101010101" pitchFamily="2" charset="-122"/>
                <a:ea typeface="华文宋体" panose="02010600040101010101" pitchFamily="2" charset="-122"/>
                <a:sym typeface="宋体" panose="02010600030101010101" pitchFamily="2" charset="-122"/>
              </a:rPr>
              <a:t>。这个过程也叫做池化（</a:t>
            </a:r>
            <a:r>
              <a:rPr lang="en-US" altLang="zh-CN" sz="2400" b="1" dirty="0">
                <a:solidFill>
                  <a:srgbClr val="000000"/>
                </a:solidFill>
                <a:latin typeface="华文宋体" panose="02010600040101010101" pitchFamily="2" charset="-122"/>
                <a:ea typeface="华文宋体" panose="02010600040101010101" pitchFamily="2" charset="-122"/>
              </a:rPr>
              <a:t>Pooling</a:t>
            </a:r>
            <a:r>
              <a:rPr lang="zh-CN" altLang="en-US" sz="2400" b="1" dirty="0">
                <a:solidFill>
                  <a:srgbClr val="000000"/>
                </a:solidFill>
                <a:latin typeface="华文宋体" panose="02010600040101010101" pitchFamily="2" charset="-122"/>
                <a:ea typeface="华文宋体" panose="02010600040101010101" pitchFamily="2" charset="-122"/>
              </a:rPr>
              <a:t>）</a:t>
            </a:r>
            <a:r>
              <a:rPr lang="zh-CN" altLang="en-US" sz="2400" b="1" dirty="0">
                <a:solidFill>
                  <a:srgbClr val="000000"/>
                </a:solidFill>
                <a:latin typeface="华文宋体" panose="02010600040101010101" pitchFamily="2" charset="-122"/>
                <a:ea typeface="华文宋体" panose="02010600040101010101" pitchFamily="2" charset="-122"/>
                <a:sym typeface="宋体" panose="02010600030101010101" pitchFamily="2" charset="-122"/>
              </a:rPr>
              <a:t>。</a:t>
            </a:r>
            <a:endParaRPr lang="en-US" altLang="zh-CN" sz="2400" b="1" dirty="0">
              <a:solidFill>
                <a:srgbClr val="000000"/>
              </a:solidFill>
              <a:latin typeface="华文宋体" panose="02010600040101010101" pitchFamily="2" charset="-122"/>
              <a:ea typeface="华文宋体" panose="02010600040101010101" pitchFamily="2" charset="-122"/>
              <a:sym typeface="宋体" panose="02010600030101010101" pitchFamily="2" charset="-122"/>
            </a:endParaRPr>
          </a:p>
          <a:p>
            <a:pPr eaLnBrk="1" hangingPunct="1">
              <a:spcBef>
                <a:spcPct val="0"/>
              </a:spcBef>
              <a:buClrTx/>
              <a:buSzTx/>
              <a:buFont typeface="Arial" panose="020B0604020202020204" pitchFamily="34" charset="0"/>
              <a:buNone/>
            </a:pPr>
            <a:endParaRPr lang="zh-CN" altLang="en-US" sz="1800" dirty="0">
              <a:solidFill>
                <a:srgbClr val="000000"/>
              </a:solidFill>
              <a:sym typeface="宋体" panose="02010600030101010101" pitchFamily="2" charset="-122"/>
            </a:endParaRPr>
          </a:p>
        </p:txBody>
      </p:sp>
      <p:sp>
        <p:nvSpPr>
          <p:cNvPr id="5" name="Rectangle 2"/>
          <p:cNvSpPr txBox="1">
            <a:spLocks noChangeArrowheads="1"/>
          </p:cNvSpPr>
          <p:nvPr/>
        </p:nvSpPr>
        <p:spPr>
          <a:xfrm>
            <a:off x="468313" y="-27938"/>
            <a:ext cx="6492240" cy="9150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11</a:t>
            </a:r>
            <a:r>
              <a:rPr lang="zh-CN" altLang="en-US" sz="4000" b="1" dirty="0">
                <a:solidFill>
                  <a:srgbClr val="FF0000"/>
                </a:solidFill>
                <a:latin typeface="Times New Roman" panose="02020603050405020304" pitchFamily="18" charset="0"/>
                <a:ea typeface="宋体" panose="02010600030101010101" pitchFamily="2" charset="-122"/>
              </a:rPr>
              <a:t> </a:t>
            </a:r>
            <a:r>
              <a:rPr lang="en-US" altLang="zh-CN" sz="4000" b="1" dirty="0">
                <a:solidFill>
                  <a:srgbClr val="FF0000"/>
                </a:solidFill>
                <a:latin typeface="宋体" panose="02010600030101010101" pitchFamily="2" charset="-122"/>
                <a:ea typeface="宋体" panose="02010600030101010101" pitchFamily="2" charset="-122"/>
              </a:rPr>
              <a:t> </a:t>
            </a:r>
            <a:r>
              <a:rPr lang="zh-CN" altLang="en-US" sz="4000" b="1" dirty="0">
                <a:solidFill>
                  <a:srgbClr val="FF0000"/>
                </a:solidFill>
                <a:latin typeface="宋体" panose="02010600030101010101" pitchFamily="2" charset="-122"/>
                <a:ea typeface="宋体" panose="02010600030101010101" pitchFamily="2" charset="-122"/>
              </a:rPr>
              <a:t>深度学习卷积神经网络</a:t>
            </a:r>
            <a:endParaRPr lang="zh-CN" altLang="en-US" sz="4000" dirty="0">
              <a:solidFill>
                <a:srgbClr val="FF0000"/>
              </a:solidFill>
              <a:ea typeface="宋体" panose="02010600030101010101" pitchFamily="2" charset="-122"/>
            </a:endParaRPr>
          </a:p>
        </p:txBody>
      </p:sp>
      <p:grpSp>
        <p:nvGrpSpPr>
          <p:cNvPr id="6" name="组合 5"/>
          <p:cNvGrpSpPr/>
          <p:nvPr/>
        </p:nvGrpSpPr>
        <p:grpSpPr>
          <a:xfrm>
            <a:off x="8400804" y="0"/>
            <a:ext cx="851355" cy="6858000"/>
            <a:chOff x="8400804" y="0"/>
            <a:chExt cx="851355" cy="6858000"/>
          </a:xfrm>
        </p:grpSpPr>
        <p:grpSp>
          <p:nvGrpSpPr>
            <p:cNvPr id="7" name="组 9"/>
            <p:cNvGrpSpPr/>
            <p:nvPr/>
          </p:nvGrpSpPr>
          <p:grpSpPr>
            <a:xfrm>
              <a:off x="8400804" y="0"/>
              <a:ext cx="733409" cy="6858000"/>
              <a:chOff x="9055676" y="0"/>
              <a:chExt cx="3136324" cy="6858000"/>
            </a:xfrm>
          </p:grpSpPr>
          <p:sp>
            <p:nvSpPr>
              <p:cNvPr id="9"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矩形 11"/>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8" name="图形 11" descr="衬衫"/>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717856" y="1190569"/>
            <a:ext cx="7589863" cy="2727172"/>
          </a:xfrm>
        </p:spPr>
      </p:pic>
      <p:sp>
        <p:nvSpPr>
          <p:cNvPr id="41987" name="TextBox 5"/>
          <p:cNvSpPr>
            <a:spLocks noChangeArrowheads="1"/>
          </p:cNvSpPr>
          <p:nvPr/>
        </p:nvSpPr>
        <p:spPr bwMode="auto">
          <a:xfrm>
            <a:off x="815066" y="4254367"/>
            <a:ext cx="7395445" cy="18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sym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sym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sym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9pPr>
          </a:lstStyle>
          <a:p>
            <a:pPr algn="just">
              <a:lnSpc>
                <a:spcPct val="120000"/>
              </a:lnSpc>
              <a:spcBef>
                <a:spcPct val="0"/>
              </a:spcBef>
              <a:buClrTx/>
              <a:buSzTx/>
              <a:buNone/>
            </a:pPr>
            <a:r>
              <a:rPr lang="en-US" altLang="zh-CN" sz="2400" b="1" dirty="0">
                <a:solidFill>
                  <a:srgbClr val="000000"/>
                </a:solidFill>
                <a:latin typeface="华文宋体" panose="02010600040101010101" pitchFamily="2" charset="-122"/>
                <a:ea typeface="华文宋体" panose="02010600040101010101" pitchFamily="2" charset="-122"/>
              </a:rPr>
              <a:t>3.</a:t>
            </a:r>
            <a:r>
              <a:rPr lang="zh-CN" altLang="en-US" sz="2400" b="1" dirty="0">
                <a:solidFill>
                  <a:srgbClr val="000000"/>
                </a:solidFill>
                <a:latin typeface="华文宋体" panose="02010600040101010101" pitchFamily="2" charset="-122"/>
                <a:ea typeface="华文宋体" panose="02010600040101010101" pitchFamily="2" charset="-122"/>
                <a:sym typeface="宋体" panose="02010600030101010101" pitchFamily="2" charset="-122"/>
              </a:rPr>
              <a:t> 很容易得到</a:t>
            </a:r>
            <a:r>
              <a:rPr lang="en-US" altLang="zh-CN" sz="2400" b="1" dirty="0">
                <a:solidFill>
                  <a:srgbClr val="000000"/>
                </a:solidFill>
                <a:latin typeface="华文宋体" panose="02010600040101010101" pitchFamily="2" charset="-122"/>
                <a:ea typeface="华文宋体" panose="02010600040101010101" pitchFamily="2" charset="-122"/>
              </a:rPr>
              <a:t>C3</a:t>
            </a:r>
            <a:r>
              <a:rPr lang="zh-CN" altLang="en-US" sz="2400" b="1" dirty="0">
                <a:solidFill>
                  <a:srgbClr val="000000"/>
                </a:solidFill>
                <a:latin typeface="华文宋体" panose="02010600040101010101" pitchFamily="2" charset="-122"/>
                <a:ea typeface="华文宋体" panose="02010600040101010101" pitchFamily="2" charset="-122"/>
                <a:sym typeface="宋体" panose="02010600030101010101" pitchFamily="2" charset="-122"/>
              </a:rPr>
              <a:t>层的大小为</a:t>
            </a:r>
            <a:r>
              <a:rPr lang="en-US" altLang="zh-CN" sz="2400" b="1" dirty="0">
                <a:solidFill>
                  <a:srgbClr val="000000"/>
                </a:solidFill>
                <a:latin typeface="华文宋体" panose="02010600040101010101" pitchFamily="2" charset="-122"/>
                <a:ea typeface="华文宋体" panose="02010600040101010101" pitchFamily="2" charset="-122"/>
              </a:rPr>
              <a:t>10x10</a:t>
            </a:r>
            <a:r>
              <a:rPr lang="zh-CN" altLang="en-US" sz="2400" b="1" dirty="0">
                <a:solidFill>
                  <a:srgbClr val="000000"/>
                </a:solidFill>
                <a:latin typeface="华文宋体" panose="02010600040101010101" pitchFamily="2" charset="-122"/>
                <a:ea typeface="华文宋体" panose="02010600040101010101" pitchFamily="2" charset="-122"/>
                <a:sym typeface="宋体" panose="02010600030101010101" pitchFamily="2" charset="-122"/>
              </a:rPr>
              <a:t>，不过，</a:t>
            </a:r>
            <a:r>
              <a:rPr lang="en-US" altLang="zh-CN" sz="2400" b="1" dirty="0">
                <a:solidFill>
                  <a:srgbClr val="000000"/>
                </a:solidFill>
                <a:latin typeface="华文宋体" panose="02010600040101010101" pitchFamily="2" charset="-122"/>
                <a:ea typeface="华文宋体" panose="02010600040101010101" pitchFamily="2" charset="-122"/>
              </a:rPr>
              <a:t>C3</a:t>
            </a:r>
            <a:r>
              <a:rPr lang="zh-CN" altLang="en-US" sz="2400" b="1" dirty="0">
                <a:solidFill>
                  <a:srgbClr val="000000"/>
                </a:solidFill>
                <a:latin typeface="华文宋体" panose="02010600040101010101" pitchFamily="2" charset="-122"/>
                <a:ea typeface="华文宋体" panose="02010600040101010101" pitchFamily="2" charset="-122"/>
                <a:sym typeface="宋体" panose="02010600030101010101" pitchFamily="2" charset="-122"/>
              </a:rPr>
              <a:t>层有</a:t>
            </a:r>
            <a:r>
              <a:rPr lang="en-US" altLang="zh-CN" sz="2400" b="1" dirty="0">
                <a:solidFill>
                  <a:srgbClr val="000000"/>
                </a:solidFill>
                <a:latin typeface="华文宋体" panose="02010600040101010101" pitchFamily="2" charset="-122"/>
                <a:ea typeface="华文宋体" panose="02010600040101010101" pitchFamily="2" charset="-122"/>
              </a:rPr>
              <a:t>16</a:t>
            </a:r>
            <a:r>
              <a:rPr lang="zh-CN" altLang="en-US" sz="2400" b="1" dirty="0">
                <a:solidFill>
                  <a:srgbClr val="000000"/>
                </a:solidFill>
                <a:latin typeface="华文宋体" panose="02010600040101010101" pitchFamily="2" charset="-122"/>
                <a:ea typeface="华文宋体" panose="02010600040101010101" pitchFamily="2" charset="-122"/>
                <a:sym typeface="宋体" panose="02010600030101010101" pitchFamily="2" charset="-122"/>
              </a:rPr>
              <a:t>个</a:t>
            </a:r>
            <a:r>
              <a:rPr lang="en-US" altLang="zh-CN" sz="2400" b="1" dirty="0">
                <a:solidFill>
                  <a:srgbClr val="000000"/>
                </a:solidFill>
                <a:latin typeface="华文宋体" panose="02010600040101010101" pitchFamily="2" charset="-122"/>
                <a:ea typeface="华文宋体" panose="02010600040101010101" pitchFamily="2" charset="-122"/>
              </a:rPr>
              <a:t>10x10</a:t>
            </a:r>
            <a:r>
              <a:rPr lang="zh-CN" altLang="en-US" sz="2400" b="1" dirty="0">
                <a:solidFill>
                  <a:srgbClr val="000000"/>
                </a:solidFill>
                <a:latin typeface="华文宋体" panose="02010600040101010101" pitchFamily="2" charset="-122"/>
                <a:ea typeface="华文宋体" panose="02010600040101010101" pitchFamily="2" charset="-122"/>
                <a:sym typeface="宋体" panose="02010600030101010101" pitchFamily="2" charset="-122"/>
              </a:rPr>
              <a:t>网络</a:t>
            </a:r>
            <a:r>
              <a:rPr lang="en-US" altLang="zh-CN" sz="2400" b="1" dirty="0">
                <a:solidFill>
                  <a:srgbClr val="000000"/>
                </a:solidFill>
                <a:latin typeface="华文宋体" panose="02010600040101010101" pitchFamily="2" charset="-122"/>
                <a:ea typeface="华文宋体" panose="02010600040101010101" pitchFamily="2" charset="-122"/>
              </a:rPr>
              <a:t>! </a:t>
            </a:r>
            <a:r>
              <a:rPr lang="zh-CN" altLang="en-US" sz="2400" b="1" dirty="0">
                <a:solidFill>
                  <a:srgbClr val="000000"/>
                </a:solidFill>
                <a:latin typeface="华文宋体" panose="02010600040101010101" pitchFamily="2" charset="-122"/>
                <a:ea typeface="华文宋体" panose="02010600040101010101" pitchFamily="2" charset="-122"/>
                <a:sym typeface="宋体" panose="02010600030101010101" pitchFamily="2" charset="-122"/>
              </a:rPr>
              <a:t> 按照表格所示的规则来</a:t>
            </a:r>
            <a:r>
              <a:rPr lang="zh-CN" altLang="en-US" sz="2400" b="1" dirty="0">
                <a:solidFill>
                  <a:srgbClr val="FF0000"/>
                </a:solidFill>
                <a:latin typeface="华文宋体" panose="02010600040101010101" pitchFamily="2" charset="-122"/>
                <a:ea typeface="华文宋体" panose="02010600040101010101" pitchFamily="2" charset="-122"/>
                <a:sym typeface="宋体" panose="02010600030101010101" pitchFamily="2" charset="-122"/>
              </a:rPr>
              <a:t>组合</a:t>
            </a:r>
            <a:r>
              <a:rPr lang="en-US" altLang="zh-CN" sz="2400" b="1" dirty="0">
                <a:solidFill>
                  <a:srgbClr val="000000"/>
                </a:solidFill>
                <a:latin typeface="华文宋体" panose="02010600040101010101" pitchFamily="2" charset="-122"/>
                <a:ea typeface="华文宋体" panose="02010600040101010101" pitchFamily="2" charset="-122"/>
              </a:rPr>
              <a:t>S2</a:t>
            </a:r>
            <a:r>
              <a:rPr lang="zh-CN" altLang="en-US" sz="2400" b="1" dirty="0">
                <a:solidFill>
                  <a:srgbClr val="000000"/>
                </a:solidFill>
                <a:latin typeface="华文宋体" panose="02010600040101010101" pitchFamily="2" charset="-122"/>
                <a:ea typeface="华文宋体" panose="02010600040101010101" pitchFamily="2" charset="-122"/>
                <a:sym typeface="宋体" panose="02010600030101010101" pitchFamily="2" charset="-122"/>
              </a:rPr>
              <a:t>的特征图。</a:t>
            </a:r>
            <a:r>
              <a:rPr lang="en-US" altLang="zh-CN" sz="2400" b="1" dirty="0">
                <a:solidFill>
                  <a:srgbClr val="000000"/>
                </a:solidFill>
                <a:latin typeface="华文宋体" panose="02010600040101010101" pitchFamily="2" charset="-122"/>
                <a:ea typeface="华文宋体" panose="02010600040101010101" pitchFamily="2" charset="-122"/>
                <a:sym typeface="宋体" panose="02010600030101010101" pitchFamily="2" charset="-122"/>
              </a:rPr>
              <a:t> </a:t>
            </a:r>
            <a:endParaRPr lang="zh-CN" altLang="en-US" sz="2400" b="1" dirty="0">
              <a:solidFill>
                <a:srgbClr val="000000"/>
              </a:solidFill>
              <a:latin typeface="华文宋体" panose="02010600040101010101" pitchFamily="2" charset="-122"/>
              <a:ea typeface="华文宋体" panose="02010600040101010101" pitchFamily="2" charset="-122"/>
            </a:endParaRPr>
          </a:p>
          <a:p>
            <a:pPr algn="just" eaLnBrk="1" hangingPunct="1">
              <a:lnSpc>
                <a:spcPct val="120000"/>
              </a:lnSpc>
              <a:spcBef>
                <a:spcPct val="0"/>
              </a:spcBef>
              <a:buClrTx/>
              <a:buSzTx/>
              <a:buFont typeface="Arial" panose="020B0604020202020204" pitchFamily="34" charset="0"/>
              <a:buNone/>
            </a:pPr>
            <a:r>
              <a:rPr lang="en-US" altLang="zh-CN" sz="2400" b="1" dirty="0">
                <a:solidFill>
                  <a:srgbClr val="000000"/>
                </a:solidFill>
                <a:latin typeface="华文宋体" panose="02010600040101010101" pitchFamily="2" charset="-122"/>
                <a:ea typeface="华文宋体" panose="02010600040101010101" pitchFamily="2" charset="-122"/>
              </a:rPr>
              <a:t>4. S4 </a:t>
            </a:r>
            <a:r>
              <a:rPr lang="zh-CN" altLang="en-US" sz="2400" b="1" dirty="0">
                <a:solidFill>
                  <a:srgbClr val="000000"/>
                </a:solidFill>
                <a:latin typeface="华文宋体" panose="02010600040101010101" pitchFamily="2" charset="-122"/>
                <a:ea typeface="华文宋体" panose="02010600040101010101" pitchFamily="2" charset="-122"/>
                <a:sym typeface="宋体" panose="02010600030101010101" pitchFamily="2" charset="-122"/>
              </a:rPr>
              <a:t>层是在</a:t>
            </a:r>
            <a:r>
              <a:rPr lang="en-US" altLang="zh-CN" sz="2400" b="1" dirty="0">
                <a:solidFill>
                  <a:srgbClr val="000000"/>
                </a:solidFill>
                <a:latin typeface="华文宋体" panose="02010600040101010101" pitchFamily="2" charset="-122"/>
                <a:ea typeface="华文宋体" panose="02010600040101010101" pitchFamily="2" charset="-122"/>
              </a:rPr>
              <a:t>C3</a:t>
            </a:r>
            <a:r>
              <a:rPr lang="zh-CN" altLang="en-US" sz="2400" b="1" dirty="0">
                <a:solidFill>
                  <a:srgbClr val="000000"/>
                </a:solidFill>
                <a:latin typeface="华文宋体" panose="02010600040101010101" pitchFamily="2" charset="-122"/>
                <a:ea typeface="华文宋体" panose="02010600040101010101" pitchFamily="2" charset="-122"/>
                <a:sym typeface="宋体" panose="02010600030101010101" pitchFamily="2" charset="-122"/>
              </a:rPr>
              <a:t>层基础上进行下采样 。在后面的层中每一层节点个数比较少，都是全连接层 。</a:t>
            </a:r>
            <a:endParaRPr lang="zh-CN" altLang="en-US" sz="2400" dirty="0">
              <a:solidFill>
                <a:srgbClr val="000000"/>
              </a:solidFill>
              <a:latin typeface="华文宋体" panose="02010600040101010101" pitchFamily="2" charset="-122"/>
              <a:ea typeface="华文宋体" panose="02010600040101010101" pitchFamily="2" charset="-122"/>
              <a:sym typeface="宋体" panose="02010600030101010101" pitchFamily="2" charset="-122"/>
            </a:endParaRPr>
          </a:p>
        </p:txBody>
      </p:sp>
      <p:sp>
        <p:nvSpPr>
          <p:cNvPr id="4" name="Rectangle 2"/>
          <p:cNvSpPr txBox="1">
            <a:spLocks noChangeArrowheads="1"/>
          </p:cNvSpPr>
          <p:nvPr/>
        </p:nvSpPr>
        <p:spPr>
          <a:xfrm>
            <a:off x="600321" y="-61090"/>
            <a:ext cx="6492240" cy="9150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11</a:t>
            </a:r>
            <a:r>
              <a:rPr lang="zh-CN" altLang="en-US" sz="4000" b="1" dirty="0">
                <a:solidFill>
                  <a:srgbClr val="FF0000"/>
                </a:solidFill>
                <a:latin typeface="Times New Roman" panose="02020603050405020304" pitchFamily="18" charset="0"/>
                <a:ea typeface="宋体" panose="02010600030101010101" pitchFamily="2" charset="-122"/>
              </a:rPr>
              <a:t> </a:t>
            </a:r>
            <a:r>
              <a:rPr lang="en-US" altLang="zh-CN" sz="4000" b="1" dirty="0">
                <a:solidFill>
                  <a:srgbClr val="FF0000"/>
                </a:solidFill>
                <a:latin typeface="宋体" panose="02010600030101010101" pitchFamily="2" charset="-122"/>
                <a:ea typeface="宋体" panose="02010600030101010101" pitchFamily="2" charset="-122"/>
              </a:rPr>
              <a:t> </a:t>
            </a:r>
            <a:r>
              <a:rPr lang="zh-CN" altLang="en-US" sz="4000" b="1" dirty="0">
                <a:solidFill>
                  <a:srgbClr val="FF0000"/>
                </a:solidFill>
                <a:latin typeface="宋体" panose="02010600030101010101" pitchFamily="2" charset="-122"/>
                <a:ea typeface="宋体" panose="02010600030101010101" pitchFamily="2" charset="-122"/>
              </a:rPr>
              <a:t>深度学习卷积神经网络</a:t>
            </a:r>
            <a:endParaRPr lang="zh-CN" altLang="en-US" sz="4000" dirty="0">
              <a:solidFill>
                <a:srgbClr val="FF0000"/>
              </a:solidFill>
              <a:ea typeface="宋体" panose="02010600030101010101" pitchFamily="2" charset="-122"/>
            </a:endParaRPr>
          </a:p>
        </p:txBody>
      </p:sp>
      <p:grpSp>
        <p:nvGrpSpPr>
          <p:cNvPr id="5" name="组合 4"/>
          <p:cNvGrpSpPr/>
          <p:nvPr/>
        </p:nvGrpSpPr>
        <p:grpSpPr>
          <a:xfrm>
            <a:off x="8400804" y="0"/>
            <a:ext cx="851355" cy="6858000"/>
            <a:chOff x="8400804" y="0"/>
            <a:chExt cx="851355" cy="6858000"/>
          </a:xfrm>
        </p:grpSpPr>
        <p:grpSp>
          <p:nvGrpSpPr>
            <p:cNvPr id="6"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7" name="图形 11" descr="衬衫"/>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7774" y="912716"/>
            <a:ext cx="7807044" cy="6057043"/>
          </a:xfrm>
          <a:prstGeom prst="rect">
            <a:avLst/>
          </a:prstGeom>
        </p:spPr>
        <p:txBody>
          <a:bodyPr wrap="square">
            <a:spAutoFit/>
          </a:bodyPr>
          <a:lstStyle/>
          <a:p>
            <a:pPr eaLnBrk="1" hangingPunct="1">
              <a:lnSpc>
                <a:spcPct val="120000"/>
              </a:lnSpc>
              <a:buFont typeface="Arial" panose="020B0604020202020204" pitchFamily="34" charset="0"/>
              <a:buNone/>
              <a:defRPr/>
            </a:pPr>
            <a:r>
              <a:rPr lang="zh-CN" altLang="en-US" sz="2800" b="1" dirty="0">
                <a:solidFill>
                  <a:srgbClr val="0070C0"/>
                </a:solidFill>
                <a:latin typeface="+mn-ea"/>
                <a:ea typeface="+mn-ea"/>
                <a:sym typeface="宋体" panose="02010600030101010101" pitchFamily="2" charset="-122"/>
              </a:rPr>
              <a:t>       </a:t>
            </a:r>
            <a:r>
              <a:rPr lang="zh-CN" altLang="en-US" sz="2800" b="1" dirty="0">
                <a:solidFill>
                  <a:srgbClr val="0070C0"/>
                </a:solidFill>
                <a:latin typeface="华文宋体" panose="02010600040101010101" pitchFamily="2" charset="-122"/>
                <a:ea typeface="华文宋体" panose="02010600040101010101" pitchFamily="2" charset="-122"/>
                <a:sym typeface="宋体" panose="02010600030101010101" pitchFamily="2" charset="-122"/>
              </a:rPr>
              <a:t>小结</a:t>
            </a:r>
            <a:r>
              <a:rPr lang="zh-CN" altLang="en-US" sz="2800" b="1" dirty="0">
                <a:solidFill>
                  <a:srgbClr val="000000"/>
                </a:solidFill>
                <a:latin typeface="华文宋体" panose="02010600040101010101" pitchFamily="2" charset="-122"/>
                <a:ea typeface="华文宋体" panose="02010600040101010101" pitchFamily="2" charset="-122"/>
                <a:sym typeface="宋体" panose="02010600030101010101" pitchFamily="2" charset="-122"/>
              </a:rPr>
              <a:t> </a:t>
            </a:r>
            <a:endParaRPr lang="en-US" altLang="zh-CN" sz="2800" b="1" dirty="0">
              <a:solidFill>
                <a:srgbClr val="000000"/>
              </a:solidFill>
              <a:latin typeface="华文宋体" panose="02010600040101010101" pitchFamily="2" charset="-122"/>
              <a:ea typeface="华文宋体" panose="02010600040101010101" pitchFamily="2" charset="-122"/>
              <a:sym typeface="Constantia" panose="02030602050306030303" pitchFamily="18" charset="0"/>
            </a:endParaRPr>
          </a:p>
          <a:p>
            <a:pPr eaLnBrk="1" hangingPunct="1">
              <a:lnSpc>
                <a:spcPct val="120000"/>
              </a:lnSpc>
              <a:buFont typeface="Arial" panose="020B0604020202020204" pitchFamily="34" charset="0"/>
              <a:buNone/>
              <a:defRPr/>
            </a:pPr>
            <a:r>
              <a:rPr lang="zh-CN" altLang="en-US" sz="2800" b="1" dirty="0">
                <a:solidFill>
                  <a:srgbClr val="000000"/>
                </a:solidFill>
                <a:latin typeface="华文宋体" panose="02010600040101010101" pitchFamily="2" charset="-122"/>
                <a:ea typeface="华文宋体" panose="02010600040101010101" pitchFamily="2" charset="-122"/>
                <a:sym typeface="宋体" panose="02010600030101010101" pitchFamily="2" charset="-122"/>
              </a:rPr>
              <a:t>        经过计算，</a:t>
            </a:r>
            <a:r>
              <a:rPr lang="en-US" altLang="zh-CN" sz="2800" b="1" dirty="0">
                <a:solidFill>
                  <a:srgbClr val="000000"/>
                </a:solidFill>
                <a:latin typeface="华文宋体" panose="02010600040101010101" pitchFamily="2" charset="-122"/>
                <a:ea typeface="华文宋体" panose="02010600040101010101" pitchFamily="2" charset="-122"/>
                <a:sym typeface="Constantia" panose="02030602050306030303" pitchFamily="18" charset="0"/>
              </a:rPr>
              <a:t>LeNet-5</a:t>
            </a:r>
            <a:r>
              <a:rPr lang="zh-CN" altLang="en-US" sz="2800" b="1" dirty="0">
                <a:solidFill>
                  <a:srgbClr val="000000"/>
                </a:solidFill>
                <a:latin typeface="华文宋体" panose="02010600040101010101" pitchFamily="2" charset="-122"/>
                <a:ea typeface="华文宋体" panose="02010600040101010101" pitchFamily="2" charset="-122"/>
                <a:sym typeface="宋体" panose="02010600030101010101" pitchFamily="2" charset="-122"/>
              </a:rPr>
              <a:t>系统总共需要大约</a:t>
            </a:r>
            <a:r>
              <a:rPr lang="en-US" altLang="zh-CN" sz="2800" b="1" dirty="0">
                <a:solidFill>
                  <a:srgbClr val="000000"/>
                </a:solidFill>
                <a:latin typeface="华文宋体" panose="02010600040101010101" pitchFamily="2" charset="-122"/>
                <a:ea typeface="华文宋体" panose="02010600040101010101" pitchFamily="2" charset="-122"/>
                <a:sym typeface="Constantia" panose="02030602050306030303" pitchFamily="18" charset="0"/>
              </a:rPr>
              <a:t>13</a:t>
            </a:r>
            <a:r>
              <a:rPr lang="zh-CN" altLang="en-US" sz="2800" b="1" dirty="0">
                <a:solidFill>
                  <a:srgbClr val="000000"/>
                </a:solidFill>
                <a:latin typeface="华文宋体" panose="02010600040101010101" pitchFamily="2" charset="-122"/>
                <a:ea typeface="华文宋体" panose="02010600040101010101" pitchFamily="2" charset="-122"/>
                <a:sym typeface="宋体" panose="02010600030101010101" pitchFamily="2" charset="-122"/>
              </a:rPr>
              <a:t>万个参数，这与前面提到的全连接系统每个隐藏层就需要百万个参数有着天壤之别，极大地减少了计算量。</a:t>
            </a:r>
            <a:endParaRPr lang="en-US" altLang="zh-CN" sz="2800" b="1" dirty="0">
              <a:solidFill>
                <a:srgbClr val="000000"/>
              </a:solidFill>
              <a:latin typeface="华文宋体" panose="02010600040101010101" pitchFamily="2" charset="-122"/>
              <a:ea typeface="华文宋体" panose="02010600040101010101" pitchFamily="2" charset="-122"/>
              <a:sym typeface="Constantia" panose="02030602050306030303" pitchFamily="18" charset="0"/>
            </a:endParaRPr>
          </a:p>
          <a:p>
            <a:pPr eaLnBrk="1" hangingPunct="1">
              <a:lnSpc>
                <a:spcPct val="120000"/>
              </a:lnSpc>
              <a:buFont typeface="Arial" panose="020B0604020202020204" pitchFamily="34" charset="0"/>
              <a:buNone/>
              <a:defRPr/>
            </a:pPr>
            <a:r>
              <a:rPr lang="zh-CN" altLang="en-US" sz="2800" b="1" dirty="0">
                <a:solidFill>
                  <a:srgbClr val="000000"/>
                </a:solidFill>
                <a:latin typeface="华文宋体" panose="02010600040101010101" pitchFamily="2" charset="-122"/>
                <a:ea typeface="华文宋体" panose="02010600040101010101" pitchFamily="2" charset="-122"/>
                <a:sym typeface="宋体" panose="02010600030101010101" pitchFamily="2" charset="-122"/>
              </a:rPr>
              <a:t>       每个特征图提取后都紧跟着一个用来</a:t>
            </a:r>
            <a:r>
              <a:rPr lang="zh-CN" altLang="en-US" sz="2800" b="1" dirty="0">
                <a:solidFill>
                  <a:srgbClr val="FF0000"/>
                </a:solidFill>
                <a:latin typeface="华文宋体" panose="02010600040101010101" pitchFamily="2" charset="-122"/>
                <a:ea typeface="华文宋体" panose="02010600040101010101" pitchFamily="2" charset="-122"/>
                <a:sym typeface="宋体" panose="02010600030101010101" pitchFamily="2" charset="-122"/>
              </a:rPr>
              <a:t>求局部平均</a:t>
            </a:r>
            <a:r>
              <a:rPr lang="zh-CN" altLang="en-US" sz="2800" b="1" dirty="0">
                <a:solidFill>
                  <a:srgbClr val="000000"/>
                </a:solidFill>
                <a:latin typeface="华文宋体" panose="02010600040101010101" pitchFamily="2" charset="-122"/>
                <a:ea typeface="华文宋体" panose="02010600040101010101" pitchFamily="2" charset="-122"/>
                <a:sym typeface="宋体" panose="02010600030101010101" pitchFamily="2" charset="-122"/>
              </a:rPr>
              <a:t>与二次提取的</a:t>
            </a:r>
            <a:r>
              <a:rPr lang="zh-CN" altLang="en-US" sz="2800" b="1" dirty="0">
                <a:solidFill>
                  <a:srgbClr val="FF0000"/>
                </a:solidFill>
                <a:latin typeface="华文宋体" panose="02010600040101010101" pitchFamily="2" charset="-122"/>
                <a:ea typeface="华文宋体" panose="02010600040101010101" pitchFamily="2" charset="-122"/>
                <a:sym typeface="宋体" panose="02010600030101010101" pitchFamily="2" charset="-122"/>
              </a:rPr>
              <a:t>亚取样</a:t>
            </a:r>
            <a:r>
              <a:rPr lang="zh-CN" altLang="en-US" sz="2800" b="1" dirty="0">
                <a:solidFill>
                  <a:srgbClr val="000000"/>
                </a:solidFill>
                <a:latin typeface="华文宋体" panose="02010600040101010101" pitchFamily="2" charset="-122"/>
                <a:ea typeface="华文宋体" panose="02010600040101010101" pitchFamily="2" charset="-122"/>
                <a:sym typeface="宋体" panose="02010600030101010101" pitchFamily="2" charset="-122"/>
              </a:rPr>
              <a:t>层。这种特有的</a:t>
            </a:r>
            <a:r>
              <a:rPr lang="zh-CN" altLang="en-US" sz="2800" b="1" dirty="0">
                <a:solidFill>
                  <a:srgbClr val="FF0000"/>
                </a:solidFill>
                <a:latin typeface="华文宋体" panose="02010600040101010101" pitchFamily="2" charset="-122"/>
                <a:ea typeface="华文宋体" panose="02010600040101010101" pitchFamily="2" charset="-122"/>
                <a:sym typeface="宋体" panose="02010600030101010101" pitchFamily="2" charset="-122"/>
              </a:rPr>
              <a:t>两次特征提</a:t>
            </a:r>
            <a:r>
              <a:rPr lang="zh-CN" altLang="en-US" sz="2800" b="1" dirty="0">
                <a:solidFill>
                  <a:srgbClr val="000000"/>
                </a:solidFill>
                <a:latin typeface="华文宋体" panose="02010600040101010101" pitchFamily="2" charset="-122"/>
                <a:ea typeface="华文宋体" panose="02010600040101010101" pitchFamily="2" charset="-122"/>
                <a:sym typeface="宋体" panose="02010600030101010101" pitchFamily="2" charset="-122"/>
              </a:rPr>
              <a:t>取结构使得网络对输入样本有较高的畸变容忍能力。也就是说，卷积神经网络通过局部感受野、共享权值和亚取样来保证图像对位移、缩放、扭曲的鲁棒性。</a:t>
            </a:r>
            <a:endParaRPr lang="en-US" altLang="zh-CN" sz="2800" b="1" dirty="0">
              <a:solidFill>
                <a:srgbClr val="000000"/>
              </a:solidFill>
              <a:latin typeface="华文宋体" panose="02010600040101010101" pitchFamily="2" charset="-122"/>
              <a:ea typeface="华文宋体" panose="02010600040101010101" pitchFamily="2" charset="-122"/>
              <a:sym typeface="Constantia" panose="02030602050306030303" pitchFamily="18" charset="0"/>
            </a:endParaRPr>
          </a:p>
          <a:p>
            <a:pPr eaLnBrk="1" hangingPunct="1">
              <a:buFont typeface="Arial" panose="020B0604020202020204" pitchFamily="34" charset="0"/>
              <a:buNone/>
              <a:defRPr/>
            </a:pPr>
            <a:r>
              <a:rPr lang="zh-CN" altLang="en-US" dirty="0">
                <a:solidFill>
                  <a:srgbClr val="000000"/>
                </a:solidFill>
                <a:latin typeface="Constantia" panose="02030602050306030303" pitchFamily="18" charset="0"/>
                <a:sym typeface="宋体" panose="02010600030101010101" pitchFamily="2" charset="-122"/>
              </a:rPr>
              <a:t> </a:t>
            </a:r>
            <a:endParaRPr lang="zh-CN" altLang="en-US" dirty="0"/>
          </a:p>
        </p:txBody>
      </p:sp>
      <p:sp>
        <p:nvSpPr>
          <p:cNvPr id="3" name="Rectangle 2"/>
          <p:cNvSpPr txBox="1">
            <a:spLocks noChangeArrowheads="1"/>
          </p:cNvSpPr>
          <p:nvPr/>
        </p:nvSpPr>
        <p:spPr>
          <a:xfrm>
            <a:off x="258220" y="0"/>
            <a:ext cx="6492240" cy="9150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a:solidFill>
                  <a:srgbClr val="FF0000"/>
                </a:solidFill>
                <a:latin typeface="宋体" panose="02010600030101010101" pitchFamily="2" charset="-122"/>
                <a:ea typeface="宋体" panose="02010600030101010101" pitchFamily="2" charset="-122"/>
              </a:rPr>
              <a:t>11</a:t>
            </a:r>
            <a:r>
              <a:rPr lang="zh-CN" altLang="en-US" sz="4000" b="1">
                <a:solidFill>
                  <a:srgbClr val="FF0000"/>
                </a:solidFill>
                <a:latin typeface="Times New Roman" panose="02020603050405020304" pitchFamily="18" charset="0"/>
                <a:ea typeface="宋体" panose="02010600030101010101" pitchFamily="2" charset="-122"/>
              </a:rPr>
              <a:t> </a:t>
            </a:r>
            <a:r>
              <a:rPr lang="en-US" altLang="zh-CN" sz="4000" b="1">
                <a:solidFill>
                  <a:srgbClr val="FF0000"/>
                </a:solidFill>
                <a:latin typeface="宋体" panose="02010600030101010101" pitchFamily="2" charset="-122"/>
                <a:ea typeface="宋体" panose="02010600030101010101" pitchFamily="2" charset="-122"/>
              </a:rPr>
              <a:t> </a:t>
            </a:r>
            <a:r>
              <a:rPr lang="zh-CN" altLang="en-US" sz="4000" b="1">
                <a:solidFill>
                  <a:srgbClr val="FF0000"/>
                </a:solidFill>
                <a:latin typeface="宋体" panose="02010600030101010101" pitchFamily="2" charset="-122"/>
                <a:ea typeface="宋体" panose="02010600030101010101" pitchFamily="2" charset="-122"/>
              </a:rPr>
              <a:t>深度学习卷积神经网络</a:t>
            </a:r>
            <a:endParaRPr lang="zh-CN" altLang="en-US" sz="4000" dirty="0">
              <a:solidFill>
                <a:srgbClr val="FF0000"/>
              </a:solidFill>
              <a:ea typeface="宋体" panose="02010600030101010101" pitchFamily="2" charset="-122"/>
            </a:endParaRPr>
          </a:p>
        </p:txBody>
      </p:sp>
      <p:grpSp>
        <p:nvGrpSpPr>
          <p:cNvPr id="4" name="组合 3"/>
          <p:cNvGrpSpPr/>
          <p:nvPr/>
        </p:nvGrpSpPr>
        <p:grpSpPr>
          <a:xfrm>
            <a:off x="8400804" y="0"/>
            <a:ext cx="851355" cy="6858000"/>
            <a:chOff x="8400804" y="0"/>
            <a:chExt cx="851355" cy="6858000"/>
          </a:xfrm>
        </p:grpSpPr>
        <p:grpSp>
          <p:nvGrpSpPr>
            <p:cNvPr id="5" name="组 9"/>
            <p:cNvGrpSpPr/>
            <p:nvPr/>
          </p:nvGrpSpPr>
          <p:grpSpPr>
            <a:xfrm>
              <a:off x="8400804" y="0"/>
              <a:ext cx="733409" cy="6858000"/>
              <a:chOff x="9055676" y="0"/>
              <a:chExt cx="3136324" cy="6858000"/>
            </a:xfrm>
          </p:grpSpPr>
          <p:sp>
            <p:nvSpPr>
              <p:cNvPr id="7"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矩形 9"/>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6"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矩形 4"/>
          <p:cNvSpPr>
            <a:spLocks noChangeArrowheads="1"/>
          </p:cNvSpPr>
          <p:nvPr/>
        </p:nvSpPr>
        <p:spPr bwMode="auto">
          <a:xfrm>
            <a:off x="560127" y="1944477"/>
            <a:ext cx="7834983" cy="218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sym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sym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sym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9pPr>
          </a:lstStyle>
          <a:p>
            <a:pPr algn="ctr" eaLnBrk="1" hangingPunct="1">
              <a:spcBef>
                <a:spcPct val="0"/>
              </a:spcBef>
              <a:buClrTx/>
              <a:buSzTx/>
              <a:buFont typeface="Arial" panose="020B0604020202020204" pitchFamily="34" charset="0"/>
              <a:buNone/>
            </a:pPr>
            <a:r>
              <a:rPr lang="zh-CN" altLang="en-US" sz="3600" b="1" dirty="0">
                <a:solidFill>
                  <a:srgbClr val="0070C0"/>
                </a:solidFill>
                <a:latin typeface="华文宋体" panose="02010600040101010101" pitchFamily="2" charset="-122"/>
                <a:ea typeface="华文宋体" panose="02010600040101010101" pitchFamily="2" charset="-122"/>
                <a:sym typeface="微软雅黑" panose="020B0503020204020204" charset="-122"/>
              </a:rPr>
              <a:t>Convolutional Neural Networks for P300 Detection with Application to</a:t>
            </a:r>
          </a:p>
          <a:p>
            <a:pPr algn="ctr" eaLnBrk="1" hangingPunct="1">
              <a:spcBef>
                <a:spcPct val="0"/>
              </a:spcBef>
              <a:buClrTx/>
              <a:buSzTx/>
              <a:buFont typeface="Arial" panose="020B0604020202020204" pitchFamily="34" charset="0"/>
              <a:buNone/>
            </a:pPr>
            <a:r>
              <a:rPr lang="zh-CN" altLang="en-US" sz="3600" b="1" dirty="0">
                <a:solidFill>
                  <a:srgbClr val="0070C0"/>
                </a:solidFill>
                <a:latin typeface="华文宋体" panose="02010600040101010101" pitchFamily="2" charset="-122"/>
                <a:ea typeface="华文宋体" panose="02010600040101010101" pitchFamily="2" charset="-122"/>
                <a:sym typeface="微软雅黑" panose="020B0503020204020204" charset="-122"/>
              </a:rPr>
              <a:t>Brain-Computer Interfaces</a:t>
            </a:r>
          </a:p>
          <a:p>
            <a:pPr eaLnBrk="1" hangingPunct="1">
              <a:spcBef>
                <a:spcPct val="0"/>
              </a:spcBef>
              <a:buClrTx/>
              <a:buSzTx/>
              <a:buFont typeface="Arial" panose="020B0604020202020204" pitchFamily="34" charset="0"/>
              <a:buNone/>
            </a:pPr>
            <a:endParaRPr lang="zh-CN" altLang="en-US" sz="2800" dirty="0">
              <a:solidFill>
                <a:srgbClr val="FFFFFF"/>
              </a:solidFill>
              <a:latin typeface="华文宋体" panose="02010600040101010101" pitchFamily="2" charset="-122"/>
              <a:ea typeface="华文宋体" panose="02010600040101010101" pitchFamily="2" charset="-122"/>
              <a:sym typeface="宋体" panose="02010600030101010101" pitchFamily="2" charset="-122"/>
            </a:endParaRPr>
          </a:p>
        </p:txBody>
      </p:sp>
      <p:sp>
        <p:nvSpPr>
          <p:cNvPr id="3" name="Rectangle 2"/>
          <p:cNvSpPr txBox="1">
            <a:spLocks noChangeArrowheads="1"/>
          </p:cNvSpPr>
          <p:nvPr/>
        </p:nvSpPr>
        <p:spPr>
          <a:xfrm>
            <a:off x="651510" y="625635"/>
            <a:ext cx="6492240" cy="9150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a:solidFill>
                  <a:srgbClr val="FF0000"/>
                </a:solidFill>
                <a:latin typeface="宋体" panose="02010600030101010101" pitchFamily="2" charset="-122"/>
                <a:ea typeface="宋体" panose="02010600030101010101" pitchFamily="2" charset="-122"/>
              </a:rPr>
              <a:t>11</a:t>
            </a:r>
            <a:r>
              <a:rPr lang="zh-CN" altLang="en-US" sz="4000" b="1">
                <a:solidFill>
                  <a:srgbClr val="FF0000"/>
                </a:solidFill>
                <a:latin typeface="Times New Roman" panose="02020603050405020304" pitchFamily="18" charset="0"/>
                <a:ea typeface="宋体" panose="02010600030101010101" pitchFamily="2" charset="-122"/>
              </a:rPr>
              <a:t> </a:t>
            </a:r>
            <a:r>
              <a:rPr lang="en-US" altLang="zh-CN" sz="4000" b="1">
                <a:solidFill>
                  <a:srgbClr val="FF0000"/>
                </a:solidFill>
                <a:latin typeface="宋体" panose="02010600030101010101" pitchFamily="2" charset="-122"/>
                <a:ea typeface="宋体" panose="02010600030101010101" pitchFamily="2" charset="-122"/>
              </a:rPr>
              <a:t> </a:t>
            </a:r>
            <a:r>
              <a:rPr lang="zh-CN" altLang="en-US" sz="4000" b="1">
                <a:solidFill>
                  <a:srgbClr val="FF0000"/>
                </a:solidFill>
                <a:latin typeface="宋体" panose="02010600030101010101" pitchFamily="2" charset="-122"/>
                <a:ea typeface="宋体" panose="02010600030101010101" pitchFamily="2" charset="-122"/>
              </a:rPr>
              <a:t>深度学习卷积神经网络</a:t>
            </a:r>
            <a:endParaRPr lang="zh-CN" altLang="en-US" sz="4000" dirty="0">
              <a:solidFill>
                <a:srgbClr val="FF0000"/>
              </a:solidFill>
              <a:ea typeface="宋体" panose="02010600030101010101" pitchFamily="2" charset="-122"/>
            </a:endParaRPr>
          </a:p>
        </p:txBody>
      </p:sp>
      <p:grpSp>
        <p:nvGrpSpPr>
          <p:cNvPr id="4" name="组合 3"/>
          <p:cNvGrpSpPr/>
          <p:nvPr/>
        </p:nvGrpSpPr>
        <p:grpSpPr>
          <a:xfrm>
            <a:off x="8400804" y="0"/>
            <a:ext cx="851355" cy="6858000"/>
            <a:chOff x="8400804" y="0"/>
            <a:chExt cx="851355" cy="6858000"/>
          </a:xfrm>
        </p:grpSpPr>
        <p:grpSp>
          <p:nvGrpSpPr>
            <p:cNvPr id="5" name="组 9"/>
            <p:cNvGrpSpPr/>
            <p:nvPr/>
          </p:nvGrpSpPr>
          <p:grpSpPr>
            <a:xfrm>
              <a:off x="8400804" y="0"/>
              <a:ext cx="733409" cy="6858000"/>
              <a:chOff x="9055676" y="0"/>
              <a:chExt cx="3136324" cy="6858000"/>
            </a:xfrm>
          </p:grpSpPr>
          <p:sp>
            <p:nvSpPr>
              <p:cNvPr id="7"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矩形 9"/>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6"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idx="4294967295"/>
          </p:nvPr>
        </p:nvSpPr>
        <p:spPr>
          <a:xfrm>
            <a:off x="796490" y="830035"/>
            <a:ext cx="5769339" cy="591142"/>
          </a:xfrm>
        </p:spPr>
        <p:txBody>
          <a:bodyPr>
            <a:normAutofit/>
          </a:bodyPr>
          <a:lstStyle/>
          <a:p>
            <a:pPr eaLnBrk="1" hangingPunct="1">
              <a:defRPr/>
            </a:pPr>
            <a:r>
              <a:rPr lang="zh-CN" altLang="en-US" sz="3200" b="1" dirty="0">
                <a:solidFill>
                  <a:srgbClr val="0070C0"/>
                </a:solidFill>
                <a:latin typeface="华文宋体" panose="02010600040101010101" pitchFamily="2" charset="-122"/>
                <a:ea typeface="华文宋体" panose="02010600040101010101" pitchFamily="2" charset="-122"/>
              </a:rPr>
              <a:t>P300检测</a:t>
            </a:r>
          </a:p>
        </p:txBody>
      </p:sp>
      <p:sp>
        <p:nvSpPr>
          <p:cNvPr id="44035" name="Rectangle 3"/>
          <p:cNvSpPr>
            <a:spLocks noGrp="1" noChangeArrowheads="1"/>
          </p:cNvSpPr>
          <p:nvPr>
            <p:ph type="body" idx="4294967295"/>
          </p:nvPr>
        </p:nvSpPr>
        <p:spPr>
          <a:xfrm>
            <a:off x="684213" y="1628775"/>
            <a:ext cx="7391151" cy="4679950"/>
          </a:xfrm>
        </p:spPr>
        <p:txBody>
          <a:bodyPr>
            <a:normAutofit lnSpcReduction="10000"/>
          </a:bodyPr>
          <a:lstStyle/>
          <a:p>
            <a:pPr marL="274955" indent="-274955" eaLnBrk="1" hangingPunct="1">
              <a:lnSpc>
                <a:spcPct val="130000"/>
              </a:lnSpc>
              <a:buClr>
                <a:schemeClr val="accent2">
                  <a:lumMod val="75000"/>
                </a:schemeClr>
              </a:buClr>
              <a:defRPr/>
            </a:pPr>
            <a:r>
              <a:rPr lang="zh-CN" altLang="en-US" sz="2400" dirty="0">
                <a:latin typeface="微软雅黑" panose="020B0503020204020204" charset="-122"/>
                <a:ea typeface="微软雅黑" panose="020B0503020204020204" charset="-122"/>
              </a:rPr>
              <a:t>P300检测：检测P300的响应。</a:t>
            </a:r>
          </a:p>
          <a:p>
            <a:pPr marL="274955" indent="-274955" eaLnBrk="1" hangingPunct="1">
              <a:lnSpc>
                <a:spcPct val="130000"/>
              </a:lnSpc>
              <a:buClr>
                <a:schemeClr val="accent2">
                  <a:lumMod val="75000"/>
                </a:schemeClr>
              </a:buClr>
              <a:defRPr/>
            </a:pPr>
            <a:r>
              <a:rPr lang="zh-CN" altLang="en-US" sz="2400" dirty="0">
                <a:latin typeface="微软雅黑" panose="020B0503020204020204" charset="-122"/>
                <a:ea typeface="微软雅黑" panose="020B0503020204020204" charset="-122"/>
              </a:rPr>
              <a:t>二分类：信号呈一个P300波形，则认为检测到；否则，检测不到。</a:t>
            </a:r>
          </a:p>
          <a:p>
            <a:pPr marL="274955" indent="-274955" eaLnBrk="1" hangingPunct="1">
              <a:lnSpc>
                <a:spcPct val="130000"/>
              </a:lnSpc>
              <a:buClr>
                <a:schemeClr val="accent2">
                  <a:lumMod val="75000"/>
                </a:schemeClr>
              </a:buClr>
              <a:defRPr/>
            </a:pPr>
            <a:r>
              <a:rPr lang="zh-CN" altLang="en-US" sz="2400" dirty="0">
                <a:latin typeface="微软雅黑" panose="020B0503020204020204" charset="-122"/>
                <a:ea typeface="微软雅黑" panose="020B0503020204020204" charset="-122"/>
              </a:rPr>
              <a:t>挑战性：</a:t>
            </a:r>
          </a:p>
          <a:p>
            <a:pPr marL="274955" indent="-274955" eaLnBrk="1" hangingPunct="1">
              <a:lnSpc>
                <a:spcPct val="130000"/>
              </a:lnSpc>
              <a:buClr>
                <a:schemeClr val="accent2">
                  <a:lumMod val="75000"/>
                </a:schemeClr>
              </a:buClr>
              <a:defRPr/>
            </a:pPr>
            <a:r>
              <a:rPr lang="zh-CN" altLang="en-US" sz="2400" dirty="0">
                <a:latin typeface="微软雅黑" panose="020B0503020204020204" charset="-122"/>
                <a:ea typeface="微软雅黑" panose="020B0503020204020204" charset="-122"/>
              </a:rPr>
              <a:t>尽管我们可以从实验中的范例得知P300的预期响应在什么时候，但是P300的响应取决于被试者。</a:t>
            </a:r>
          </a:p>
          <a:p>
            <a:pPr marL="274955" indent="-274955" eaLnBrk="1" hangingPunct="1">
              <a:lnSpc>
                <a:spcPct val="130000"/>
              </a:lnSpc>
              <a:buClr>
                <a:schemeClr val="accent2">
                  <a:lumMod val="75000"/>
                </a:schemeClr>
              </a:buClr>
              <a:defRPr/>
            </a:pPr>
            <a:r>
              <a:rPr lang="zh-CN" altLang="en-US" sz="2400" dirty="0">
                <a:latin typeface="微软雅黑" panose="020B0503020204020204" charset="-122"/>
                <a:ea typeface="微软雅黑" panose="020B0503020204020204" charset="-122"/>
              </a:rPr>
              <a:t>实际上，即使一个P300响应可以被预测为在一个特定的时间点，但是被试者很可能不会在像人工产品一样在正确的时刻产生P300响应。</a:t>
            </a:r>
          </a:p>
          <a:p>
            <a:pPr marL="274955" indent="-274955" eaLnBrk="1" hangingPunct="1">
              <a:defRPr/>
            </a:pPr>
            <a:endParaRPr lang="zh-CN" altLang="en-US" sz="2400" dirty="0">
              <a:solidFill>
                <a:schemeClr val="accent2"/>
              </a:solidFill>
              <a:latin typeface="微软雅黑" panose="020B0503020204020204" charset="-122"/>
              <a:ea typeface="微软雅黑" panose="020B0503020204020204" charset="-122"/>
            </a:endParaRPr>
          </a:p>
        </p:txBody>
      </p:sp>
      <p:sp>
        <p:nvSpPr>
          <p:cNvPr id="4" name="Rectangle 2"/>
          <p:cNvSpPr txBox="1">
            <a:spLocks noChangeArrowheads="1"/>
          </p:cNvSpPr>
          <p:nvPr/>
        </p:nvSpPr>
        <p:spPr>
          <a:xfrm>
            <a:off x="684213" y="0"/>
            <a:ext cx="6492240" cy="9150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11</a:t>
            </a:r>
            <a:r>
              <a:rPr lang="zh-CN" altLang="en-US" sz="4000" b="1" dirty="0">
                <a:solidFill>
                  <a:srgbClr val="FF0000"/>
                </a:solidFill>
                <a:latin typeface="Times New Roman" panose="02020603050405020304" pitchFamily="18" charset="0"/>
                <a:ea typeface="宋体" panose="02010600030101010101" pitchFamily="2" charset="-122"/>
              </a:rPr>
              <a:t> </a:t>
            </a:r>
            <a:r>
              <a:rPr lang="en-US" altLang="zh-CN" sz="4000" b="1" dirty="0">
                <a:solidFill>
                  <a:srgbClr val="FF0000"/>
                </a:solidFill>
                <a:latin typeface="宋体" panose="02010600030101010101" pitchFamily="2" charset="-122"/>
                <a:ea typeface="宋体" panose="02010600030101010101" pitchFamily="2" charset="-122"/>
              </a:rPr>
              <a:t> </a:t>
            </a:r>
            <a:r>
              <a:rPr lang="zh-CN" altLang="en-US" sz="4000" b="1" dirty="0">
                <a:solidFill>
                  <a:srgbClr val="FF0000"/>
                </a:solidFill>
                <a:latin typeface="宋体" panose="02010600030101010101" pitchFamily="2" charset="-122"/>
                <a:ea typeface="宋体" panose="02010600030101010101" pitchFamily="2" charset="-122"/>
              </a:rPr>
              <a:t>深度学习卷积神经网络</a:t>
            </a:r>
            <a:endParaRPr lang="zh-CN" altLang="en-US" sz="4000" dirty="0">
              <a:solidFill>
                <a:srgbClr val="FF0000"/>
              </a:solidFill>
              <a:ea typeface="宋体" panose="02010600030101010101" pitchFamily="2" charset="-122"/>
            </a:endParaRPr>
          </a:p>
        </p:txBody>
      </p:sp>
      <p:grpSp>
        <p:nvGrpSpPr>
          <p:cNvPr id="5" name="组合 4"/>
          <p:cNvGrpSpPr/>
          <p:nvPr/>
        </p:nvGrpSpPr>
        <p:grpSpPr>
          <a:xfrm>
            <a:off x="8400804" y="0"/>
            <a:ext cx="851355" cy="6858000"/>
            <a:chOff x="8400804" y="0"/>
            <a:chExt cx="851355" cy="6858000"/>
          </a:xfrm>
        </p:grpSpPr>
        <p:grpSp>
          <p:nvGrpSpPr>
            <p:cNvPr id="6"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7"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idx="4294967295"/>
          </p:nvPr>
        </p:nvSpPr>
        <p:spPr>
          <a:xfrm>
            <a:off x="713458" y="849947"/>
            <a:ext cx="6264275" cy="712787"/>
          </a:xfrm>
        </p:spPr>
        <p:txBody>
          <a:bodyPr>
            <a:normAutofit/>
          </a:bodyPr>
          <a:lstStyle/>
          <a:p>
            <a:pPr eaLnBrk="1" hangingPunct="1">
              <a:defRPr/>
            </a:pPr>
            <a:r>
              <a:rPr lang="zh-CN" altLang="en-US" sz="3200" b="1" dirty="0">
                <a:solidFill>
                  <a:srgbClr val="0070C0"/>
                </a:solidFill>
                <a:latin typeface="华文宋体" panose="02010600040101010101" pitchFamily="2" charset="-122"/>
                <a:ea typeface="华文宋体" panose="02010600040101010101" pitchFamily="2" charset="-122"/>
              </a:rPr>
              <a:t>输入正则化</a:t>
            </a:r>
          </a:p>
        </p:txBody>
      </p:sp>
      <p:sp>
        <p:nvSpPr>
          <p:cNvPr id="46083" name="Rectangle 3"/>
          <p:cNvSpPr>
            <a:spLocks noGrp="1" noChangeArrowheads="1"/>
          </p:cNvSpPr>
          <p:nvPr>
            <p:ph type="body" idx="4294967295"/>
          </p:nvPr>
        </p:nvSpPr>
        <p:spPr>
          <a:xfrm>
            <a:off x="468313" y="1701800"/>
            <a:ext cx="7781076" cy="4387850"/>
          </a:xfrm>
        </p:spPr>
        <p:txBody>
          <a:bodyPr/>
          <a:lstStyle/>
          <a:p>
            <a:pPr eaLnBrk="1" hangingPunct="1">
              <a:buClr>
                <a:srgbClr val="0076A3"/>
              </a:buClr>
            </a:pPr>
            <a:r>
              <a:rPr lang="zh-CN" altLang="en-US" sz="2400" dirty="0">
                <a:latin typeface="微软雅黑" panose="020B0503020204020204" charset="-122"/>
                <a:ea typeface="微软雅黑" panose="020B0503020204020204" charset="-122"/>
                <a:sym typeface="微软雅黑" panose="020B0503020204020204" charset="-122"/>
              </a:rPr>
              <a:t>原始信号：由电极采集的EEG信号</a:t>
            </a:r>
          </a:p>
          <a:p>
            <a:pPr eaLnBrk="1" hangingPunct="1">
              <a:buClr>
                <a:srgbClr val="0076A3"/>
              </a:buClr>
            </a:pPr>
            <a:r>
              <a:rPr lang="zh-CN" altLang="en-US" sz="2400" dirty="0">
                <a:latin typeface="微软雅黑" panose="020B0503020204020204" charset="-122"/>
                <a:ea typeface="微软雅黑" panose="020B0503020204020204" charset="-122"/>
                <a:sym typeface="微软雅黑" panose="020B0503020204020204" charset="-122"/>
              </a:rPr>
              <a:t>输入数据正则化：</a:t>
            </a:r>
          </a:p>
          <a:p>
            <a:pPr eaLnBrk="1" hangingPunct="1">
              <a:buClr>
                <a:srgbClr val="0076A3"/>
              </a:buClr>
              <a:buFont typeface="Wingdings 2" panose="05020102010507070707" pitchFamily="18" charset="2"/>
              <a:buNone/>
            </a:pPr>
            <a:r>
              <a:rPr lang="zh-CN" altLang="en-US" sz="2400" dirty="0">
                <a:latin typeface="微软雅黑" panose="020B0503020204020204" charset="-122"/>
                <a:ea typeface="微软雅黑" panose="020B0503020204020204" charset="-122"/>
                <a:sym typeface="微软雅黑" panose="020B0503020204020204" charset="-122"/>
              </a:rPr>
              <a:t>  1.从EEG信号样本中提取子样本，从而降低数据的大小以便分析。等同于把信号用120HZ的抽样率采样。</a:t>
            </a:r>
          </a:p>
          <a:p>
            <a:pPr eaLnBrk="1" hangingPunct="1">
              <a:buClr>
                <a:srgbClr val="0076A3"/>
              </a:buClr>
              <a:buFont typeface="Wingdings 2" panose="05020102010507070707" pitchFamily="18" charset="2"/>
              <a:buNone/>
            </a:pPr>
            <a:r>
              <a:rPr lang="zh-CN" altLang="en-US" sz="2400" dirty="0">
                <a:latin typeface="微软雅黑" panose="020B0503020204020204" charset="-122"/>
                <a:ea typeface="微软雅黑" panose="020B0503020204020204" charset="-122"/>
                <a:sym typeface="微软雅黑" panose="020B0503020204020204" charset="-122"/>
              </a:rPr>
              <a:t>  2.用0.1到20HZ的带滤通波器处理输入数据</a:t>
            </a:r>
          </a:p>
          <a:p>
            <a:pPr eaLnBrk="1" hangingPunct="1">
              <a:buClr>
                <a:srgbClr val="0076A3"/>
              </a:buClr>
            </a:pPr>
            <a:r>
              <a:rPr lang="zh-CN" altLang="en-US" sz="2400" dirty="0">
                <a:latin typeface="微软雅黑" panose="020B0503020204020204" charset="-122"/>
                <a:ea typeface="微软雅黑" panose="020B0503020204020204" charset="-122"/>
                <a:sym typeface="微软雅黑" panose="020B0503020204020204" charset="-122"/>
              </a:rPr>
              <a:t>CNN的输入：</a:t>
            </a:r>
          </a:p>
          <a:p>
            <a:pPr eaLnBrk="1" hangingPunct="1">
              <a:buClr>
                <a:srgbClr val="0076A3"/>
              </a:buClr>
            </a:pPr>
            <a:r>
              <a:rPr lang="zh-CN" altLang="en-US" sz="2400" dirty="0">
                <a:latin typeface="微软雅黑" panose="020B0503020204020204" charset="-122"/>
                <a:ea typeface="微软雅黑" panose="020B0503020204020204" charset="-122"/>
                <a:sym typeface="微软雅黑" panose="020B0503020204020204" charset="-122"/>
              </a:rPr>
              <a:t> 一个              矩阵。其中              是我们采集EEG信号时所有的电极的数量。    是每个电极采集到的EEG信号正则化以后长度。我们令         。</a:t>
            </a:r>
          </a:p>
          <a:p>
            <a:pPr eaLnBrk="1" hangingPunct="1">
              <a:buClr>
                <a:srgbClr val="0076A3"/>
              </a:buClr>
            </a:pPr>
            <a:r>
              <a:rPr lang="zh-CN" altLang="en-US" sz="2400" dirty="0">
                <a:latin typeface="微软雅黑" panose="020B0503020204020204" charset="-122"/>
                <a:ea typeface="微软雅黑" panose="020B0503020204020204" charset="-122"/>
                <a:sym typeface="微软雅黑" panose="020B0503020204020204" charset="-122"/>
              </a:rPr>
              <a:t>每个样本代表一部分经过650ms频闪灯后采集的信号。</a:t>
            </a:r>
          </a:p>
        </p:txBody>
      </p:sp>
      <p:pic>
        <p:nvPicPr>
          <p:cNvPr id="4608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4281488"/>
            <a:ext cx="1223962"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0063" y="4632325"/>
            <a:ext cx="398463"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8851" y="4270376"/>
            <a:ext cx="10541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0888" y="5014913"/>
            <a:ext cx="1033462"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txBox="1">
            <a:spLocks noChangeArrowheads="1"/>
          </p:cNvSpPr>
          <p:nvPr/>
        </p:nvSpPr>
        <p:spPr>
          <a:xfrm>
            <a:off x="619443" y="147638"/>
            <a:ext cx="6492240" cy="9150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11</a:t>
            </a:r>
            <a:r>
              <a:rPr lang="zh-CN" altLang="en-US" sz="4000" b="1" dirty="0">
                <a:solidFill>
                  <a:srgbClr val="FF0000"/>
                </a:solidFill>
                <a:latin typeface="Times New Roman" panose="02020603050405020304" pitchFamily="18" charset="0"/>
                <a:ea typeface="宋体" panose="02010600030101010101" pitchFamily="2" charset="-122"/>
              </a:rPr>
              <a:t> </a:t>
            </a:r>
            <a:r>
              <a:rPr lang="en-US" altLang="zh-CN" sz="4000" b="1" dirty="0">
                <a:solidFill>
                  <a:srgbClr val="FF0000"/>
                </a:solidFill>
                <a:latin typeface="宋体" panose="02010600030101010101" pitchFamily="2" charset="-122"/>
                <a:ea typeface="宋体" panose="02010600030101010101" pitchFamily="2" charset="-122"/>
              </a:rPr>
              <a:t> </a:t>
            </a:r>
            <a:r>
              <a:rPr lang="zh-CN" altLang="en-US" sz="4000" b="1" dirty="0">
                <a:solidFill>
                  <a:srgbClr val="FF0000"/>
                </a:solidFill>
                <a:latin typeface="宋体" panose="02010600030101010101" pitchFamily="2" charset="-122"/>
                <a:ea typeface="宋体" panose="02010600030101010101" pitchFamily="2" charset="-122"/>
              </a:rPr>
              <a:t>深度学习卷积神经网络</a:t>
            </a:r>
            <a:endParaRPr lang="zh-CN" altLang="en-US" sz="4000" dirty="0">
              <a:solidFill>
                <a:srgbClr val="FF0000"/>
              </a:solidFill>
              <a:ea typeface="宋体" panose="02010600030101010101" pitchFamily="2" charset="-122"/>
            </a:endParaRPr>
          </a:p>
        </p:txBody>
      </p:sp>
      <p:grpSp>
        <p:nvGrpSpPr>
          <p:cNvPr id="9" name="组合 8"/>
          <p:cNvGrpSpPr/>
          <p:nvPr/>
        </p:nvGrpSpPr>
        <p:grpSpPr>
          <a:xfrm>
            <a:off x="8400804" y="0"/>
            <a:ext cx="851355" cy="6858000"/>
            <a:chOff x="8400804" y="0"/>
            <a:chExt cx="851355" cy="6858000"/>
          </a:xfrm>
        </p:grpSpPr>
        <p:grpSp>
          <p:nvGrpSpPr>
            <p:cNvPr id="10" name="组 9"/>
            <p:cNvGrpSpPr/>
            <p:nvPr/>
          </p:nvGrpSpPr>
          <p:grpSpPr>
            <a:xfrm>
              <a:off x="8400804" y="0"/>
              <a:ext cx="733409" cy="6858000"/>
              <a:chOff x="9055676" y="0"/>
              <a:chExt cx="3136324" cy="6858000"/>
            </a:xfrm>
          </p:grpSpPr>
          <p:sp>
            <p:nvSpPr>
              <p:cNvPr id="12"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矩形 14"/>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1" descr="衬衫"/>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idx="4294967295"/>
          </p:nvPr>
        </p:nvSpPr>
        <p:spPr>
          <a:xfrm>
            <a:off x="909705" y="1131888"/>
            <a:ext cx="5400675" cy="641350"/>
          </a:xfrm>
        </p:spPr>
        <p:txBody>
          <a:bodyPr>
            <a:normAutofit/>
          </a:bodyPr>
          <a:lstStyle/>
          <a:p>
            <a:pPr eaLnBrk="1" hangingPunct="1">
              <a:defRPr/>
            </a:pPr>
            <a:r>
              <a:rPr lang="zh-CN" altLang="en-US" sz="3200" b="1" dirty="0">
                <a:solidFill>
                  <a:srgbClr val="0070C0"/>
                </a:solidFill>
                <a:latin typeface="华文宋体" panose="02010600040101010101" pitchFamily="2" charset="-122"/>
                <a:ea typeface="华文宋体" panose="02010600040101010101" pitchFamily="2" charset="-122"/>
              </a:rPr>
              <a:t>神经网络拓扑结构</a:t>
            </a:r>
          </a:p>
        </p:txBody>
      </p:sp>
      <p:sp>
        <p:nvSpPr>
          <p:cNvPr id="46083" name="Rectangle 3"/>
          <p:cNvSpPr>
            <a:spLocks noGrp="1" noChangeArrowheads="1"/>
          </p:cNvSpPr>
          <p:nvPr>
            <p:ph type="body" idx="4294967295"/>
          </p:nvPr>
        </p:nvSpPr>
        <p:spPr>
          <a:xfrm>
            <a:off x="755650" y="1773238"/>
            <a:ext cx="7561263" cy="4387850"/>
          </a:xfrm>
        </p:spPr>
        <p:txBody>
          <a:bodyPr/>
          <a:lstStyle/>
          <a:p>
            <a:pPr marL="274955" indent="-274955" eaLnBrk="1" hangingPunct="1">
              <a:lnSpc>
                <a:spcPct val="150000"/>
              </a:lnSpc>
              <a:buClr>
                <a:schemeClr val="accent2">
                  <a:lumMod val="75000"/>
                </a:schemeClr>
              </a:buClr>
              <a:defRPr/>
            </a:pPr>
            <a:r>
              <a:rPr lang="zh-CN" altLang="en-US" sz="2400" dirty="0">
                <a:latin typeface="微软雅黑" panose="020B0503020204020204" charset="-122"/>
                <a:ea typeface="微软雅黑" panose="020B0503020204020204" charset="-122"/>
              </a:rPr>
              <a:t>网络拓扑结构是分类器的关键特征。</a:t>
            </a:r>
          </a:p>
          <a:p>
            <a:pPr marL="274955" indent="-274955" eaLnBrk="1" hangingPunct="1">
              <a:lnSpc>
                <a:spcPct val="150000"/>
              </a:lnSpc>
              <a:buClr>
                <a:schemeClr val="accent2">
                  <a:lumMod val="75000"/>
                </a:schemeClr>
              </a:buClr>
              <a:defRPr/>
            </a:pPr>
            <a:r>
              <a:rPr lang="zh-CN" altLang="en-US" sz="2400" dirty="0">
                <a:latin typeface="微软雅黑" panose="020B0503020204020204" charset="-122"/>
                <a:ea typeface="微软雅黑" panose="020B0503020204020204" charset="-122"/>
              </a:rPr>
              <a:t>网络由五层组成，每一层由一个或多个特征图组成。一个特征图代表一层的本质，含有一个特殊的语义：</a:t>
            </a:r>
          </a:p>
          <a:p>
            <a:pPr marL="274955" indent="-274955" eaLnBrk="1" hangingPunct="1">
              <a:lnSpc>
                <a:spcPct val="150000"/>
              </a:lnSpc>
              <a:buClr>
                <a:schemeClr val="accent2">
                  <a:lumMod val="75000"/>
                </a:schemeClr>
              </a:buClr>
              <a:buFont typeface="Wingdings 2" panose="05020102010507070707" pitchFamily="18" charset="2"/>
              <a:buNone/>
              <a:defRPr/>
            </a:pPr>
            <a:r>
              <a:rPr lang="zh-CN" altLang="en-US" sz="2400" dirty="0">
                <a:latin typeface="微软雅黑" panose="020B0503020204020204" charset="-122"/>
                <a:ea typeface="微软雅黑" panose="020B0503020204020204" charset="-122"/>
              </a:rPr>
              <a:t>  1.第一层隐层的每个特征图代表一个电极通道的特征。</a:t>
            </a:r>
          </a:p>
          <a:p>
            <a:pPr marL="274955" indent="-274955" eaLnBrk="1" hangingPunct="1">
              <a:lnSpc>
                <a:spcPct val="150000"/>
              </a:lnSpc>
              <a:buClr>
                <a:schemeClr val="accent2">
                  <a:lumMod val="75000"/>
                </a:schemeClr>
              </a:buClr>
              <a:buFont typeface="Wingdings 2" panose="05020102010507070707" pitchFamily="18" charset="2"/>
              <a:buNone/>
              <a:defRPr/>
            </a:pPr>
            <a:r>
              <a:rPr lang="zh-CN" altLang="en-US" sz="2400" dirty="0">
                <a:latin typeface="微软雅黑" panose="020B0503020204020204" charset="-122"/>
                <a:ea typeface="微软雅黑" panose="020B0503020204020204" charset="-122"/>
              </a:rPr>
              <a:t>  2.第二层隐层时间域上对信号进行下采样和变换。</a:t>
            </a:r>
          </a:p>
          <a:p>
            <a:pPr marL="274955" indent="-274955" eaLnBrk="1" hangingPunct="1">
              <a:buClr>
                <a:schemeClr val="accent2">
                  <a:lumMod val="75000"/>
                </a:schemeClr>
              </a:buClr>
              <a:defRPr/>
            </a:pPr>
            <a:endParaRPr lang="zh-CN" altLang="en-US" dirty="0">
              <a:solidFill>
                <a:srgbClr val="00B0F0"/>
              </a:solidFill>
            </a:endParaRPr>
          </a:p>
        </p:txBody>
      </p:sp>
      <p:sp>
        <p:nvSpPr>
          <p:cNvPr id="4" name="Rectangle 2"/>
          <p:cNvSpPr txBox="1">
            <a:spLocks noChangeArrowheads="1"/>
          </p:cNvSpPr>
          <p:nvPr/>
        </p:nvSpPr>
        <p:spPr>
          <a:xfrm>
            <a:off x="936433" y="286439"/>
            <a:ext cx="6450081" cy="9173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11</a:t>
            </a:r>
            <a:r>
              <a:rPr lang="zh-CN" altLang="en-US" sz="4000" b="1" dirty="0">
                <a:solidFill>
                  <a:srgbClr val="FF0000"/>
                </a:solidFill>
                <a:latin typeface="Times New Roman" panose="02020603050405020304" pitchFamily="18" charset="0"/>
                <a:ea typeface="宋体" panose="02010600030101010101" pitchFamily="2" charset="-122"/>
              </a:rPr>
              <a:t> </a:t>
            </a:r>
            <a:r>
              <a:rPr lang="en-US" altLang="zh-CN" sz="4000" b="1" dirty="0">
                <a:solidFill>
                  <a:srgbClr val="FF0000"/>
                </a:solidFill>
                <a:latin typeface="宋体" panose="02010600030101010101" pitchFamily="2" charset="-122"/>
                <a:ea typeface="宋体" panose="02010600030101010101" pitchFamily="2" charset="-122"/>
              </a:rPr>
              <a:t> </a:t>
            </a:r>
            <a:r>
              <a:rPr lang="zh-CN" altLang="en-US" sz="4000" b="1" dirty="0">
                <a:solidFill>
                  <a:srgbClr val="FF0000"/>
                </a:solidFill>
                <a:latin typeface="宋体" panose="02010600030101010101" pitchFamily="2" charset="-122"/>
                <a:ea typeface="宋体" panose="02010600030101010101" pitchFamily="2" charset="-122"/>
              </a:rPr>
              <a:t>深度学习卷积神经网络</a:t>
            </a:r>
            <a:endParaRPr lang="zh-CN" altLang="en-US" sz="4000" dirty="0">
              <a:solidFill>
                <a:srgbClr val="FF0000"/>
              </a:solidFill>
              <a:ea typeface="宋体" panose="02010600030101010101" pitchFamily="2" charset="-122"/>
            </a:endParaRPr>
          </a:p>
        </p:txBody>
      </p:sp>
      <p:grpSp>
        <p:nvGrpSpPr>
          <p:cNvPr id="5" name="组合 4"/>
          <p:cNvGrpSpPr/>
          <p:nvPr/>
        </p:nvGrpSpPr>
        <p:grpSpPr>
          <a:xfrm>
            <a:off x="8400804" y="0"/>
            <a:ext cx="851355" cy="6858000"/>
            <a:chOff x="8400804" y="0"/>
            <a:chExt cx="851355" cy="6858000"/>
          </a:xfrm>
        </p:grpSpPr>
        <p:grpSp>
          <p:nvGrpSpPr>
            <p:cNvPr id="6"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7"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idx="4294967295"/>
          </p:nvPr>
        </p:nvSpPr>
        <p:spPr>
          <a:xfrm>
            <a:off x="628649" y="654391"/>
            <a:ext cx="6305427" cy="713694"/>
          </a:xfrm>
        </p:spPr>
        <p:txBody>
          <a:bodyPr>
            <a:normAutofit/>
          </a:bodyPr>
          <a:lstStyle/>
          <a:p>
            <a:pPr eaLnBrk="1" hangingPunct="1"/>
            <a:r>
              <a:rPr lang="zh-CN" altLang="en-US" sz="3200" b="1" dirty="0">
                <a:solidFill>
                  <a:srgbClr val="0070C0"/>
                </a:solidFill>
                <a:latin typeface="华文宋体" panose="02010600040101010101" pitchFamily="2" charset="-122"/>
                <a:ea typeface="华文宋体" panose="02010600040101010101" pitchFamily="2" charset="-122"/>
              </a:rPr>
              <a:t>神经网络拓扑结构</a:t>
            </a:r>
          </a:p>
        </p:txBody>
      </p:sp>
      <p:sp>
        <p:nvSpPr>
          <p:cNvPr id="48131" name="Rectangle 3"/>
          <p:cNvSpPr>
            <a:spLocks noGrp="1" noChangeArrowheads="1"/>
          </p:cNvSpPr>
          <p:nvPr>
            <p:ph type="body" idx="4294967295"/>
          </p:nvPr>
        </p:nvSpPr>
        <p:spPr/>
        <p:txBody>
          <a:bodyPr/>
          <a:lstStyle/>
          <a:p>
            <a:pPr eaLnBrk="1" hangingPunct="1"/>
            <a:endParaRPr lang="zh-CN" altLang="en-US">
              <a:solidFill>
                <a:srgbClr val="00B0F0"/>
              </a:solidFill>
            </a:endParaRPr>
          </a:p>
        </p:txBody>
      </p:sp>
      <p:pic>
        <p:nvPicPr>
          <p:cNvPr id="4813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414" y="1430806"/>
            <a:ext cx="8629650" cy="491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noChangeArrowheads="1"/>
          </p:cNvSpPr>
          <p:nvPr/>
        </p:nvSpPr>
        <p:spPr>
          <a:xfrm>
            <a:off x="535242" y="-31896"/>
            <a:ext cx="6492240" cy="9150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11</a:t>
            </a:r>
            <a:r>
              <a:rPr lang="zh-CN" altLang="en-US" sz="4000" b="1" dirty="0">
                <a:solidFill>
                  <a:srgbClr val="FF0000"/>
                </a:solidFill>
                <a:latin typeface="Times New Roman" panose="02020603050405020304" pitchFamily="18" charset="0"/>
                <a:ea typeface="宋体" panose="02010600030101010101" pitchFamily="2" charset="-122"/>
              </a:rPr>
              <a:t> </a:t>
            </a:r>
            <a:r>
              <a:rPr lang="en-US" altLang="zh-CN" sz="4000" b="1" dirty="0">
                <a:solidFill>
                  <a:srgbClr val="FF0000"/>
                </a:solidFill>
                <a:latin typeface="宋体" panose="02010600030101010101" pitchFamily="2" charset="-122"/>
                <a:ea typeface="宋体" panose="02010600030101010101" pitchFamily="2" charset="-122"/>
              </a:rPr>
              <a:t> </a:t>
            </a:r>
            <a:r>
              <a:rPr lang="zh-CN" altLang="en-US" sz="4000" b="1" dirty="0">
                <a:solidFill>
                  <a:srgbClr val="FF0000"/>
                </a:solidFill>
                <a:latin typeface="宋体" panose="02010600030101010101" pitchFamily="2" charset="-122"/>
                <a:ea typeface="宋体" panose="02010600030101010101" pitchFamily="2" charset="-122"/>
              </a:rPr>
              <a:t>深度学习卷积神经网络</a:t>
            </a:r>
            <a:endParaRPr lang="zh-CN" altLang="en-US" sz="4000" dirty="0">
              <a:solidFill>
                <a:srgbClr val="FF0000"/>
              </a:solidFill>
              <a:ea typeface="宋体" panose="02010600030101010101" pitchFamily="2" charset="-122"/>
            </a:endParaRPr>
          </a:p>
        </p:txBody>
      </p:sp>
      <p:grpSp>
        <p:nvGrpSpPr>
          <p:cNvPr id="6" name="组合 5"/>
          <p:cNvGrpSpPr/>
          <p:nvPr/>
        </p:nvGrpSpPr>
        <p:grpSpPr>
          <a:xfrm>
            <a:off x="8400804" y="0"/>
            <a:ext cx="851355" cy="6858000"/>
            <a:chOff x="8400804" y="0"/>
            <a:chExt cx="851355" cy="6858000"/>
          </a:xfrm>
        </p:grpSpPr>
        <p:grpSp>
          <p:nvGrpSpPr>
            <p:cNvPr id="7" name="组 9"/>
            <p:cNvGrpSpPr/>
            <p:nvPr/>
          </p:nvGrpSpPr>
          <p:grpSpPr>
            <a:xfrm>
              <a:off x="8400804" y="0"/>
              <a:ext cx="733409" cy="6858000"/>
              <a:chOff x="9055676" y="0"/>
              <a:chExt cx="3136324" cy="6858000"/>
            </a:xfrm>
          </p:grpSpPr>
          <p:sp>
            <p:nvSpPr>
              <p:cNvPr id="9"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矩形 11"/>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8" name="图形 11" descr="衬衫"/>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539750" y="241935"/>
            <a:ext cx="7632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dirty="0">
                <a:solidFill>
                  <a:srgbClr val="FF0000"/>
                </a:solidFill>
                <a:latin typeface="华文宋体" panose="02010600040101010101" pitchFamily="2" charset="-122"/>
                <a:ea typeface="华文宋体" panose="02010600040101010101" pitchFamily="2" charset="-122"/>
              </a:rPr>
              <a:t>8.2</a:t>
            </a:r>
            <a:r>
              <a:rPr lang="zh-CN" altLang="en-US" sz="2800" b="1" dirty="0">
                <a:solidFill>
                  <a:srgbClr val="FF0000"/>
                </a:solidFill>
                <a:latin typeface="华文宋体" panose="02010600040101010101" pitchFamily="2" charset="-122"/>
                <a:ea typeface="华文宋体" panose="02010600040101010101" pitchFamily="2" charset="-122"/>
              </a:rPr>
              <a:t>自组织特征映射（</a:t>
            </a:r>
            <a:r>
              <a:rPr lang="en-US" altLang="zh-CN" sz="2800" b="1" dirty="0">
                <a:solidFill>
                  <a:srgbClr val="FF0000"/>
                </a:solidFill>
                <a:latin typeface="华文宋体" panose="02010600040101010101" pitchFamily="2" charset="-122"/>
                <a:ea typeface="华文宋体" panose="02010600040101010101" pitchFamily="2" charset="-122"/>
              </a:rPr>
              <a:t>SOM</a:t>
            </a:r>
            <a:r>
              <a:rPr lang="zh-CN" altLang="en-US" sz="2800" b="1" dirty="0">
                <a:solidFill>
                  <a:srgbClr val="FF0000"/>
                </a:solidFill>
                <a:latin typeface="华文宋体" panose="02010600040101010101" pitchFamily="2" charset="-122"/>
                <a:ea typeface="华文宋体" panose="02010600040101010101" pitchFamily="2" charset="-122"/>
              </a:rPr>
              <a:t>）神经网络</a:t>
            </a:r>
          </a:p>
        </p:txBody>
      </p:sp>
      <p:sp>
        <p:nvSpPr>
          <p:cNvPr id="19459" name="Text Box 3"/>
          <p:cNvSpPr txBox="1">
            <a:spLocks noChangeArrowheads="1"/>
          </p:cNvSpPr>
          <p:nvPr/>
        </p:nvSpPr>
        <p:spPr bwMode="auto">
          <a:xfrm>
            <a:off x="539750" y="908050"/>
            <a:ext cx="6926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rgbClr val="FF0000"/>
                </a:solidFill>
                <a:latin typeface="华文宋体" panose="02010600040101010101" pitchFamily="2" charset="-122"/>
                <a:ea typeface="华文宋体" panose="02010600040101010101" pitchFamily="2" charset="-122"/>
              </a:rPr>
              <a:t>    8.2.1SOM</a:t>
            </a:r>
            <a:r>
              <a:rPr lang="zh-CN" altLang="en-US" sz="2400" b="1" dirty="0">
                <a:solidFill>
                  <a:srgbClr val="FF0000"/>
                </a:solidFill>
                <a:latin typeface="华文宋体" panose="02010600040101010101" pitchFamily="2" charset="-122"/>
                <a:ea typeface="华文宋体" panose="02010600040101010101" pitchFamily="2" charset="-122"/>
              </a:rPr>
              <a:t>网络的生物学基础</a:t>
            </a:r>
          </a:p>
        </p:txBody>
      </p:sp>
      <p:sp>
        <p:nvSpPr>
          <p:cNvPr id="19460" name="Text Box 4"/>
          <p:cNvSpPr txBox="1">
            <a:spLocks noChangeArrowheads="1"/>
          </p:cNvSpPr>
          <p:nvPr/>
        </p:nvSpPr>
        <p:spPr bwMode="auto">
          <a:xfrm>
            <a:off x="323850" y="1412875"/>
            <a:ext cx="8496300" cy="319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b="1" dirty="0"/>
              <a:t>       </a:t>
            </a:r>
            <a:r>
              <a:rPr lang="zh-CN" altLang="en-US" sz="2400" b="1" dirty="0">
                <a:latin typeface="华文宋体" panose="02010600040101010101" pitchFamily="2" charset="-122"/>
                <a:ea typeface="华文宋体" panose="02010600040101010101" pitchFamily="2" charset="-122"/>
              </a:rPr>
              <a:t>生物学研究表明：人的大脑皮层中，存在许多</a:t>
            </a:r>
            <a:r>
              <a:rPr lang="zh-CN" altLang="en-US" sz="2400" b="1" dirty="0">
                <a:solidFill>
                  <a:srgbClr val="FF0000"/>
                </a:solidFill>
                <a:latin typeface="华文宋体" panose="02010600040101010101" pitchFamily="2" charset="-122"/>
                <a:ea typeface="华文宋体" panose="02010600040101010101" pitchFamily="2" charset="-122"/>
              </a:rPr>
              <a:t>不同功能的神经网络区域</a:t>
            </a:r>
            <a:r>
              <a:rPr lang="zh-CN" altLang="en-US" sz="2400" b="1" dirty="0">
                <a:latin typeface="华文宋体" panose="02010600040101010101" pitchFamily="2" charset="-122"/>
                <a:ea typeface="华文宋体" panose="02010600040101010101" pitchFamily="2" charset="-122"/>
              </a:rPr>
              <a:t>，每个功能区域完成各自的特定功能，如视觉、听觉、语言理解和运动控制等等。</a:t>
            </a:r>
          </a:p>
          <a:p>
            <a:pPr eaLnBrk="1" hangingPunct="1">
              <a:lnSpc>
                <a:spcPct val="120000"/>
              </a:lnSpc>
            </a:pPr>
            <a:r>
              <a:rPr lang="zh-CN" altLang="en-US" sz="2400" b="1" dirty="0">
                <a:solidFill>
                  <a:schemeClr val="accent2"/>
                </a:solidFill>
                <a:latin typeface="华文宋体" panose="02010600040101010101" pitchFamily="2" charset="-122"/>
                <a:ea typeface="华文宋体" panose="02010600040101010101" pitchFamily="2" charset="-122"/>
              </a:rPr>
              <a:t>       </a:t>
            </a:r>
            <a:r>
              <a:rPr lang="zh-CN" altLang="en-US" sz="2400" b="1" dirty="0">
                <a:latin typeface="华文宋体" panose="02010600040101010101" pitchFamily="2" charset="-122"/>
                <a:ea typeface="华文宋体" panose="02010600040101010101" pitchFamily="2" charset="-122"/>
              </a:rPr>
              <a:t>当人脑通过感官接受外界的特定时空信息时，将引起大脑皮层的</a:t>
            </a:r>
            <a:r>
              <a:rPr lang="zh-CN" altLang="en-US" sz="2400" b="1" dirty="0">
                <a:solidFill>
                  <a:srgbClr val="FF0000"/>
                </a:solidFill>
                <a:latin typeface="华文宋体" panose="02010600040101010101" pitchFamily="2" charset="-122"/>
                <a:ea typeface="华文宋体" panose="02010600040101010101" pitchFamily="2" charset="-122"/>
              </a:rPr>
              <a:t>特定区域兴奋</a:t>
            </a:r>
            <a:r>
              <a:rPr lang="zh-CN" altLang="en-US" sz="2400" b="1" dirty="0">
                <a:latin typeface="华文宋体" panose="02010600040101010101" pitchFamily="2" charset="-122"/>
                <a:ea typeface="华文宋体" panose="02010600040101010101" pitchFamily="2" charset="-122"/>
              </a:rPr>
              <a:t>。每个区域有</a:t>
            </a:r>
            <a:r>
              <a:rPr lang="zh-CN" altLang="en-US" sz="2400" b="1" dirty="0">
                <a:solidFill>
                  <a:srgbClr val="FF0000"/>
                </a:solidFill>
                <a:latin typeface="华文宋体" panose="02010600040101010101" pitchFamily="2" charset="-122"/>
                <a:ea typeface="华文宋体" panose="02010600040101010101" pitchFamily="2" charset="-122"/>
              </a:rPr>
              <a:t>若干</a:t>
            </a:r>
            <a:r>
              <a:rPr lang="zh-CN" altLang="en-US" sz="2400" b="1" dirty="0">
                <a:latin typeface="华文宋体" panose="02010600040101010101" pitchFamily="2" charset="-122"/>
                <a:ea typeface="华文宋体" panose="02010600040101010101" pitchFamily="2" charset="-122"/>
              </a:rPr>
              <a:t>神经元组成，当该区域兴奋时，总是以某一个神经元（细胞）为兴奋中心，呈现出</a:t>
            </a:r>
            <a:r>
              <a:rPr lang="zh-CN" altLang="en-US" sz="2400" b="1" dirty="0">
                <a:solidFill>
                  <a:srgbClr val="FF0000"/>
                </a:solidFill>
                <a:latin typeface="华文宋体" panose="02010600040101010101" pitchFamily="2" charset="-122"/>
                <a:ea typeface="华文宋体" panose="02010600040101010101" pitchFamily="2" charset="-122"/>
              </a:rPr>
              <a:t>墨西哥草帽</a:t>
            </a:r>
            <a:r>
              <a:rPr lang="zh-CN" altLang="en-US" sz="2400" b="1" dirty="0">
                <a:latin typeface="华文宋体" panose="02010600040101010101" pitchFamily="2" charset="-122"/>
                <a:ea typeface="华文宋体" panose="02010600040101010101" pitchFamily="2" charset="-122"/>
              </a:rPr>
              <a:t>（</a:t>
            </a:r>
            <a:r>
              <a:rPr lang="en-US" altLang="zh-CN" sz="2400" b="1" dirty="0">
                <a:latin typeface="华文宋体" panose="02010600040101010101" pitchFamily="2" charset="-122"/>
                <a:ea typeface="华文宋体" panose="02010600040101010101" pitchFamily="2" charset="-122"/>
              </a:rPr>
              <a:t>Mexican Hat</a:t>
            </a:r>
            <a:r>
              <a:rPr lang="zh-CN" altLang="en-US" sz="2400" b="1" dirty="0">
                <a:latin typeface="华文宋体" panose="02010600040101010101" pitchFamily="2" charset="-122"/>
                <a:ea typeface="华文宋体" panose="02010600040101010101" pitchFamily="2" charset="-122"/>
              </a:rPr>
              <a:t>）式兴奋分布。</a:t>
            </a:r>
          </a:p>
        </p:txBody>
      </p:sp>
      <p:pic>
        <p:nvPicPr>
          <p:cNvPr id="1946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349" y="4622800"/>
            <a:ext cx="4391025" cy="2193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3"/>
          <a:stretch>
            <a:fillRect/>
          </a:stretch>
        </p:blipFill>
        <p:spPr>
          <a:xfrm>
            <a:off x="5795994" y="4886960"/>
            <a:ext cx="2538064" cy="1664970"/>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标题 1"/>
          <p:cNvSpPr>
            <a:spLocks noGrp="1"/>
          </p:cNvSpPr>
          <p:nvPr>
            <p:ph type="title" idx="4294967295"/>
          </p:nvPr>
        </p:nvSpPr>
        <p:spPr>
          <a:xfrm>
            <a:off x="661012" y="723107"/>
            <a:ext cx="6016666" cy="711200"/>
          </a:xfrm>
        </p:spPr>
        <p:txBody>
          <a:bodyPr>
            <a:normAutofit/>
          </a:bodyPr>
          <a:lstStyle/>
          <a:p>
            <a:pPr>
              <a:defRPr/>
            </a:pPr>
            <a:r>
              <a:rPr lang="en-US" altLang="zh-CN" sz="3200" b="1" dirty="0">
                <a:solidFill>
                  <a:srgbClr val="0070C0"/>
                </a:solidFill>
                <a:latin typeface="华文宋体" panose="02010600040101010101" pitchFamily="2" charset="-122"/>
                <a:ea typeface="华文宋体" panose="02010600040101010101" pitchFamily="2" charset="-122"/>
                <a:cs typeface="Times New Roman" panose="02020603050405020304" pitchFamily="18" charset="0"/>
              </a:rPr>
              <a:t>DCNN</a:t>
            </a:r>
            <a:r>
              <a:rPr lang="zh-CN" altLang="en-US" sz="3200" b="1" dirty="0">
                <a:solidFill>
                  <a:srgbClr val="0070C0"/>
                </a:solidFill>
                <a:latin typeface="华文宋体" panose="02010600040101010101" pitchFamily="2" charset="-122"/>
                <a:ea typeface="华文宋体" panose="02010600040101010101" pitchFamily="2" charset="-122"/>
              </a:rPr>
              <a:t>的学习规律</a:t>
            </a:r>
          </a:p>
        </p:txBody>
      </p:sp>
      <p:sp>
        <p:nvSpPr>
          <p:cNvPr id="49155" name="日期占位符 2"/>
          <p:cNvSpPr txBox="1">
            <a:spLocks noGrp="1" noChangeArrowheads="1"/>
          </p:cNvSpPr>
          <p:nvPr/>
        </p:nvSpPr>
        <p:spPr bwMode="auto">
          <a:xfrm>
            <a:off x="45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sym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sym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sym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9pPr>
          </a:lstStyle>
          <a:p>
            <a:pPr eaLnBrk="1" hangingPunct="1">
              <a:spcBef>
                <a:spcPct val="0"/>
              </a:spcBef>
              <a:buClrTx/>
              <a:buSzTx/>
              <a:buFont typeface="Arial" panose="020B0604020202020204" pitchFamily="34" charset="0"/>
              <a:buNone/>
            </a:pPr>
            <a:fld id="{8923B732-4A3C-4AEC-8166-2D6E8A0DFF33}" type="datetime1">
              <a:rPr lang="zh-CN" altLang="en-US" sz="1200">
                <a:solidFill>
                  <a:srgbClr val="035C75"/>
                </a:solidFill>
                <a:latin typeface="Arial" panose="020B0604020202020204" pitchFamily="34" charset="0"/>
              </a:rPr>
              <a:t>2025/5/30</a:t>
            </a:fld>
            <a:endParaRPr lang="zh-CN" altLang="en-US" sz="1200">
              <a:solidFill>
                <a:srgbClr val="035C75"/>
              </a:solidFill>
              <a:latin typeface="Arial" panose="020B0604020202020204" pitchFamily="34" charset="0"/>
            </a:endParaRPr>
          </a:p>
        </p:txBody>
      </p:sp>
      <p:sp>
        <p:nvSpPr>
          <p:cNvPr id="49156" name="TextBox 7"/>
          <p:cNvSpPr txBox="1">
            <a:spLocks noChangeArrowheads="1"/>
          </p:cNvSpPr>
          <p:nvPr/>
        </p:nvSpPr>
        <p:spPr bwMode="auto">
          <a:xfrm>
            <a:off x="785813" y="1500188"/>
            <a:ext cx="7747000"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sym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sym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sym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9pPr>
          </a:lstStyle>
          <a:p>
            <a:pPr eaLnBrk="1" hangingPunct="1">
              <a:spcBef>
                <a:spcPct val="0"/>
              </a:spcBef>
              <a:buClrTx/>
              <a:buSzTx/>
              <a:buFont typeface="Arial" panose="020B0604020202020204" pitchFamily="34" charset="0"/>
              <a:buNone/>
            </a:pPr>
            <a:r>
              <a:rPr lang="zh-CN" altLang="en-US" sz="1800" dirty="0">
                <a:solidFill>
                  <a:srgbClr val="000000"/>
                </a:solidFill>
                <a:latin typeface="华文宋体" panose="02010600040101010101" pitchFamily="2" charset="-122"/>
                <a:ea typeface="华文宋体" panose="02010600040101010101" pitchFamily="2" charset="-122"/>
                <a:sym typeface="宋体" panose="02010600030101010101" pitchFamily="2" charset="-122"/>
              </a:rPr>
              <a:t>             </a:t>
            </a:r>
            <a:r>
              <a:rPr lang="zh-CN" altLang="en-US" b="1" dirty="0">
                <a:solidFill>
                  <a:srgbClr val="000000"/>
                </a:solidFill>
                <a:latin typeface="华文宋体" panose="02010600040101010101" pitchFamily="2" charset="-122"/>
                <a:ea typeface="华文宋体" panose="02010600040101010101" pitchFamily="2" charset="-122"/>
                <a:sym typeface="宋体" panose="02010600030101010101" pitchFamily="2" charset="-122"/>
              </a:rPr>
              <a:t>在卷积神经网络的学习过程当中，主要运用前向传播和反向传播两种学习法则来优化权值，学习到一个最优的滤波器来提取特征。</a:t>
            </a:r>
          </a:p>
        </p:txBody>
      </p:sp>
      <p:sp>
        <p:nvSpPr>
          <p:cNvPr id="44037" name="TextBox 8"/>
          <p:cNvSpPr txBox="1">
            <a:spLocks noChangeArrowheads="1"/>
          </p:cNvSpPr>
          <p:nvPr/>
        </p:nvSpPr>
        <p:spPr bwMode="auto">
          <a:xfrm>
            <a:off x="900113" y="2924175"/>
            <a:ext cx="7500937" cy="3077766"/>
          </a:xfrm>
          <a:prstGeom prst="rect">
            <a:avLst/>
          </a:prstGeom>
          <a:noFill/>
          <a:ln w="9525">
            <a:noFill/>
            <a:miter lim="800000"/>
          </a:ln>
        </p:spPr>
        <p:txBody>
          <a:bodyPr>
            <a:spAutoFit/>
          </a:bodyPr>
          <a:lstStyle/>
          <a:p>
            <a:pPr eaLnBrk="1" hangingPunct="1">
              <a:buFont typeface="Arial" panose="020B0604020202020204" pitchFamily="34" charset="0"/>
              <a:buNone/>
              <a:defRPr/>
            </a:pPr>
            <a:r>
              <a:rPr lang="zh-CN" altLang="en-US" sz="2600" b="1" dirty="0">
                <a:latin typeface="+mn-ea"/>
                <a:ea typeface="+mn-ea"/>
              </a:rPr>
              <a:t>     </a:t>
            </a:r>
            <a:r>
              <a:rPr lang="zh-CN" altLang="en-US" sz="2600" b="1" dirty="0">
                <a:solidFill>
                  <a:srgbClr val="0070C0"/>
                </a:solidFill>
                <a:latin typeface="华文宋体" panose="02010600040101010101" pitchFamily="2" charset="-122"/>
                <a:ea typeface="华文宋体" panose="02010600040101010101" pitchFamily="2" charset="-122"/>
              </a:rPr>
              <a:t>（</a:t>
            </a:r>
            <a:r>
              <a:rPr lang="en-US" altLang="zh-CN" sz="2600" b="1" dirty="0">
                <a:solidFill>
                  <a:srgbClr val="0070C0"/>
                </a:solidFill>
                <a:latin typeface="华文宋体" panose="02010600040101010101" pitchFamily="2" charset="-122"/>
                <a:ea typeface="华文宋体" panose="02010600040101010101" pitchFamily="2" charset="-122"/>
              </a:rPr>
              <a:t>1</a:t>
            </a:r>
            <a:r>
              <a:rPr lang="zh-CN" altLang="en-US" sz="2600" b="1" dirty="0">
                <a:solidFill>
                  <a:srgbClr val="0070C0"/>
                </a:solidFill>
                <a:latin typeface="华文宋体" panose="02010600040101010101" pitchFamily="2" charset="-122"/>
                <a:ea typeface="华文宋体" panose="02010600040101010101" pitchFamily="2" charset="-122"/>
              </a:rPr>
              <a:t>）前向传播</a:t>
            </a:r>
          </a:p>
          <a:p>
            <a:pPr eaLnBrk="1" hangingPunct="1">
              <a:buFont typeface="Arial" panose="020B0604020202020204" pitchFamily="34" charset="0"/>
              <a:buNone/>
              <a:defRPr/>
            </a:pPr>
            <a:r>
              <a:rPr lang="en-US" sz="2600" b="1" dirty="0">
                <a:latin typeface="华文宋体" panose="02010600040101010101" pitchFamily="2" charset="-122"/>
                <a:ea typeface="华文宋体" panose="02010600040101010101" pitchFamily="2" charset="-122"/>
              </a:rPr>
              <a:t>       </a:t>
            </a:r>
            <a:r>
              <a:rPr lang="zh-CN" altLang="en-US" sz="2600" b="1" dirty="0">
                <a:latin typeface="华文宋体" panose="02010600040101010101" pitchFamily="2" charset="-122"/>
                <a:ea typeface="华文宋体" panose="02010600040101010101" pitchFamily="2" charset="-122"/>
              </a:rPr>
              <a:t>如果用</a:t>
            </a:r>
            <a:r>
              <a:rPr lang="en-US" altLang="zh-CN" sz="2600" b="1" i="1" dirty="0">
                <a:latin typeface="华文宋体" panose="02010600040101010101" pitchFamily="2" charset="-122"/>
                <a:ea typeface="华文宋体" panose="02010600040101010101" pitchFamily="2" charset="-122"/>
              </a:rPr>
              <a:t>  </a:t>
            </a:r>
            <a:r>
              <a:rPr lang="zh-CN" altLang="en-US" sz="2600" b="1" dirty="0">
                <a:latin typeface="华文宋体" panose="02010600040101010101" pitchFamily="2" charset="-122"/>
                <a:ea typeface="华文宋体" panose="02010600040101010101" pitchFamily="2" charset="-122"/>
              </a:rPr>
              <a:t>来表示当前的网络层，那么当前网络层的输出为：</a:t>
            </a:r>
          </a:p>
          <a:p>
            <a:pPr eaLnBrk="1" hangingPunct="1">
              <a:buFont typeface="Arial" panose="020B0604020202020204" pitchFamily="34" charset="0"/>
              <a:buNone/>
              <a:defRPr/>
            </a:pPr>
            <a:endParaRPr lang="en-US" altLang="zh-CN" sz="2800" b="1" dirty="0">
              <a:latin typeface="华文宋体" panose="02010600040101010101" pitchFamily="2" charset="-122"/>
              <a:ea typeface="华文宋体" panose="02010600040101010101" pitchFamily="2" charset="-122"/>
            </a:endParaRPr>
          </a:p>
          <a:p>
            <a:pPr eaLnBrk="1" hangingPunct="1">
              <a:buFont typeface="Arial" panose="020B0604020202020204" pitchFamily="34" charset="0"/>
              <a:buNone/>
              <a:defRPr/>
            </a:pPr>
            <a:endParaRPr lang="zh-CN" altLang="en-US" dirty="0">
              <a:latin typeface="华文宋体" panose="02010600040101010101" pitchFamily="2" charset="-122"/>
              <a:ea typeface="华文宋体" panose="02010600040101010101" pitchFamily="2" charset="-122"/>
            </a:endParaRPr>
          </a:p>
          <a:p>
            <a:pPr eaLnBrk="1" hangingPunct="1">
              <a:buFont typeface="Arial" panose="020B0604020202020204" pitchFamily="34" charset="0"/>
              <a:buNone/>
              <a:defRPr/>
            </a:pPr>
            <a:r>
              <a:rPr lang="en-US" altLang="zh-CN" sz="2600" dirty="0">
                <a:latin typeface="华文宋体" panose="02010600040101010101" pitchFamily="2" charset="-122"/>
                <a:ea typeface="华文宋体" panose="02010600040101010101" pitchFamily="2" charset="-122"/>
              </a:rPr>
              <a:t>      </a:t>
            </a:r>
            <a:r>
              <a:rPr lang="zh-CN" altLang="en-US" sz="2600" dirty="0">
                <a:latin typeface="华文宋体" panose="02010600040101010101" pitchFamily="2" charset="-122"/>
                <a:ea typeface="华文宋体" panose="02010600040101010101" pitchFamily="2" charset="-122"/>
              </a:rPr>
              <a:t> </a:t>
            </a:r>
            <a:r>
              <a:rPr lang="zh-CN" altLang="en-US" sz="2600" b="1" dirty="0">
                <a:latin typeface="华文宋体" panose="02010600040101010101" pitchFamily="2" charset="-122"/>
                <a:ea typeface="华文宋体" panose="02010600040101010101" pitchFamily="2" charset="-122"/>
              </a:rPr>
              <a:t>其中，</a:t>
            </a:r>
            <a:r>
              <a:rPr lang="en-US" sz="2600" b="1" dirty="0">
                <a:latin typeface="华文宋体" panose="02010600040101010101" pitchFamily="2" charset="-122"/>
                <a:ea typeface="华文宋体" panose="02010600040101010101" pitchFamily="2" charset="-122"/>
              </a:rPr>
              <a:t>       </a:t>
            </a:r>
            <a:r>
              <a:rPr lang="zh-CN" altLang="en-US" sz="2600" b="1" dirty="0">
                <a:latin typeface="华文宋体" panose="02010600040101010101" pitchFamily="2" charset="-122"/>
                <a:ea typeface="华文宋体" panose="02010600040101010101" pitchFamily="2" charset="-122"/>
              </a:rPr>
              <a:t>为网络的输出激活函数。输出激活函数一般选用</a:t>
            </a:r>
            <a:r>
              <a:rPr lang="en-US" altLang="zh-CN" sz="2600" b="1" dirty="0">
                <a:latin typeface="华文宋体" panose="02010600040101010101" pitchFamily="2" charset="-122"/>
                <a:ea typeface="华文宋体" panose="02010600040101010101" pitchFamily="2" charset="-122"/>
              </a:rPr>
              <a:t>sigmoid</a:t>
            </a:r>
            <a:r>
              <a:rPr lang="zh-CN" altLang="en-US" sz="2600" b="1" dirty="0">
                <a:latin typeface="华文宋体" panose="02010600040101010101" pitchFamily="2" charset="-122"/>
                <a:ea typeface="华文宋体" panose="02010600040101010101" pitchFamily="2" charset="-122"/>
              </a:rPr>
              <a:t>函数或者选用双曲线正切函数。</a:t>
            </a:r>
          </a:p>
          <a:p>
            <a:pPr eaLnBrk="1" hangingPunct="1">
              <a:buFont typeface="Arial" panose="020B0604020202020204" pitchFamily="34" charset="0"/>
              <a:buNone/>
              <a:defRPr/>
            </a:pPr>
            <a:endParaRPr lang="zh-CN" altLang="en-US" dirty="0"/>
          </a:p>
        </p:txBody>
      </p:sp>
      <p:graphicFrame>
        <p:nvGraphicFramePr>
          <p:cNvPr id="49158" name="Object 6"/>
          <p:cNvGraphicFramePr>
            <a:graphicFrameLocks noChangeAspect="1"/>
          </p:cNvGraphicFramePr>
          <p:nvPr/>
        </p:nvGraphicFramePr>
        <p:xfrm>
          <a:off x="2530475" y="4076700"/>
          <a:ext cx="5091113" cy="641350"/>
        </p:xfrm>
        <a:graphic>
          <a:graphicData uri="http://schemas.openxmlformats.org/presentationml/2006/ole">
            <mc:AlternateContent xmlns:mc="http://schemas.openxmlformats.org/markup-compatibility/2006">
              <mc:Choice xmlns:v="urn:schemas-microsoft-com:vml" Requires="v">
                <p:oleObj spid="_x0000_s46292" name="公式" r:id="rId3" imgW="1828800" imgH="228600" progId="Equation.3">
                  <p:embed/>
                </p:oleObj>
              </mc:Choice>
              <mc:Fallback>
                <p:oleObj name="公式" r:id="rId3" imgW="1828800" imgH="2286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0475" y="4076700"/>
                        <a:ext cx="50911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9159" name="Object 7"/>
          <p:cNvGraphicFramePr>
            <a:graphicFrameLocks noChangeAspect="1"/>
          </p:cNvGraphicFramePr>
          <p:nvPr/>
        </p:nvGraphicFramePr>
        <p:xfrm>
          <a:off x="2484438" y="4868863"/>
          <a:ext cx="935037" cy="412750"/>
        </p:xfrm>
        <a:graphic>
          <a:graphicData uri="http://schemas.openxmlformats.org/presentationml/2006/ole">
            <mc:AlternateContent xmlns:mc="http://schemas.openxmlformats.org/markup-compatibility/2006">
              <mc:Choice xmlns:v="urn:schemas-microsoft-com:vml" Requires="v">
                <p:oleObj spid="_x0000_s46293" r:id="rId5" imgW="292100" imgH="203200" progId="Equation.3">
                  <p:embed/>
                </p:oleObj>
              </mc:Choice>
              <mc:Fallback>
                <p:oleObj r:id="rId5" imgW="292100" imgH="2032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4438" y="4868863"/>
                        <a:ext cx="935037"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9160" name="Object 4"/>
          <p:cNvGraphicFramePr>
            <a:graphicFrameLocks noChangeAspect="1"/>
          </p:cNvGraphicFramePr>
          <p:nvPr/>
        </p:nvGraphicFramePr>
        <p:xfrm>
          <a:off x="1897904" y="3290888"/>
          <a:ext cx="1630363" cy="785812"/>
        </p:xfrm>
        <a:graphic>
          <a:graphicData uri="http://schemas.openxmlformats.org/presentationml/2006/ole">
            <mc:AlternateContent xmlns:mc="http://schemas.openxmlformats.org/markup-compatibility/2006">
              <mc:Choice xmlns:v="urn:schemas-microsoft-com:vml" Requires="v">
                <p:oleObj spid="_x0000_s46294" name="公式" r:id="rId7" imgW="76200" imgH="190500" progId="Equation.3">
                  <p:embed/>
                </p:oleObj>
              </mc:Choice>
              <mc:Fallback>
                <p:oleObj name="公式" r:id="rId7" imgW="76200" imgH="19050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97904" y="3290888"/>
                        <a:ext cx="1630363"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2"/>
          <p:cNvSpPr txBox="1">
            <a:spLocks noChangeArrowheads="1"/>
          </p:cNvSpPr>
          <p:nvPr/>
        </p:nvSpPr>
        <p:spPr>
          <a:xfrm>
            <a:off x="552300" y="94716"/>
            <a:ext cx="6302038" cy="8580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11</a:t>
            </a:r>
            <a:r>
              <a:rPr lang="zh-CN" altLang="en-US" sz="4000" b="1" dirty="0">
                <a:solidFill>
                  <a:srgbClr val="FF0000"/>
                </a:solidFill>
                <a:latin typeface="Times New Roman" panose="02020603050405020304" pitchFamily="18" charset="0"/>
                <a:ea typeface="宋体" panose="02010600030101010101" pitchFamily="2" charset="-122"/>
              </a:rPr>
              <a:t> </a:t>
            </a:r>
            <a:r>
              <a:rPr lang="en-US" altLang="zh-CN" sz="4000" b="1" dirty="0">
                <a:solidFill>
                  <a:srgbClr val="FF0000"/>
                </a:solidFill>
                <a:latin typeface="宋体" panose="02010600030101010101" pitchFamily="2" charset="-122"/>
                <a:ea typeface="宋体" panose="02010600030101010101" pitchFamily="2" charset="-122"/>
              </a:rPr>
              <a:t> </a:t>
            </a:r>
            <a:r>
              <a:rPr lang="zh-CN" altLang="en-US" sz="4000" b="1" dirty="0">
                <a:solidFill>
                  <a:srgbClr val="FF0000"/>
                </a:solidFill>
                <a:latin typeface="宋体" panose="02010600030101010101" pitchFamily="2" charset="-122"/>
                <a:ea typeface="宋体" panose="02010600030101010101" pitchFamily="2" charset="-122"/>
              </a:rPr>
              <a:t>深度学习卷积神经网络</a:t>
            </a:r>
            <a:endParaRPr lang="zh-CN" altLang="en-US" sz="4000" dirty="0">
              <a:solidFill>
                <a:srgbClr val="FF0000"/>
              </a:solidFill>
              <a:ea typeface="宋体" panose="02010600030101010101" pitchFamily="2" charset="-122"/>
            </a:endParaRPr>
          </a:p>
        </p:txBody>
      </p:sp>
      <p:grpSp>
        <p:nvGrpSpPr>
          <p:cNvPr id="10" name="组合 9"/>
          <p:cNvGrpSpPr/>
          <p:nvPr/>
        </p:nvGrpSpPr>
        <p:grpSpPr>
          <a:xfrm>
            <a:off x="8400804" y="0"/>
            <a:ext cx="851355" cy="6858000"/>
            <a:chOff x="8400804" y="0"/>
            <a:chExt cx="851355" cy="6858000"/>
          </a:xfrm>
        </p:grpSpPr>
        <p:grpSp>
          <p:nvGrpSpPr>
            <p:cNvPr id="11" name="组 9"/>
            <p:cNvGrpSpPr/>
            <p:nvPr/>
          </p:nvGrpSpPr>
          <p:grpSpPr>
            <a:xfrm>
              <a:off x="8400804" y="0"/>
              <a:ext cx="733409" cy="6858000"/>
              <a:chOff x="9055676" y="0"/>
              <a:chExt cx="3136324" cy="6858000"/>
            </a:xfrm>
          </p:grpSpPr>
          <p:sp>
            <p:nvSpPr>
              <p:cNvPr id="13"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矩形 15"/>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7"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2" name="图形 11" descr="衬衫"/>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2"/>
          <p:cNvSpPr txBox="1">
            <a:spLocks noChangeArrowheads="1"/>
          </p:cNvSpPr>
          <p:nvPr/>
        </p:nvSpPr>
        <p:spPr bwMode="auto">
          <a:xfrm>
            <a:off x="755650" y="1196975"/>
            <a:ext cx="7416800" cy="2240613"/>
          </a:xfrm>
          <a:prstGeom prst="rect">
            <a:avLst/>
          </a:prstGeom>
          <a:noFill/>
          <a:ln w="9525">
            <a:noFill/>
            <a:miter lim="800000"/>
          </a:ln>
        </p:spPr>
        <p:txBody>
          <a:bodyPr>
            <a:spAutoFit/>
          </a:bodyPr>
          <a:lstStyle/>
          <a:p>
            <a:pPr eaLnBrk="1" hangingPunct="1">
              <a:buFont typeface="Arial" panose="020B0604020202020204" pitchFamily="34" charset="0"/>
              <a:buNone/>
              <a:defRPr/>
            </a:pPr>
            <a:r>
              <a:rPr lang="zh-CN" altLang="en-US" dirty="0"/>
              <a:t>        </a:t>
            </a:r>
            <a:r>
              <a:rPr lang="zh-CN" altLang="en-US" sz="2800" b="1" dirty="0">
                <a:solidFill>
                  <a:srgbClr val="0070C0"/>
                </a:solidFill>
                <a:latin typeface="华文宋体" panose="02010600040101010101" pitchFamily="2" charset="-122"/>
                <a:ea typeface="华文宋体" panose="02010600040101010101" pitchFamily="2" charset="-122"/>
                <a:cs typeface="Times New Roman" panose="02020603050405020304" pitchFamily="18" charset="0"/>
              </a:rPr>
              <a:t>（</a:t>
            </a:r>
            <a:r>
              <a:rPr lang="en-US" altLang="zh-CN" sz="2800" b="1" dirty="0">
                <a:solidFill>
                  <a:srgbClr val="0070C0"/>
                </a:solidFill>
                <a:latin typeface="华文宋体" panose="02010600040101010101" pitchFamily="2" charset="-122"/>
                <a:ea typeface="华文宋体" panose="02010600040101010101" pitchFamily="2" charset="-122"/>
                <a:cs typeface="Times New Roman" panose="02020603050405020304" pitchFamily="18" charset="0"/>
              </a:rPr>
              <a:t>2</a:t>
            </a:r>
            <a:r>
              <a:rPr lang="zh-CN" altLang="en-US" sz="2800" b="1" dirty="0">
                <a:solidFill>
                  <a:srgbClr val="0070C0"/>
                </a:solidFill>
                <a:latin typeface="华文宋体" panose="02010600040101010101" pitchFamily="2" charset="-122"/>
                <a:ea typeface="华文宋体" panose="02010600040101010101" pitchFamily="2" charset="-122"/>
                <a:cs typeface="Times New Roman" panose="02020603050405020304" pitchFamily="18" charset="0"/>
              </a:rPr>
              <a:t>）反向传播算法</a:t>
            </a:r>
          </a:p>
          <a:p>
            <a:pPr eaLnBrk="1" hangingPunct="1">
              <a:lnSpc>
                <a:spcPct val="130000"/>
              </a:lnSpc>
              <a:buFont typeface="Arial" panose="020B0604020202020204" pitchFamily="34" charset="0"/>
              <a:buNone/>
              <a:defRPr/>
            </a:pPr>
            <a:r>
              <a:rPr lang="zh-CN" altLang="en-US" sz="2400" b="1" dirty="0">
                <a:latin typeface="华文宋体" panose="02010600040101010101" pitchFamily="2" charset="-122"/>
                <a:ea typeface="华文宋体" panose="02010600040101010101" pitchFamily="2" charset="-122"/>
                <a:cs typeface="Times New Roman" panose="02020603050405020304" pitchFamily="18" charset="0"/>
              </a:rPr>
              <a:t>       </a:t>
            </a:r>
            <a:r>
              <a:rPr lang="en-US" altLang="zh-CN" sz="2400" b="1" dirty="0">
                <a:latin typeface="华文宋体" panose="02010600040101010101" pitchFamily="2" charset="-122"/>
                <a:ea typeface="华文宋体" panose="02010600040101010101" pitchFamily="2" charset="-122"/>
                <a:cs typeface="Times New Roman" panose="02020603050405020304" pitchFamily="18" charset="0"/>
              </a:rPr>
              <a:t> </a:t>
            </a:r>
            <a:r>
              <a:rPr lang="zh-CN" altLang="en-US" sz="2400" b="1" dirty="0">
                <a:latin typeface="华文宋体" panose="02010600040101010101" pitchFamily="2" charset="-122"/>
                <a:ea typeface="华文宋体" panose="02010600040101010101" pitchFamily="2" charset="-122"/>
                <a:cs typeface="Times New Roman" panose="02020603050405020304" pitchFamily="18" charset="0"/>
              </a:rPr>
              <a:t>通过调整网络输出与给定标签之间的误差来训练与改变权值。在代价函数方面，我们选择采用平方误差代价函数。因此</a:t>
            </a:r>
            <a:r>
              <a:rPr lang="en-US" altLang="zh-CN" sz="2400" b="1" dirty="0">
                <a:latin typeface="华文宋体" panose="02010600040101010101" pitchFamily="2" charset="-122"/>
                <a:ea typeface="华文宋体" panose="02010600040101010101" pitchFamily="2" charset="-122"/>
                <a:cs typeface="Times New Roman" panose="02020603050405020304" pitchFamily="18" charset="0"/>
              </a:rPr>
              <a:t>N</a:t>
            </a:r>
            <a:r>
              <a:rPr lang="zh-CN" altLang="en-US" sz="2400" b="1" dirty="0">
                <a:latin typeface="华文宋体" panose="02010600040101010101" pitchFamily="2" charset="-122"/>
                <a:ea typeface="华文宋体" panose="02010600040101010101" pitchFamily="2" charset="-122"/>
                <a:cs typeface="Times New Roman" panose="02020603050405020304" pitchFamily="18" charset="0"/>
              </a:rPr>
              <a:t>个训练样本的代价函数如下：</a:t>
            </a:r>
            <a:endParaRPr lang="zh-CN" altLang="en-US" sz="2400" b="1" dirty="0">
              <a:latin typeface="华文宋体" panose="02010600040101010101" pitchFamily="2" charset="-122"/>
              <a:ea typeface="华文宋体" panose="02010600040101010101" pitchFamily="2" charset="-122"/>
            </a:endParaRPr>
          </a:p>
          <a:p>
            <a:pPr eaLnBrk="1" hangingPunct="1">
              <a:buFont typeface="Arial" panose="020B0604020202020204" pitchFamily="34" charset="0"/>
              <a:buNone/>
              <a:defRPr/>
            </a:pPr>
            <a:endParaRPr lang="zh-CN" altLang="en-US" dirty="0"/>
          </a:p>
        </p:txBody>
      </p:sp>
      <p:graphicFrame>
        <p:nvGraphicFramePr>
          <p:cNvPr id="50179" name="Object 9"/>
          <p:cNvGraphicFramePr>
            <a:graphicFrameLocks noChangeAspect="1"/>
          </p:cNvGraphicFramePr>
          <p:nvPr/>
        </p:nvGraphicFramePr>
        <p:xfrm>
          <a:off x="1794654" y="3719529"/>
          <a:ext cx="3930650" cy="1152525"/>
        </p:xfrm>
        <a:graphic>
          <a:graphicData uri="http://schemas.openxmlformats.org/presentationml/2006/ole">
            <mc:AlternateContent xmlns:mc="http://schemas.openxmlformats.org/markup-compatibility/2006">
              <mc:Choice xmlns:v="urn:schemas-microsoft-com:vml" Requires="v">
                <p:oleObj spid="_x0000_s47180" r:id="rId3" imgW="1473835" imgH="431800" progId="Equation.3">
                  <p:embed/>
                </p:oleObj>
              </mc:Choice>
              <mc:Fallback>
                <p:oleObj r:id="rId3" imgW="1473835" imgH="431800"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4654" y="3719529"/>
                        <a:ext cx="393065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 name="Rectangle 2"/>
          <p:cNvSpPr txBox="1">
            <a:spLocks noChangeArrowheads="1"/>
          </p:cNvSpPr>
          <p:nvPr/>
        </p:nvSpPr>
        <p:spPr>
          <a:xfrm>
            <a:off x="513859" y="0"/>
            <a:ext cx="6492240" cy="9150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a:solidFill>
                  <a:srgbClr val="FF0000"/>
                </a:solidFill>
                <a:latin typeface="宋体" panose="02010600030101010101" pitchFamily="2" charset="-122"/>
                <a:ea typeface="宋体" panose="02010600030101010101" pitchFamily="2" charset="-122"/>
              </a:rPr>
              <a:t>11</a:t>
            </a:r>
            <a:r>
              <a:rPr lang="zh-CN" altLang="en-US" sz="4000" b="1">
                <a:solidFill>
                  <a:srgbClr val="FF0000"/>
                </a:solidFill>
                <a:latin typeface="Times New Roman" panose="02020603050405020304" pitchFamily="18" charset="0"/>
                <a:ea typeface="宋体" panose="02010600030101010101" pitchFamily="2" charset="-122"/>
              </a:rPr>
              <a:t> </a:t>
            </a:r>
            <a:r>
              <a:rPr lang="en-US" altLang="zh-CN" sz="4000" b="1">
                <a:solidFill>
                  <a:srgbClr val="FF0000"/>
                </a:solidFill>
                <a:latin typeface="宋体" panose="02010600030101010101" pitchFamily="2" charset="-122"/>
                <a:ea typeface="宋体" panose="02010600030101010101" pitchFamily="2" charset="-122"/>
              </a:rPr>
              <a:t> </a:t>
            </a:r>
            <a:r>
              <a:rPr lang="zh-CN" altLang="en-US" sz="4000" b="1">
                <a:solidFill>
                  <a:srgbClr val="FF0000"/>
                </a:solidFill>
                <a:latin typeface="宋体" panose="02010600030101010101" pitchFamily="2" charset="-122"/>
                <a:ea typeface="宋体" panose="02010600030101010101" pitchFamily="2" charset="-122"/>
              </a:rPr>
              <a:t>深度学习卷积神经网络</a:t>
            </a:r>
            <a:endParaRPr lang="zh-CN" altLang="en-US" sz="4000" dirty="0">
              <a:solidFill>
                <a:srgbClr val="FF0000"/>
              </a:solidFill>
              <a:ea typeface="宋体" panose="02010600030101010101" pitchFamily="2" charset="-122"/>
            </a:endParaRPr>
          </a:p>
        </p:txBody>
      </p:sp>
      <p:grpSp>
        <p:nvGrpSpPr>
          <p:cNvPr id="5" name="组合 4"/>
          <p:cNvGrpSpPr/>
          <p:nvPr/>
        </p:nvGrpSpPr>
        <p:grpSpPr>
          <a:xfrm>
            <a:off x="8400804" y="0"/>
            <a:ext cx="851355" cy="6858000"/>
            <a:chOff x="8400804" y="0"/>
            <a:chExt cx="851355" cy="6858000"/>
          </a:xfrm>
        </p:grpSpPr>
        <p:grpSp>
          <p:nvGrpSpPr>
            <p:cNvPr id="6"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7" name="图形 11" descr="衬衫"/>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日期占位符 2"/>
          <p:cNvSpPr txBox="1">
            <a:spLocks noGrp="1" noChangeArrowheads="1"/>
          </p:cNvSpPr>
          <p:nvPr/>
        </p:nvSpPr>
        <p:spPr bwMode="auto">
          <a:xfrm>
            <a:off x="45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sym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sym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sym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9pPr>
          </a:lstStyle>
          <a:p>
            <a:pPr eaLnBrk="1" hangingPunct="1">
              <a:spcBef>
                <a:spcPct val="0"/>
              </a:spcBef>
              <a:buClrTx/>
              <a:buSzTx/>
              <a:buFont typeface="Arial" panose="020B0604020202020204" pitchFamily="34" charset="0"/>
              <a:buNone/>
            </a:pPr>
            <a:fld id="{E5986156-CFAF-462B-A68A-50436701E93B}" type="datetime1">
              <a:rPr lang="zh-CN" altLang="en-US" sz="1200">
                <a:solidFill>
                  <a:srgbClr val="035C75"/>
                </a:solidFill>
                <a:latin typeface="Arial" panose="020B0604020202020204" pitchFamily="34" charset="0"/>
              </a:rPr>
              <a:t>2025/5/30</a:t>
            </a:fld>
            <a:endParaRPr lang="zh-CN" altLang="en-US" sz="1200">
              <a:solidFill>
                <a:srgbClr val="035C75"/>
              </a:solidFill>
              <a:latin typeface="Arial" panose="020B0604020202020204" pitchFamily="34" charset="0"/>
            </a:endParaRPr>
          </a:p>
        </p:txBody>
      </p:sp>
      <p:sp>
        <p:nvSpPr>
          <p:cNvPr id="51203" name="TextBox 3"/>
          <p:cNvSpPr txBox="1">
            <a:spLocks noChangeArrowheads="1"/>
          </p:cNvSpPr>
          <p:nvPr/>
        </p:nvSpPr>
        <p:spPr bwMode="auto">
          <a:xfrm>
            <a:off x="428625" y="928688"/>
            <a:ext cx="8175625"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sym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sym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sym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9pPr>
          </a:lstStyle>
          <a:p>
            <a:pPr eaLnBrk="1" hangingPunct="1">
              <a:spcBef>
                <a:spcPct val="0"/>
              </a:spcBef>
              <a:buClrTx/>
              <a:buSzTx/>
              <a:buFont typeface="Arial" panose="020B0604020202020204" pitchFamily="34" charset="0"/>
              <a:buNone/>
            </a:pPr>
            <a:r>
              <a:rPr lang="zh-CN" altLang="en-US" sz="1800" dirty="0">
                <a:latin typeface="Arial" panose="020B0604020202020204" pitchFamily="34" charset="0"/>
              </a:rPr>
              <a:t>           </a:t>
            </a:r>
            <a:r>
              <a:rPr lang="zh-CN" altLang="en-US" b="1" dirty="0">
                <a:latin typeface="华文宋体" panose="02010600040101010101" pitchFamily="2" charset="-122"/>
                <a:ea typeface="华文宋体" panose="02010600040101010101" pitchFamily="2" charset="-122"/>
              </a:rPr>
              <a:t>对于</a:t>
            </a:r>
            <a:r>
              <a:rPr lang="en-US" altLang="zh-CN" b="1" dirty="0">
                <a:latin typeface="华文宋体" panose="02010600040101010101" pitchFamily="2" charset="-122"/>
                <a:ea typeface="华文宋体" panose="02010600040101010101" pitchFamily="2" charset="-122"/>
              </a:rPr>
              <a:t>N</a:t>
            </a:r>
            <a:r>
              <a:rPr lang="zh-CN" altLang="en-US" b="1" dirty="0">
                <a:latin typeface="华文宋体" panose="02010600040101010101" pitchFamily="2" charset="-122"/>
                <a:ea typeface="华文宋体" panose="02010600040101010101" pitchFamily="2" charset="-122"/>
              </a:rPr>
              <a:t>个训练样本中的第</a:t>
            </a:r>
            <a:r>
              <a:rPr lang="en-US" altLang="zh-CN" b="1" dirty="0">
                <a:latin typeface="华文宋体" panose="02010600040101010101" pitchFamily="2" charset="-122"/>
                <a:ea typeface="华文宋体" panose="02010600040101010101" pitchFamily="2" charset="-122"/>
              </a:rPr>
              <a:t>n</a:t>
            </a:r>
            <a:r>
              <a:rPr lang="zh-CN" altLang="en-US" b="1" dirty="0">
                <a:latin typeface="华文宋体" panose="02010600040101010101" pitchFamily="2" charset="-122"/>
                <a:ea typeface="华文宋体" panose="02010600040101010101" pitchFamily="2" charset="-122"/>
              </a:rPr>
              <a:t>个训练样本，它的代价函数表示为：</a:t>
            </a:r>
          </a:p>
        </p:txBody>
      </p:sp>
      <p:graphicFrame>
        <p:nvGraphicFramePr>
          <p:cNvPr id="51204" name="Object 4"/>
          <p:cNvGraphicFramePr>
            <a:graphicFrameLocks noChangeAspect="1"/>
          </p:cNvGraphicFramePr>
          <p:nvPr/>
        </p:nvGraphicFramePr>
        <p:xfrm>
          <a:off x="2484438" y="1557338"/>
          <a:ext cx="5354637" cy="935037"/>
        </p:xfrm>
        <a:graphic>
          <a:graphicData uri="http://schemas.openxmlformats.org/presentationml/2006/ole">
            <mc:AlternateContent xmlns:mc="http://schemas.openxmlformats.org/markup-compatibility/2006">
              <mc:Choice xmlns:v="urn:schemas-microsoft-com:vml" Requires="v">
                <p:oleObj spid="_x0000_s48408" r:id="rId3" imgW="2070735" imgH="431800" progId="Equation.3">
                  <p:embed/>
                </p:oleObj>
              </mc:Choice>
              <mc:Fallback>
                <p:oleObj r:id="rId3" imgW="2070735" imgH="4318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4438" y="1557338"/>
                        <a:ext cx="5354637" cy="93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1205" name="TextBox 19"/>
          <p:cNvSpPr txBox="1">
            <a:spLocks noChangeArrowheads="1"/>
          </p:cNvSpPr>
          <p:nvPr/>
        </p:nvSpPr>
        <p:spPr bwMode="auto">
          <a:xfrm>
            <a:off x="468314" y="2565400"/>
            <a:ext cx="7824190"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sym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sym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sym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9pPr>
          </a:lstStyle>
          <a:p>
            <a:pPr eaLnBrk="1" hangingPunct="1">
              <a:spcBef>
                <a:spcPct val="0"/>
              </a:spcBef>
              <a:buClrTx/>
              <a:buSzTx/>
              <a:buFont typeface="Arial" panose="020B0604020202020204" pitchFamily="34" charset="0"/>
              <a:buNone/>
            </a:pPr>
            <a:r>
              <a:rPr lang="zh-CN" altLang="en-US" b="1" dirty="0">
                <a:latin typeface="华文宋体" panose="02010600040101010101" pitchFamily="2" charset="-122"/>
                <a:ea typeface="华文宋体" panose="02010600040101010101" pitchFamily="2" charset="-122"/>
              </a:rPr>
              <a:t>       接下来需要根据每个样本的输出误差来反向调节每一层当中的权值系数，即计算代价函数对应于卷积神经网络中的每个</a:t>
            </a:r>
            <a:r>
              <a:rPr lang="zh-CN" altLang="en-US" b="1" dirty="0">
                <a:solidFill>
                  <a:srgbClr val="FF0000"/>
                </a:solidFill>
                <a:latin typeface="华文宋体" panose="02010600040101010101" pitchFamily="2" charset="-122"/>
                <a:ea typeface="华文宋体" panose="02010600040101010101" pitchFamily="2" charset="-122"/>
              </a:rPr>
              <a:t>权值</a:t>
            </a:r>
            <a:r>
              <a:rPr lang="zh-CN" altLang="en-US" b="1" dirty="0">
                <a:latin typeface="华文宋体" panose="02010600040101010101" pitchFamily="2" charset="-122"/>
                <a:ea typeface="华文宋体" panose="02010600040101010101" pitchFamily="2" charset="-122"/>
              </a:rPr>
              <a:t>的偏导数：</a:t>
            </a:r>
          </a:p>
        </p:txBody>
      </p:sp>
      <p:graphicFrame>
        <p:nvGraphicFramePr>
          <p:cNvPr id="51206" name="Object 6"/>
          <p:cNvGraphicFramePr>
            <a:graphicFrameLocks noChangeAspect="1"/>
          </p:cNvGraphicFramePr>
          <p:nvPr/>
        </p:nvGraphicFramePr>
        <p:xfrm>
          <a:off x="1763713" y="4005263"/>
          <a:ext cx="2581275" cy="974725"/>
        </p:xfrm>
        <a:graphic>
          <a:graphicData uri="http://schemas.openxmlformats.org/presentationml/2006/ole">
            <mc:AlternateContent xmlns:mc="http://schemas.openxmlformats.org/markup-compatibility/2006">
              <mc:Choice xmlns:v="urn:schemas-microsoft-com:vml" Requires="v">
                <p:oleObj spid="_x0000_s48409" r:id="rId5" imgW="1054100" imgH="393700" progId="Equation.3">
                  <p:embed/>
                </p:oleObj>
              </mc:Choice>
              <mc:Fallback>
                <p:oleObj r:id="rId5" imgW="1054100" imgH="3937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3713" y="4005263"/>
                        <a:ext cx="2581275"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1207" name="Object 7"/>
          <p:cNvGraphicFramePr>
            <a:graphicFrameLocks noChangeAspect="1"/>
          </p:cNvGraphicFramePr>
          <p:nvPr/>
        </p:nvGraphicFramePr>
        <p:xfrm>
          <a:off x="2484438" y="5084763"/>
          <a:ext cx="1308100" cy="865187"/>
        </p:xfrm>
        <a:graphic>
          <a:graphicData uri="http://schemas.openxmlformats.org/presentationml/2006/ole">
            <mc:AlternateContent xmlns:mc="http://schemas.openxmlformats.org/markup-compatibility/2006">
              <mc:Choice xmlns:v="urn:schemas-microsoft-com:vml" Requires="v">
                <p:oleObj spid="_x0000_s48410" r:id="rId7" imgW="431800" imgH="393700" progId="Equation.3">
                  <p:embed/>
                </p:oleObj>
              </mc:Choice>
              <mc:Fallback>
                <p:oleObj r:id="rId7" imgW="431800" imgH="3937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84438" y="5084763"/>
                        <a:ext cx="1308100" cy="8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1208" name="Object 8"/>
          <p:cNvGraphicFramePr>
            <a:graphicFrameLocks noChangeAspect="1"/>
          </p:cNvGraphicFramePr>
          <p:nvPr/>
        </p:nvGraphicFramePr>
        <p:xfrm>
          <a:off x="5651500" y="4221163"/>
          <a:ext cx="2687638" cy="1223962"/>
        </p:xfrm>
        <a:graphic>
          <a:graphicData uri="http://schemas.openxmlformats.org/presentationml/2006/ole">
            <mc:AlternateContent xmlns:mc="http://schemas.openxmlformats.org/markup-compatibility/2006">
              <mc:Choice xmlns:v="urn:schemas-microsoft-com:vml" Requires="v">
                <p:oleObj spid="_x0000_s48411" r:id="rId9" imgW="862965" imgH="393700" progId="Equation.3">
                  <p:embed/>
                </p:oleObj>
              </mc:Choice>
              <mc:Fallback>
                <p:oleObj r:id="rId9" imgW="862965" imgH="393700"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1500" y="4221163"/>
                        <a:ext cx="2687638"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1209" name="右箭头 23"/>
          <p:cNvSpPr>
            <a:spLocks noChangeArrowheads="1"/>
          </p:cNvSpPr>
          <p:nvPr/>
        </p:nvSpPr>
        <p:spPr bwMode="auto">
          <a:xfrm>
            <a:off x="4500563" y="4724400"/>
            <a:ext cx="857250" cy="357188"/>
          </a:xfrm>
          <a:prstGeom prst="rightArrow">
            <a:avLst>
              <a:gd name="adj1" fmla="val 50000"/>
              <a:gd name="adj2" fmla="val 49989"/>
            </a:avLst>
          </a:prstGeom>
          <a:solidFill>
            <a:schemeClr val="bg1"/>
          </a:solidFill>
          <a:ln w="9525">
            <a:solidFill>
              <a:schemeClr val="tx1"/>
            </a:solidFill>
            <a:bevel/>
          </a:ln>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sym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sym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sym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sp>
        <p:nvSpPr>
          <p:cNvPr id="10" name="Rectangle 2"/>
          <p:cNvSpPr txBox="1">
            <a:spLocks noChangeArrowheads="1"/>
          </p:cNvSpPr>
          <p:nvPr/>
        </p:nvSpPr>
        <p:spPr>
          <a:xfrm>
            <a:off x="457200" y="69407"/>
            <a:ext cx="6492240" cy="9150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a:solidFill>
                  <a:srgbClr val="FF0000"/>
                </a:solidFill>
                <a:latin typeface="宋体" panose="02010600030101010101" pitchFamily="2" charset="-122"/>
                <a:ea typeface="宋体" panose="02010600030101010101" pitchFamily="2" charset="-122"/>
              </a:rPr>
              <a:t>11</a:t>
            </a:r>
            <a:r>
              <a:rPr lang="zh-CN" altLang="en-US" sz="4000" b="1">
                <a:solidFill>
                  <a:srgbClr val="FF0000"/>
                </a:solidFill>
                <a:latin typeface="Times New Roman" panose="02020603050405020304" pitchFamily="18" charset="0"/>
                <a:ea typeface="宋体" panose="02010600030101010101" pitchFamily="2" charset="-122"/>
              </a:rPr>
              <a:t> </a:t>
            </a:r>
            <a:r>
              <a:rPr lang="en-US" altLang="zh-CN" sz="4000" b="1">
                <a:solidFill>
                  <a:srgbClr val="FF0000"/>
                </a:solidFill>
                <a:latin typeface="宋体" panose="02010600030101010101" pitchFamily="2" charset="-122"/>
                <a:ea typeface="宋体" panose="02010600030101010101" pitchFamily="2" charset="-122"/>
              </a:rPr>
              <a:t> </a:t>
            </a:r>
            <a:r>
              <a:rPr lang="zh-CN" altLang="en-US" sz="4000" b="1">
                <a:solidFill>
                  <a:srgbClr val="FF0000"/>
                </a:solidFill>
                <a:latin typeface="宋体" panose="02010600030101010101" pitchFamily="2" charset="-122"/>
                <a:ea typeface="宋体" panose="02010600030101010101" pitchFamily="2" charset="-122"/>
              </a:rPr>
              <a:t>深度学习卷积神经网络</a:t>
            </a:r>
            <a:endParaRPr lang="zh-CN" altLang="en-US" sz="4000" dirty="0">
              <a:solidFill>
                <a:srgbClr val="FF0000"/>
              </a:solidFill>
              <a:ea typeface="宋体" panose="02010600030101010101" pitchFamily="2" charset="-122"/>
            </a:endParaRPr>
          </a:p>
        </p:txBody>
      </p:sp>
      <p:grpSp>
        <p:nvGrpSpPr>
          <p:cNvPr id="11" name="组合 10"/>
          <p:cNvGrpSpPr/>
          <p:nvPr/>
        </p:nvGrpSpPr>
        <p:grpSpPr>
          <a:xfrm>
            <a:off x="8400804" y="0"/>
            <a:ext cx="851355" cy="6858000"/>
            <a:chOff x="8400804" y="0"/>
            <a:chExt cx="851355" cy="6858000"/>
          </a:xfrm>
        </p:grpSpPr>
        <p:grpSp>
          <p:nvGrpSpPr>
            <p:cNvPr id="12" name="组 9"/>
            <p:cNvGrpSpPr/>
            <p:nvPr/>
          </p:nvGrpSpPr>
          <p:grpSpPr>
            <a:xfrm>
              <a:off x="8400804" y="0"/>
              <a:ext cx="733409" cy="6858000"/>
              <a:chOff x="9055676" y="0"/>
              <a:chExt cx="3136324" cy="6858000"/>
            </a:xfrm>
          </p:grpSpPr>
          <p:sp>
            <p:nvSpPr>
              <p:cNvPr id="1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7" name="矩形 1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1" descr="衬衫"/>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Box 26"/>
          <p:cNvSpPr txBox="1">
            <a:spLocks noChangeArrowheads="1"/>
          </p:cNvSpPr>
          <p:nvPr/>
        </p:nvSpPr>
        <p:spPr bwMode="auto">
          <a:xfrm>
            <a:off x="611188" y="1412875"/>
            <a:ext cx="7632700" cy="389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sym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sym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sym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9pPr>
          </a:lstStyle>
          <a:p>
            <a:pPr eaLnBrk="1" hangingPunct="1">
              <a:lnSpc>
                <a:spcPct val="130000"/>
              </a:lnSpc>
              <a:spcBef>
                <a:spcPct val="0"/>
              </a:spcBef>
              <a:buClrTx/>
              <a:buSzTx/>
              <a:buFont typeface="Arial" panose="020B0604020202020204" pitchFamily="34" charset="0"/>
              <a:buNone/>
            </a:pPr>
            <a:r>
              <a:rPr lang="zh-CN" altLang="en-US" sz="2800" b="1" dirty="0">
                <a:latin typeface="Arial" panose="020B0604020202020204" pitchFamily="34" charset="0"/>
              </a:rPr>
              <a:t>        </a:t>
            </a:r>
            <a:r>
              <a:rPr lang="zh-CN" altLang="en-US" sz="2800" b="1" dirty="0">
                <a:latin typeface="华文宋体" panose="02010600040101010101" pitchFamily="2" charset="-122"/>
                <a:ea typeface="华文宋体" panose="02010600040101010101" pitchFamily="2" charset="-122"/>
              </a:rPr>
              <a:t>可以看到误差对于</a:t>
            </a:r>
            <a:r>
              <a:rPr lang="en-US" altLang="zh-CN" sz="2800" b="1" dirty="0">
                <a:latin typeface="华文宋体" panose="02010600040101010101" pitchFamily="2" charset="-122"/>
                <a:ea typeface="华文宋体" panose="02010600040101010101" pitchFamily="2" charset="-122"/>
              </a:rPr>
              <a:t>bias</a:t>
            </a:r>
            <a:r>
              <a:rPr lang="zh-CN" altLang="en-US" sz="2800" b="1" dirty="0">
                <a:latin typeface="华文宋体" panose="02010600040101010101" pitchFamily="2" charset="-122"/>
                <a:ea typeface="华文宋体" panose="02010600040101010101" pitchFamily="2" charset="-122"/>
              </a:rPr>
              <a:t>基</a:t>
            </a:r>
            <a:r>
              <a:rPr lang="en-US" altLang="zh-CN" sz="2800" b="1" dirty="0">
                <a:latin typeface="华文宋体" panose="02010600040101010101" pitchFamily="2" charset="-122"/>
                <a:ea typeface="华文宋体" panose="02010600040101010101" pitchFamily="2" charset="-122"/>
              </a:rPr>
              <a:t>b</a:t>
            </a:r>
            <a:r>
              <a:rPr lang="zh-CN" altLang="en-US" sz="2800" b="1" dirty="0">
                <a:latin typeface="华文宋体" panose="02010600040101010101" pitchFamily="2" charset="-122"/>
                <a:ea typeface="华文宋体" panose="02010600040101010101" pitchFamily="2" charset="-122"/>
              </a:rPr>
              <a:t>的灵敏度和误差对于一个</a:t>
            </a:r>
            <a:r>
              <a:rPr lang="zh-CN" altLang="en-US" sz="2800" b="1" dirty="0">
                <a:solidFill>
                  <a:srgbClr val="FF0000"/>
                </a:solidFill>
                <a:latin typeface="华文宋体" panose="02010600040101010101" pitchFamily="2" charset="-122"/>
                <a:ea typeface="华文宋体" panose="02010600040101010101" pitchFamily="2" charset="-122"/>
              </a:rPr>
              <a:t>节点的输入</a:t>
            </a:r>
            <a:r>
              <a:rPr lang="en-US" altLang="zh-CN" sz="2800" b="1" dirty="0">
                <a:solidFill>
                  <a:srgbClr val="FF0000"/>
                </a:solidFill>
                <a:latin typeface="华文宋体" panose="02010600040101010101" pitchFamily="2" charset="-122"/>
                <a:ea typeface="华文宋体" panose="02010600040101010101" pitchFamily="2" charset="-122"/>
              </a:rPr>
              <a:t>u</a:t>
            </a:r>
            <a:r>
              <a:rPr lang="zh-CN" altLang="en-US" sz="2800" b="1" dirty="0">
                <a:latin typeface="华文宋体" panose="02010600040101010101" pitchFamily="2" charset="-122"/>
                <a:ea typeface="华文宋体" panose="02010600040101010101" pitchFamily="2" charset="-122"/>
              </a:rPr>
              <a:t>的导数是</a:t>
            </a:r>
            <a:r>
              <a:rPr lang="zh-CN" altLang="en-US" sz="2800" b="1" dirty="0">
                <a:solidFill>
                  <a:srgbClr val="FF0000"/>
                </a:solidFill>
                <a:latin typeface="华文宋体" panose="02010600040101010101" pitchFamily="2" charset="-122"/>
                <a:ea typeface="华文宋体" panose="02010600040101010101" pitchFamily="2" charset="-122"/>
              </a:rPr>
              <a:t>相等</a:t>
            </a:r>
            <a:r>
              <a:rPr lang="zh-CN" altLang="en-US" sz="2800" b="1" dirty="0">
                <a:latin typeface="华文宋体" panose="02010600040101010101" pitchFamily="2" charset="-122"/>
                <a:ea typeface="华文宋体" panose="02010600040101010101" pitchFamily="2" charset="-122"/>
              </a:rPr>
              <a:t>的。</a:t>
            </a:r>
            <a:endParaRPr lang="en-US" altLang="zh-CN" sz="2800" b="1" dirty="0">
              <a:latin typeface="华文宋体" panose="02010600040101010101" pitchFamily="2" charset="-122"/>
              <a:ea typeface="华文宋体" panose="02010600040101010101" pitchFamily="2" charset="-122"/>
            </a:endParaRPr>
          </a:p>
          <a:p>
            <a:pPr eaLnBrk="1" hangingPunct="1">
              <a:lnSpc>
                <a:spcPct val="130000"/>
              </a:lnSpc>
              <a:spcBef>
                <a:spcPct val="0"/>
              </a:spcBef>
              <a:buClrTx/>
              <a:buSzTx/>
              <a:buFont typeface="Arial" panose="020B0604020202020204" pitchFamily="34" charset="0"/>
              <a:buNone/>
            </a:pPr>
            <a:r>
              <a:rPr lang="zh-CN" altLang="en-US" sz="2800" b="1" dirty="0">
                <a:latin typeface="华文宋体" panose="02010600040101010101" pitchFamily="2" charset="-122"/>
                <a:ea typeface="华文宋体" panose="02010600040101010101" pitchFamily="2" charset="-122"/>
              </a:rPr>
              <a:t>        对于非输出层，第</a:t>
            </a:r>
            <a:r>
              <a:rPr lang="en-US" altLang="zh-CN" sz="2800" b="1" dirty="0">
                <a:latin typeface="华文宋体" panose="02010600040101010101" pitchFamily="2" charset="-122"/>
                <a:ea typeface="华文宋体" panose="02010600040101010101" pitchFamily="2" charset="-122"/>
              </a:rPr>
              <a:t>l</a:t>
            </a:r>
            <a:r>
              <a:rPr lang="zh-CN" altLang="en-US" sz="2800" b="1" dirty="0">
                <a:latin typeface="华文宋体" panose="02010600040101010101" pitchFamily="2" charset="-122"/>
                <a:ea typeface="华文宋体" panose="02010600040101010101" pitchFamily="2" charset="-122"/>
              </a:rPr>
              <a:t>层灵敏度可以表示为：</a:t>
            </a:r>
            <a:endParaRPr lang="en-US" altLang="zh-CN" sz="2800" b="1" dirty="0">
              <a:latin typeface="华文宋体" panose="02010600040101010101" pitchFamily="2" charset="-122"/>
              <a:ea typeface="华文宋体" panose="02010600040101010101" pitchFamily="2" charset="-122"/>
            </a:endParaRPr>
          </a:p>
          <a:p>
            <a:pPr eaLnBrk="1" hangingPunct="1">
              <a:spcBef>
                <a:spcPct val="0"/>
              </a:spcBef>
              <a:buClrTx/>
              <a:buSzTx/>
              <a:buFont typeface="Arial" panose="020B0604020202020204" pitchFamily="34" charset="0"/>
              <a:buNone/>
            </a:pPr>
            <a:endParaRPr lang="en-US" altLang="zh-CN" sz="2800" b="1" dirty="0">
              <a:latin typeface="华文宋体" panose="02010600040101010101" pitchFamily="2" charset="-122"/>
              <a:ea typeface="华文宋体" panose="02010600040101010101" pitchFamily="2" charset="-122"/>
            </a:endParaRPr>
          </a:p>
          <a:p>
            <a:pPr eaLnBrk="1" hangingPunct="1">
              <a:spcBef>
                <a:spcPct val="0"/>
              </a:spcBef>
              <a:buClrTx/>
              <a:buSzTx/>
              <a:buFont typeface="Arial" panose="020B0604020202020204" pitchFamily="34" charset="0"/>
              <a:buNone/>
            </a:pPr>
            <a:endParaRPr lang="en-US" altLang="zh-CN" sz="2800" b="1" dirty="0">
              <a:latin typeface="华文宋体" panose="02010600040101010101" pitchFamily="2" charset="-122"/>
              <a:ea typeface="华文宋体" panose="02010600040101010101" pitchFamily="2" charset="-122"/>
            </a:endParaRPr>
          </a:p>
          <a:p>
            <a:pPr eaLnBrk="1" hangingPunct="1">
              <a:spcBef>
                <a:spcPct val="0"/>
              </a:spcBef>
              <a:buClrTx/>
              <a:buSzTx/>
              <a:buFont typeface="Arial" panose="020B0604020202020204" pitchFamily="34" charset="0"/>
              <a:buNone/>
            </a:pPr>
            <a:r>
              <a:rPr lang="zh-CN" altLang="en-US" sz="2800" b="1" dirty="0">
                <a:latin typeface="华文宋体" panose="02010600040101010101" pitchFamily="2" charset="-122"/>
                <a:ea typeface="华文宋体" panose="02010600040101010101" pitchFamily="2" charset="-122"/>
              </a:rPr>
              <a:t>        而对于输出层</a:t>
            </a:r>
            <a:r>
              <a:rPr lang="en-US" altLang="zh-CN" sz="2800" b="1" dirty="0">
                <a:latin typeface="华文宋体" panose="02010600040101010101" pitchFamily="2" charset="-122"/>
                <a:ea typeface="华文宋体" panose="02010600040101010101" pitchFamily="2" charset="-122"/>
              </a:rPr>
              <a:t>L</a:t>
            </a:r>
            <a:r>
              <a:rPr lang="zh-CN" altLang="en-US" sz="2800" b="1" dirty="0">
                <a:latin typeface="华文宋体" panose="02010600040101010101" pitchFamily="2" charset="-122"/>
                <a:ea typeface="华文宋体" panose="02010600040101010101" pitchFamily="2" charset="-122"/>
              </a:rPr>
              <a:t>的灵敏度为：</a:t>
            </a:r>
            <a:endParaRPr lang="en-US" altLang="zh-CN" sz="2800" b="1" dirty="0">
              <a:latin typeface="华文宋体" panose="02010600040101010101" pitchFamily="2" charset="-122"/>
              <a:ea typeface="华文宋体" panose="02010600040101010101" pitchFamily="2" charset="-122"/>
            </a:endParaRPr>
          </a:p>
          <a:p>
            <a:pPr eaLnBrk="1" hangingPunct="1">
              <a:spcBef>
                <a:spcPct val="0"/>
              </a:spcBef>
              <a:buClrTx/>
              <a:buSzTx/>
              <a:buFont typeface="Arial" panose="020B0604020202020204" pitchFamily="34" charset="0"/>
              <a:buNone/>
            </a:pPr>
            <a:endParaRPr lang="en-US" altLang="zh-CN" sz="1800" dirty="0">
              <a:latin typeface="华文宋体" panose="02010600040101010101" pitchFamily="2" charset="-122"/>
              <a:ea typeface="华文宋体" panose="02010600040101010101" pitchFamily="2" charset="-122"/>
            </a:endParaRPr>
          </a:p>
          <a:p>
            <a:pPr eaLnBrk="1" hangingPunct="1">
              <a:spcBef>
                <a:spcPct val="0"/>
              </a:spcBef>
              <a:buClrTx/>
              <a:buSzTx/>
              <a:buFont typeface="Arial" panose="020B0604020202020204" pitchFamily="34" charset="0"/>
              <a:buNone/>
            </a:pPr>
            <a:endParaRPr lang="zh-CN" altLang="en-US" sz="1800" dirty="0">
              <a:latin typeface="Arial" panose="020B0604020202020204" pitchFamily="34" charset="0"/>
            </a:endParaRPr>
          </a:p>
          <a:p>
            <a:pPr eaLnBrk="1" hangingPunct="1">
              <a:spcBef>
                <a:spcPct val="0"/>
              </a:spcBef>
              <a:buClrTx/>
              <a:buSzTx/>
              <a:buFont typeface="Arial" panose="020B0604020202020204" pitchFamily="34" charset="0"/>
              <a:buNone/>
            </a:pPr>
            <a:endParaRPr lang="zh-CN" altLang="en-US" sz="1800" dirty="0">
              <a:latin typeface="Arial" panose="020B0604020202020204" pitchFamily="34" charset="0"/>
            </a:endParaRPr>
          </a:p>
        </p:txBody>
      </p:sp>
      <p:graphicFrame>
        <p:nvGraphicFramePr>
          <p:cNvPr id="52227" name="Object 11"/>
          <p:cNvGraphicFramePr>
            <a:graphicFrameLocks noChangeAspect="1"/>
          </p:cNvGraphicFramePr>
          <p:nvPr/>
        </p:nvGraphicFramePr>
        <p:xfrm>
          <a:off x="1525588" y="3213100"/>
          <a:ext cx="4284662" cy="617538"/>
        </p:xfrm>
        <a:graphic>
          <a:graphicData uri="http://schemas.openxmlformats.org/presentationml/2006/ole">
            <mc:AlternateContent xmlns:mc="http://schemas.openxmlformats.org/markup-compatibility/2006">
              <mc:Choice xmlns:v="urn:schemas-microsoft-com:vml" Requires="v">
                <p:oleObj spid="_x0000_s49296" r:id="rId3" imgW="1587500" imgH="228600" progId="Equation.3">
                  <p:embed/>
                </p:oleObj>
              </mc:Choice>
              <mc:Fallback>
                <p:oleObj r:id="rId3" imgW="1587500" imgH="228600" progId="Equation.3">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5588" y="3213100"/>
                        <a:ext cx="4284662"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2228" name="Object 12"/>
          <p:cNvGraphicFramePr>
            <a:graphicFrameLocks noChangeAspect="1"/>
          </p:cNvGraphicFramePr>
          <p:nvPr/>
        </p:nvGraphicFramePr>
        <p:xfrm>
          <a:off x="1547813" y="4365625"/>
          <a:ext cx="4646612" cy="719138"/>
        </p:xfrm>
        <a:graphic>
          <a:graphicData uri="http://schemas.openxmlformats.org/presentationml/2006/ole">
            <mc:AlternateContent xmlns:mc="http://schemas.openxmlformats.org/markup-compatibility/2006">
              <mc:Choice xmlns:v="urn:schemas-microsoft-com:vml" Requires="v">
                <p:oleObj spid="_x0000_s49297" r:id="rId5" imgW="1473200" imgH="228600" progId="Equation.3">
                  <p:embed/>
                </p:oleObj>
              </mc:Choice>
              <mc:Fallback>
                <p:oleObj r:id="rId5" imgW="1473200" imgH="228600"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7813" y="4365625"/>
                        <a:ext cx="4646612"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 name="Rectangle 2"/>
          <p:cNvSpPr txBox="1">
            <a:spLocks noChangeArrowheads="1"/>
          </p:cNvSpPr>
          <p:nvPr/>
        </p:nvSpPr>
        <p:spPr>
          <a:xfrm>
            <a:off x="651510" y="625635"/>
            <a:ext cx="6492240" cy="9150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a:solidFill>
                  <a:srgbClr val="FF0000"/>
                </a:solidFill>
                <a:latin typeface="宋体" panose="02010600030101010101" pitchFamily="2" charset="-122"/>
                <a:ea typeface="宋体" panose="02010600030101010101" pitchFamily="2" charset="-122"/>
              </a:rPr>
              <a:t>11</a:t>
            </a:r>
            <a:r>
              <a:rPr lang="zh-CN" altLang="en-US" sz="4000" b="1">
                <a:solidFill>
                  <a:srgbClr val="FF0000"/>
                </a:solidFill>
                <a:latin typeface="Times New Roman" panose="02020603050405020304" pitchFamily="18" charset="0"/>
                <a:ea typeface="宋体" panose="02010600030101010101" pitchFamily="2" charset="-122"/>
              </a:rPr>
              <a:t> </a:t>
            </a:r>
            <a:r>
              <a:rPr lang="en-US" altLang="zh-CN" sz="4000" b="1">
                <a:solidFill>
                  <a:srgbClr val="FF0000"/>
                </a:solidFill>
                <a:latin typeface="宋体" panose="02010600030101010101" pitchFamily="2" charset="-122"/>
                <a:ea typeface="宋体" panose="02010600030101010101" pitchFamily="2" charset="-122"/>
              </a:rPr>
              <a:t> </a:t>
            </a:r>
            <a:r>
              <a:rPr lang="zh-CN" altLang="en-US" sz="4000" b="1">
                <a:solidFill>
                  <a:srgbClr val="FF0000"/>
                </a:solidFill>
                <a:latin typeface="宋体" panose="02010600030101010101" pitchFamily="2" charset="-122"/>
                <a:ea typeface="宋体" panose="02010600030101010101" pitchFamily="2" charset="-122"/>
              </a:rPr>
              <a:t>深度学习卷积神经网络</a:t>
            </a:r>
            <a:endParaRPr lang="zh-CN" altLang="en-US" sz="4000" dirty="0">
              <a:solidFill>
                <a:srgbClr val="FF0000"/>
              </a:solidFill>
              <a:ea typeface="宋体" panose="02010600030101010101" pitchFamily="2" charset="-122"/>
            </a:endParaRPr>
          </a:p>
        </p:txBody>
      </p:sp>
      <p:grpSp>
        <p:nvGrpSpPr>
          <p:cNvPr id="6" name="组合 5"/>
          <p:cNvGrpSpPr/>
          <p:nvPr/>
        </p:nvGrpSpPr>
        <p:grpSpPr>
          <a:xfrm>
            <a:off x="8400804" y="0"/>
            <a:ext cx="851355" cy="6858000"/>
            <a:chOff x="8400804" y="0"/>
            <a:chExt cx="851355" cy="6858000"/>
          </a:xfrm>
        </p:grpSpPr>
        <p:grpSp>
          <p:nvGrpSpPr>
            <p:cNvPr id="7" name="组 9"/>
            <p:cNvGrpSpPr/>
            <p:nvPr/>
          </p:nvGrpSpPr>
          <p:grpSpPr>
            <a:xfrm>
              <a:off x="8400804" y="0"/>
              <a:ext cx="733409" cy="6858000"/>
              <a:chOff x="9055676" y="0"/>
              <a:chExt cx="3136324" cy="6858000"/>
            </a:xfrm>
          </p:grpSpPr>
          <p:sp>
            <p:nvSpPr>
              <p:cNvPr id="9"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矩形 11"/>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8" name="图形 11" descr="衬衫"/>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日期占位符 2"/>
          <p:cNvSpPr txBox="1">
            <a:spLocks noGrp="1" noChangeArrowheads="1"/>
          </p:cNvSpPr>
          <p:nvPr/>
        </p:nvSpPr>
        <p:spPr bwMode="auto">
          <a:xfrm>
            <a:off x="45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sym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sym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sym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9pPr>
          </a:lstStyle>
          <a:p>
            <a:pPr eaLnBrk="1" hangingPunct="1">
              <a:spcBef>
                <a:spcPct val="0"/>
              </a:spcBef>
              <a:buClrTx/>
              <a:buSzTx/>
              <a:buFont typeface="Arial" panose="020B0604020202020204" pitchFamily="34" charset="0"/>
              <a:buNone/>
            </a:pPr>
            <a:fld id="{7FC30E64-CF79-42CD-88C2-CF33FAFB9482}" type="datetime1">
              <a:rPr lang="zh-CN" altLang="en-US" sz="1200">
                <a:solidFill>
                  <a:srgbClr val="035C75"/>
                </a:solidFill>
                <a:latin typeface="Arial" panose="020B0604020202020204" pitchFamily="34" charset="0"/>
              </a:rPr>
              <a:t>2025/5/30</a:t>
            </a:fld>
            <a:endParaRPr lang="zh-CN" altLang="en-US" sz="1200">
              <a:solidFill>
                <a:srgbClr val="035C75"/>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46083" name="TextBox 3"/>
              <p:cNvSpPr txBox="1">
                <a:spLocks noChangeArrowheads="1"/>
              </p:cNvSpPr>
              <p:nvPr/>
            </p:nvSpPr>
            <p:spPr bwMode="auto">
              <a:xfrm>
                <a:off x="286329" y="622360"/>
                <a:ext cx="8215313" cy="6047809"/>
              </a:xfrm>
              <a:prstGeom prst="rect">
                <a:avLst/>
              </a:prstGeom>
              <a:noFill/>
              <a:ln w="9525">
                <a:noFill/>
                <a:miter lim="800000"/>
              </a:ln>
            </p:spPr>
            <p:txBody>
              <a:bodyPr>
                <a:spAutoFit/>
              </a:bodyPr>
              <a:lstStyle/>
              <a:p>
                <a:pPr eaLnBrk="1" hangingPunct="1">
                  <a:lnSpc>
                    <a:spcPct val="150000"/>
                  </a:lnSpc>
                  <a:buFont typeface="Arial" panose="020B0604020202020204" pitchFamily="34" charset="0"/>
                  <a:buNone/>
                  <a:defRPr/>
                </a:pPr>
                <a:r>
                  <a:rPr lang="zh-CN" altLang="en-US" sz="2400" b="1" dirty="0" smtClean="0"/>
                  <a:t>       </a:t>
                </a:r>
                <a:r>
                  <a:rPr lang="zh-CN" altLang="en-US" sz="2400" b="1" dirty="0">
                    <a:latin typeface="华文宋体" panose="02010600040101010101" pitchFamily="2" charset="-122"/>
                    <a:ea typeface="华文宋体" panose="02010600040101010101" pitchFamily="2" charset="-122"/>
                  </a:rPr>
                  <a:t>对于</a:t>
                </a:r>
                <a:r>
                  <a:rPr lang="zh-CN" altLang="en-US" sz="2400" b="1" dirty="0" smtClean="0">
                    <a:latin typeface="华文宋体" panose="02010600040101010101" pitchFamily="2" charset="-122"/>
                    <a:ea typeface="华文宋体" panose="02010600040101010101" pitchFamily="2" charset="-122"/>
                  </a:rPr>
                  <a:t>第</a:t>
                </a:r>
                <a:r>
                  <a:rPr lang="en-US" altLang="zh-CN" sz="2400" b="1" i="1" dirty="0">
                    <a:latin typeface="华文宋体" panose="02010600040101010101" pitchFamily="2" charset="-122"/>
                    <a:ea typeface="华文宋体" panose="02010600040101010101" pitchFamily="2" charset="-122"/>
                  </a:rPr>
                  <a:t> </a:t>
                </a:r>
                <a14:m>
                  <m:oMath xmlns:m="http://schemas.openxmlformats.org/officeDocument/2006/math">
                    <m:r>
                      <a:rPr lang="en-US" altLang="zh-CN" sz="2400" b="1" i="1" smtClean="0">
                        <a:latin typeface="Cambria Math" panose="02040503050406030204" pitchFamily="18" charset="0"/>
                        <a:ea typeface="华文宋体" panose="02010600040101010101" pitchFamily="2" charset="-122"/>
                      </a:rPr>
                      <m:t>𝒍</m:t>
                    </m:r>
                  </m:oMath>
                </a14:m>
                <a:r>
                  <a:rPr lang="en-US" altLang="zh-CN" sz="2400" b="1" i="1" dirty="0" smtClean="0">
                    <a:latin typeface="华文宋体" panose="02010600040101010101" pitchFamily="2" charset="-122"/>
                    <a:ea typeface="华文宋体" panose="02010600040101010101" pitchFamily="2" charset="-122"/>
                  </a:rPr>
                  <a:t> </a:t>
                </a:r>
                <a:r>
                  <a:rPr lang="zh-CN" altLang="en-US" sz="2400" b="1" dirty="0" smtClean="0">
                    <a:latin typeface="华文宋体" panose="02010600040101010101" pitchFamily="2" charset="-122"/>
                    <a:ea typeface="华文宋体" panose="02010600040101010101" pitchFamily="2" charset="-122"/>
                  </a:rPr>
                  <a:t>层</a:t>
                </a:r>
                <a:r>
                  <a:rPr lang="zh-CN" altLang="en-US" sz="2400" b="1" dirty="0">
                    <a:latin typeface="华文宋体" panose="02010600040101010101" pitchFamily="2" charset="-122"/>
                    <a:ea typeface="华文宋体" panose="02010600040101010101" pitchFamily="2" charset="-122"/>
                  </a:rPr>
                  <a:t>，误差对于每个权值的偏导数如下：</a:t>
                </a:r>
                <a:endParaRPr lang="en-US" sz="2400" b="1" dirty="0">
                  <a:latin typeface="华文宋体" panose="02010600040101010101" pitchFamily="2" charset="-122"/>
                  <a:ea typeface="华文宋体" panose="02010600040101010101" pitchFamily="2" charset="-122"/>
                </a:endParaRPr>
              </a:p>
              <a:p>
                <a:pPr eaLnBrk="1" hangingPunct="1">
                  <a:lnSpc>
                    <a:spcPct val="150000"/>
                  </a:lnSpc>
                  <a:buFont typeface="Arial" panose="020B0604020202020204" pitchFamily="34" charset="0"/>
                  <a:buNone/>
                  <a:defRPr/>
                </a:pPr>
                <a:endParaRPr lang="en-US" dirty="0">
                  <a:latin typeface="华文宋体" panose="02010600040101010101" pitchFamily="2" charset="-122"/>
                  <a:ea typeface="华文宋体" panose="02010600040101010101" pitchFamily="2" charset="-122"/>
                </a:endParaRPr>
              </a:p>
              <a:p>
                <a:pPr eaLnBrk="1" hangingPunct="1">
                  <a:lnSpc>
                    <a:spcPct val="150000"/>
                  </a:lnSpc>
                  <a:buFont typeface="Arial" panose="020B0604020202020204" pitchFamily="34" charset="0"/>
                  <a:buNone/>
                  <a:defRPr/>
                </a:pPr>
                <a:r>
                  <a:rPr lang="zh-CN" altLang="en-US" sz="2400" b="1" dirty="0">
                    <a:latin typeface="华文宋体" panose="02010600040101010101" pitchFamily="2" charset="-122"/>
                    <a:ea typeface="华文宋体" panose="02010600040101010101" pitchFamily="2" charset="-122"/>
                  </a:rPr>
                  <a:t>   </a:t>
                </a:r>
                <a:endParaRPr lang="en-US" altLang="zh-CN" sz="2400" b="1" dirty="0">
                  <a:latin typeface="华文宋体" panose="02010600040101010101" pitchFamily="2" charset="-122"/>
                  <a:ea typeface="华文宋体" panose="02010600040101010101" pitchFamily="2" charset="-122"/>
                </a:endParaRPr>
              </a:p>
              <a:p>
                <a:pPr eaLnBrk="1" hangingPunct="1">
                  <a:lnSpc>
                    <a:spcPct val="150000"/>
                  </a:lnSpc>
                  <a:buFont typeface="Arial" panose="020B0604020202020204" pitchFamily="34" charset="0"/>
                  <a:buNone/>
                  <a:defRPr/>
                </a:pPr>
                <a:r>
                  <a:rPr lang="zh-CN" altLang="en-US" sz="2400" b="1" dirty="0">
                    <a:latin typeface="华文宋体" panose="02010600040101010101" pitchFamily="2" charset="-122"/>
                    <a:ea typeface="华文宋体" panose="02010600040101010101" pitchFamily="2" charset="-122"/>
                  </a:rPr>
                  <a:t>        当前层神经元的权值更新值如下：</a:t>
                </a:r>
                <a:endParaRPr lang="en-US" sz="2400" b="1" dirty="0">
                  <a:latin typeface="华文宋体" panose="02010600040101010101" pitchFamily="2" charset="-122"/>
                  <a:ea typeface="华文宋体" panose="02010600040101010101" pitchFamily="2" charset="-122"/>
                </a:endParaRPr>
              </a:p>
              <a:p>
                <a:pPr eaLnBrk="1" hangingPunct="1">
                  <a:lnSpc>
                    <a:spcPct val="150000"/>
                  </a:lnSpc>
                  <a:buFont typeface="Arial" panose="020B0604020202020204" pitchFamily="34" charset="0"/>
                  <a:buNone/>
                  <a:defRPr/>
                </a:pPr>
                <a:endParaRPr lang="en-US" dirty="0">
                  <a:latin typeface="华文宋体" panose="02010600040101010101" pitchFamily="2" charset="-122"/>
                  <a:ea typeface="华文宋体" panose="02010600040101010101" pitchFamily="2" charset="-122"/>
                </a:endParaRPr>
              </a:p>
              <a:p>
                <a:pPr eaLnBrk="1" hangingPunct="1">
                  <a:lnSpc>
                    <a:spcPct val="150000"/>
                  </a:lnSpc>
                  <a:buFont typeface="Arial" panose="020B0604020202020204" pitchFamily="34" charset="0"/>
                  <a:buNone/>
                  <a:defRPr/>
                </a:pPr>
                <a:endParaRPr lang="en-US" altLang="zh-CN" dirty="0">
                  <a:latin typeface="华文宋体" panose="02010600040101010101" pitchFamily="2" charset="-122"/>
                  <a:ea typeface="华文宋体" panose="02010600040101010101" pitchFamily="2" charset="-122"/>
                </a:endParaRPr>
              </a:p>
              <a:p>
                <a:pPr eaLnBrk="1" hangingPunct="1">
                  <a:buFont typeface="Arial" panose="020B0604020202020204" pitchFamily="34" charset="0"/>
                  <a:buNone/>
                  <a:defRPr/>
                </a:pPr>
                <a:r>
                  <a:rPr lang="en-US" altLang="zh-CN" sz="2400" b="1" dirty="0">
                    <a:latin typeface="华文宋体" panose="02010600040101010101" pitchFamily="2" charset="-122"/>
                    <a:ea typeface="华文宋体" panose="02010600040101010101" pitchFamily="2" charset="-122"/>
                  </a:rPr>
                  <a:t>        (3)</a:t>
                </a:r>
                <a:r>
                  <a:rPr lang="zh-CN" altLang="en-US" sz="2400" b="1" dirty="0">
                    <a:latin typeface="华文宋体" panose="02010600040101010101" pitchFamily="2" charset="-122"/>
                    <a:ea typeface="华文宋体" panose="02010600040101010101" pitchFamily="2" charset="-122"/>
                  </a:rPr>
                  <a:t>卷积层</a:t>
                </a:r>
                <a:endParaRPr lang="en-US" sz="2400" b="1" dirty="0">
                  <a:latin typeface="华文宋体" panose="02010600040101010101" pitchFamily="2" charset="-122"/>
                  <a:ea typeface="华文宋体" panose="02010600040101010101" pitchFamily="2" charset="-122"/>
                </a:endParaRPr>
              </a:p>
              <a:p>
                <a:pPr eaLnBrk="1" hangingPunct="1">
                  <a:buFont typeface="Arial" panose="020B0604020202020204" pitchFamily="34" charset="0"/>
                  <a:buNone/>
                  <a:defRPr/>
                </a:pPr>
                <a:r>
                  <a:rPr lang="en-US" sz="2400" b="1" dirty="0">
                    <a:latin typeface="华文宋体" panose="02010600040101010101" pitchFamily="2" charset="-122"/>
                    <a:ea typeface="华文宋体" panose="02010600040101010101" pitchFamily="2" charset="-122"/>
                  </a:rPr>
                  <a:t>   </a:t>
                </a:r>
                <a:r>
                  <a:rPr lang="zh-CN" altLang="en-US" sz="2400" b="1" dirty="0">
                    <a:latin typeface="华文宋体" panose="02010600040101010101" pitchFamily="2" charset="-122"/>
                    <a:ea typeface="华文宋体" panose="02010600040101010101" pitchFamily="2" charset="-122"/>
                  </a:rPr>
                  <a:t>   </a:t>
                </a:r>
                <a:r>
                  <a:rPr lang="en-US" sz="2400" b="1" dirty="0">
                    <a:latin typeface="华文宋体" panose="02010600040101010101" pitchFamily="2" charset="-122"/>
                    <a:ea typeface="华文宋体" panose="02010600040101010101" pitchFamily="2" charset="-122"/>
                  </a:rPr>
                  <a:t>  </a:t>
                </a:r>
                <a:r>
                  <a:rPr lang="zh-CN" altLang="en-US" sz="2400" b="1" dirty="0">
                    <a:latin typeface="华文宋体" panose="02010600040101010101" pitchFamily="2" charset="-122"/>
                    <a:ea typeface="华文宋体" panose="02010600040101010101" pitchFamily="2" charset="-122"/>
                  </a:rPr>
                  <a:t>当接在卷积层的下一层为池化层时，由于池化层是有下采样的，池化层和卷积层的神经元无法一一对应。因此我们对池化层当中每一个神经元的灵敏度组成的一个灵敏度图进行</a:t>
                </a:r>
                <a:r>
                  <a:rPr lang="zh-CN" altLang="en-US" sz="2400" b="1" dirty="0">
                    <a:solidFill>
                      <a:srgbClr val="FF0000"/>
                    </a:solidFill>
                    <a:latin typeface="华文宋体" panose="02010600040101010101" pitchFamily="2" charset="-122"/>
                    <a:ea typeface="华文宋体" panose="02010600040101010101" pitchFamily="2" charset="-122"/>
                  </a:rPr>
                  <a:t>上采样</a:t>
                </a:r>
                <a:r>
                  <a:rPr lang="zh-CN" altLang="en-US" sz="2400" b="1" dirty="0">
                    <a:latin typeface="华文宋体" panose="02010600040101010101" pitchFamily="2" charset="-122"/>
                    <a:ea typeface="华文宋体" panose="02010600040101010101" pitchFamily="2" charset="-122"/>
                  </a:rPr>
                  <a:t>。这样一来，得到的灵敏度图的大小便和卷积层的特征图的大小相同了。公式如下：</a:t>
                </a:r>
                <a:endParaRPr lang="en-US" sz="2400" b="1" dirty="0">
                  <a:latin typeface="华文宋体" panose="02010600040101010101" pitchFamily="2" charset="-122"/>
                  <a:ea typeface="华文宋体" panose="02010600040101010101" pitchFamily="2" charset="-122"/>
                </a:endParaRPr>
              </a:p>
              <a:p>
                <a:pPr eaLnBrk="1" hangingPunct="1">
                  <a:buFont typeface="Arial" panose="020B0604020202020204" pitchFamily="34" charset="0"/>
                  <a:buNone/>
                  <a:defRPr/>
                </a:pPr>
                <a:endParaRPr lang="zh-CN" altLang="en-US" dirty="0"/>
              </a:p>
              <a:p>
                <a:pPr eaLnBrk="1" hangingPunct="1">
                  <a:buFont typeface="Arial" panose="020B0604020202020204" pitchFamily="34" charset="0"/>
                  <a:buNone/>
                  <a:defRPr/>
                </a:pPr>
                <a:endParaRPr lang="en-US" dirty="0"/>
              </a:p>
              <a:p>
                <a:pPr eaLnBrk="1" hangingPunct="1">
                  <a:buFont typeface="Arial" panose="020B0604020202020204" pitchFamily="34" charset="0"/>
                  <a:buNone/>
                  <a:defRPr/>
                </a:pPr>
                <a:endParaRPr lang="en-US" dirty="0"/>
              </a:p>
            </p:txBody>
          </p:sp>
        </mc:Choice>
        <mc:Fallback xmlns="">
          <p:sp>
            <p:nvSpPr>
              <p:cNvPr id="46083" name="TextBox 3"/>
              <p:cNvSpPr txBox="1">
                <a:spLocks noRot="1" noChangeAspect="1" noMove="1" noResize="1" noEditPoints="1" noAdjustHandles="1" noChangeArrowheads="1" noChangeShapeType="1" noTextEdit="1"/>
              </p:cNvSpPr>
              <p:nvPr/>
            </p:nvSpPr>
            <p:spPr bwMode="auto">
              <a:xfrm>
                <a:off x="286329" y="622360"/>
                <a:ext cx="8215313" cy="6047809"/>
              </a:xfrm>
              <a:prstGeom prst="rect">
                <a:avLst/>
              </a:prstGeom>
              <a:blipFill>
                <a:blip r:embed="rId3"/>
                <a:stretch>
                  <a:fillRect l="-1187"/>
                </a:stretch>
              </a:blipFill>
              <a:ln w="9525">
                <a:noFill/>
                <a:miter lim="800000"/>
              </a:ln>
            </p:spPr>
            <p:txBody>
              <a:bodyPr/>
              <a:lstStyle/>
              <a:p>
                <a:r>
                  <a:rPr lang="zh-CN" altLang="en-US">
                    <a:noFill/>
                  </a:rPr>
                  <a:t> </a:t>
                </a:r>
              </a:p>
            </p:txBody>
          </p:sp>
        </mc:Fallback>
      </mc:AlternateContent>
      <p:graphicFrame>
        <p:nvGraphicFramePr>
          <p:cNvPr id="53252" name="Object 4"/>
          <p:cNvGraphicFramePr>
            <a:graphicFrameLocks noChangeAspect="1"/>
          </p:cNvGraphicFramePr>
          <p:nvPr/>
        </p:nvGraphicFramePr>
        <p:xfrm>
          <a:off x="3171825" y="1268413"/>
          <a:ext cx="2849563" cy="866775"/>
        </p:xfrm>
        <a:graphic>
          <a:graphicData uri="http://schemas.openxmlformats.org/presentationml/2006/ole">
            <mc:AlternateContent xmlns:mc="http://schemas.openxmlformats.org/markup-compatibility/2006">
              <mc:Choice xmlns:v="urn:schemas-microsoft-com:vml" Requires="v">
                <p:oleObj spid="_x0000_s50388" r:id="rId4" imgW="1066165" imgH="393700" progId="Equation.3">
                  <p:embed/>
                </p:oleObj>
              </mc:Choice>
              <mc:Fallback>
                <p:oleObj r:id="rId4" imgW="1066165" imgH="3937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1825" y="1268413"/>
                        <a:ext cx="2849563"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3253" name="Object 5"/>
          <p:cNvGraphicFramePr>
            <a:graphicFrameLocks noChangeAspect="1"/>
          </p:cNvGraphicFramePr>
          <p:nvPr/>
        </p:nvGraphicFramePr>
        <p:xfrm>
          <a:off x="3059113" y="2708275"/>
          <a:ext cx="2667000" cy="936625"/>
        </p:xfrm>
        <a:graphic>
          <a:graphicData uri="http://schemas.openxmlformats.org/presentationml/2006/ole">
            <mc:AlternateContent xmlns:mc="http://schemas.openxmlformats.org/markup-compatibility/2006">
              <mc:Choice xmlns:v="urn:schemas-microsoft-com:vml" Requires="v">
                <p:oleObj spid="_x0000_s50389" r:id="rId6" imgW="1016000" imgH="393700" progId="Equation.3">
                  <p:embed/>
                </p:oleObj>
              </mc:Choice>
              <mc:Fallback>
                <p:oleObj r:id="rId6" imgW="1016000" imgH="3937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59113" y="2708275"/>
                        <a:ext cx="2667000"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3254" name="Object 6"/>
          <p:cNvGraphicFramePr>
            <a:graphicFrameLocks noChangeAspect="1"/>
          </p:cNvGraphicFramePr>
          <p:nvPr/>
        </p:nvGraphicFramePr>
        <p:xfrm>
          <a:off x="2651125" y="5851525"/>
          <a:ext cx="3494088" cy="504825"/>
        </p:xfrm>
        <a:graphic>
          <a:graphicData uri="http://schemas.openxmlformats.org/presentationml/2006/ole">
            <mc:AlternateContent xmlns:mc="http://schemas.openxmlformats.org/markup-compatibility/2006">
              <mc:Choice xmlns:v="urn:schemas-microsoft-com:vml" Requires="v">
                <p:oleObj spid="_x0000_s50390" r:id="rId8" imgW="1587500" imgH="228600" progId="Equation.3">
                  <p:embed/>
                </p:oleObj>
              </mc:Choice>
              <mc:Fallback>
                <p:oleObj r:id="rId8" imgW="1587500" imgH="228600"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51125" y="5851525"/>
                        <a:ext cx="349408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 name="Rectangle 2"/>
          <p:cNvSpPr txBox="1">
            <a:spLocks noChangeArrowheads="1"/>
          </p:cNvSpPr>
          <p:nvPr/>
        </p:nvSpPr>
        <p:spPr>
          <a:xfrm>
            <a:off x="571219" y="21710"/>
            <a:ext cx="6492240" cy="9150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11</a:t>
            </a:r>
            <a:r>
              <a:rPr lang="zh-CN" altLang="en-US" sz="4000" b="1" dirty="0">
                <a:solidFill>
                  <a:srgbClr val="FF0000"/>
                </a:solidFill>
                <a:latin typeface="Times New Roman" panose="02020603050405020304" pitchFamily="18" charset="0"/>
                <a:ea typeface="宋体" panose="02010600030101010101" pitchFamily="2" charset="-122"/>
              </a:rPr>
              <a:t> </a:t>
            </a:r>
            <a:r>
              <a:rPr lang="en-US" altLang="zh-CN" sz="4000" b="1" dirty="0">
                <a:solidFill>
                  <a:srgbClr val="FF0000"/>
                </a:solidFill>
                <a:latin typeface="宋体" panose="02010600030101010101" pitchFamily="2" charset="-122"/>
                <a:ea typeface="宋体" panose="02010600030101010101" pitchFamily="2" charset="-122"/>
              </a:rPr>
              <a:t> </a:t>
            </a:r>
            <a:r>
              <a:rPr lang="zh-CN" altLang="en-US" sz="4000" b="1" dirty="0">
                <a:solidFill>
                  <a:srgbClr val="FF0000"/>
                </a:solidFill>
                <a:latin typeface="宋体" panose="02010600030101010101" pitchFamily="2" charset="-122"/>
                <a:ea typeface="宋体" panose="02010600030101010101" pitchFamily="2" charset="-122"/>
              </a:rPr>
              <a:t>深度学习卷积神经网络</a:t>
            </a:r>
            <a:endParaRPr lang="zh-CN" altLang="en-US" sz="4000" dirty="0">
              <a:solidFill>
                <a:srgbClr val="FF0000"/>
              </a:solidFill>
              <a:ea typeface="宋体" panose="02010600030101010101" pitchFamily="2" charset="-122"/>
            </a:endParaRPr>
          </a:p>
        </p:txBody>
      </p:sp>
      <p:grpSp>
        <p:nvGrpSpPr>
          <p:cNvPr id="8" name="组合 7"/>
          <p:cNvGrpSpPr/>
          <p:nvPr/>
        </p:nvGrpSpPr>
        <p:grpSpPr>
          <a:xfrm>
            <a:off x="8400804" y="0"/>
            <a:ext cx="851355" cy="6858000"/>
            <a:chOff x="8400804" y="0"/>
            <a:chExt cx="851355" cy="6858000"/>
          </a:xfrm>
        </p:grpSpPr>
        <p:grpSp>
          <p:nvGrpSpPr>
            <p:cNvPr id="9" name="组 9"/>
            <p:cNvGrpSpPr/>
            <p:nvPr/>
          </p:nvGrpSpPr>
          <p:grpSpPr>
            <a:xfrm>
              <a:off x="8400804" y="0"/>
              <a:ext cx="733409" cy="6858000"/>
              <a:chOff x="9055676" y="0"/>
              <a:chExt cx="3136324" cy="6858000"/>
            </a:xfrm>
          </p:grpSpPr>
          <p:sp>
            <p:nvSpPr>
              <p:cNvPr id="11"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矩形 13"/>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0" name="图形 11" descr="衬衫"/>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日期占位符 2"/>
          <p:cNvSpPr txBox="1">
            <a:spLocks noGrp="1" noChangeArrowheads="1"/>
          </p:cNvSpPr>
          <p:nvPr/>
        </p:nvSpPr>
        <p:spPr bwMode="auto">
          <a:xfrm>
            <a:off x="45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sym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sym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sym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9pPr>
          </a:lstStyle>
          <a:p>
            <a:pPr eaLnBrk="1" hangingPunct="1">
              <a:spcBef>
                <a:spcPct val="0"/>
              </a:spcBef>
              <a:buClrTx/>
              <a:buSzTx/>
              <a:buFont typeface="Arial" panose="020B0604020202020204" pitchFamily="34" charset="0"/>
              <a:buNone/>
            </a:pPr>
            <a:fld id="{38CFF7E8-21A9-4B00-969B-60CB347887D2}" type="datetime1">
              <a:rPr lang="zh-CN" altLang="en-US" sz="1200">
                <a:solidFill>
                  <a:srgbClr val="035C75"/>
                </a:solidFill>
                <a:latin typeface="Arial" panose="020B0604020202020204" pitchFamily="34" charset="0"/>
              </a:rPr>
              <a:t>2025/5/30</a:t>
            </a:fld>
            <a:endParaRPr lang="zh-CN" altLang="en-US" sz="1200">
              <a:solidFill>
                <a:srgbClr val="035C75"/>
              </a:solidFill>
              <a:latin typeface="Arial" panose="020B0604020202020204" pitchFamily="34" charset="0"/>
            </a:endParaRPr>
          </a:p>
        </p:txBody>
      </p:sp>
      <p:sp>
        <p:nvSpPr>
          <p:cNvPr id="47107" name="TextBox 3"/>
          <p:cNvSpPr txBox="1">
            <a:spLocks noChangeArrowheads="1"/>
          </p:cNvSpPr>
          <p:nvPr/>
        </p:nvSpPr>
        <p:spPr bwMode="auto">
          <a:xfrm>
            <a:off x="539750" y="1000125"/>
            <a:ext cx="7961892" cy="5816977"/>
          </a:xfrm>
          <a:prstGeom prst="rect">
            <a:avLst/>
          </a:prstGeom>
          <a:noFill/>
          <a:ln w="9525">
            <a:noFill/>
            <a:miter lim="800000"/>
          </a:ln>
        </p:spPr>
        <p:txBody>
          <a:bodyPr wrap="square">
            <a:spAutoFit/>
          </a:bodyPr>
          <a:lstStyle/>
          <a:p>
            <a:pPr eaLnBrk="1" hangingPunct="1">
              <a:buFont typeface="Arial" panose="020B0604020202020204" pitchFamily="34" charset="0"/>
              <a:buNone/>
              <a:defRPr/>
            </a:pPr>
            <a:r>
              <a:rPr lang="zh-CN" altLang="en-US" sz="2400" b="1" dirty="0">
                <a:solidFill>
                  <a:srgbClr val="0070C0"/>
                </a:solidFill>
                <a:latin typeface="华文宋体" panose="02010600040101010101" pitchFamily="2" charset="-122"/>
                <a:ea typeface="华文宋体" panose="02010600040101010101" pitchFamily="2" charset="-122"/>
              </a:rPr>
              <a:t>（</a:t>
            </a:r>
            <a:r>
              <a:rPr lang="en-US" altLang="zh-CN" sz="2400" b="1" dirty="0">
                <a:solidFill>
                  <a:srgbClr val="0070C0"/>
                </a:solidFill>
                <a:latin typeface="华文宋体" panose="02010600040101010101" pitchFamily="2" charset="-122"/>
                <a:ea typeface="华文宋体" panose="02010600040101010101" pitchFamily="2" charset="-122"/>
              </a:rPr>
              <a:t>4</a:t>
            </a:r>
            <a:r>
              <a:rPr lang="zh-CN" altLang="en-US" sz="2400" b="1" dirty="0">
                <a:solidFill>
                  <a:srgbClr val="0070C0"/>
                </a:solidFill>
                <a:latin typeface="华文宋体" panose="02010600040101010101" pitchFamily="2" charset="-122"/>
                <a:ea typeface="华文宋体" panose="02010600040101010101" pitchFamily="2" charset="-122"/>
              </a:rPr>
              <a:t>）池化层</a:t>
            </a:r>
            <a:endParaRPr lang="en-US" sz="2400" b="1" dirty="0">
              <a:solidFill>
                <a:srgbClr val="0070C0"/>
              </a:solidFill>
              <a:latin typeface="华文宋体" panose="02010600040101010101" pitchFamily="2" charset="-122"/>
              <a:ea typeface="华文宋体" panose="02010600040101010101" pitchFamily="2" charset="-122"/>
            </a:endParaRPr>
          </a:p>
          <a:p>
            <a:pPr eaLnBrk="1" hangingPunct="1">
              <a:buFont typeface="Arial" panose="020B0604020202020204" pitchFamily="34" charset="0"/>
              <a:buNone/>
              <a:defRPr/>
            </a:pPr>
            <a:r>
              <a:rPr lang="zh-CN" altLang="en-US" sz="2400" b="1" dirty="0">
                <a:latin typeface="华文宋体" panose="02010600040101010101" pitchFamily="2" charset="-122"/>
                <a:ea typeface="华文宋体" panose="02010600040101010101" pitchFamily="2" charset="-122"/>
              </a:rPr>
              <a:t>        对于池化层来说，输入和输出的特征图</a:t>
            </a:r>
            <a:r>
              <a:rPr lang="zh-CN" altLang="en-US" sz="2400" b="1" dirty="0">
                <a:solidFill>
                  <a:srgbClr val="FF0000"/>
                </a:solidFill>
                <a:latin typeface="华文宋体" panose="02010600040101010101" pitchFamily="2" charset="-122"/>
                <a:ea typeface="华文宋体" panose="02010600040101010101" pitchFamily="2" charset="-122"/>
              </a:rPr>
              <a:t>数量是相等</a:t>
            </a:r>
            <a:r>
              <a:rPr lang="zh-CN" altLang="en-US" sz="2400" b="1" dirty="0">
                <a:latin typeface="华文宋体" panose="02010600040101010101" pitchFamily="2" charset="-122"/>
                <a:ea typeface="华文宋体" panose="02010600040101010101" pitchFamily="2" charset="-122"/>
              </a:rPr>
              <a:t>的，而不同的是每个特征图的</a:t>
            </a:r>
            <a:r>
              <a:rPr lang="zh-CN" altLang="en-US" sz="2400" b="1" dirty="0">
                <a:solidFill>
                  <a:srgbClr val="FF0000"/>
                </a:solidFill>
                <a:latin typeface="华文宋体" panose="02010600040101010101" pitchFamily="2" charset="-122"/>
                <a:ea typeface="华文宋体" panose="02010600040101010101" pitchFamily="2" charset="-122"/>
              </a:rPr>
              <a:t>大小</a:t>
            </a:r>
            <a:r>
              <a:rPr lang="zh-CN" altLang="en-US" sz="2400" b="1" dirty="0">
                <a:latin typeface="华文宋体" panose="02010600040101010101" pitchFamily="2" charset="-122"/>
                <a:ea typeface="华文宋体" panose="02010600040101010101" pitchFamily="2" charset="-122"/>
              </a:rPr>
              <a:t>。池化层对每个特征图进行</a:t>
            </a:r>
            <a:r>
              <a:rPr lang="zh-CN" altLang="en-US" sz="2400" b="1" dirty="0">
                <a:solidFill>
                  <a:srgbClr val="FF0000"/>
                </a:solidFill>
                <a:latin typeface="华文宋体" panose="02010600040101010101" pitchFamily="2" charset="-122"/>
                <a:ea typeface="华文宋体" panose="02010600040101010101" pitchFamily="2" charset="-122"/>
              </a:rPr>
              <a:t>下采样</a:t>
            </a:r>
            <a:r>
              <a:rPr lang="zh-CN" altLang="en-US" sz="2400" b="1" dirty="0">
                <a:latin typeface="华文宋体" panose="02010600040101010101" pitchFamily="2" charset="-122"/>
                <a:ea typeface="华文宋体" panose="02010600040101010101" pitchFamily="2" charset="-122"/>
              </a:rPr>
              <a:t>，所以输出的特征图比起输入的特征图要变小了：</a:t>
            </a:r>
            <a:endParaRPr lang="en-US" sz="2400" b="1" dirty="0">
              <a:latin typeface="华文宋体" panose="02010600040101010101" pitchFamily="2" charset="-122"/>
              <a:ea typeface="华文宋体" panose="02010600040101010101" pitchFamily="2" charset="-122"/>
            </a:endParaRPr>
          </a:p>
          <a:p>
            <a:pPr eaLnBrk="1" hangingPunct="1">
              <a:buFont typeface="Arial" panose="020B0604020202020204" pitchFamily="34" charset="0"/>
              <a:buNone/>
              <a:defRPr/>
            </a:pPr>
            <a:endParaRPr lang="en-US" sz="2400" dirty="0">
              <a:latin typeface="华文宋体" panose="02010600040101010101" pitchFamily="2" charset="-122"/>
              <a:ea typeface="华文宋体" panose="02010600040101010101" pitchFamily="2" charset="-122"/>
            </a:endParaRPr>
          </a:p>
          <a:p>
            <a:pPr eaLnBrk="1" hangingPunct="1">
              <a:buFont typeface="Arial" panose="020B0604020202020204" pitchFamily="34" charset="0"/>
              <a:buNone/>
              <a:defRPr/>
            </a:pPr>
            <a:r>
              <a:rPr lang="zh-CN" altLang="en-US" sz="2400" dirty="0">
                <a:latin typeface="华文宋体" panose="02010600040101010101" pitchFamily="2" charset="-122"/>
                <a:ea typeface="华文宋体" panose="02010600040101010101" pitchFamily="2" charset="-122"/>
              </a:rPr>
              <a:t>     </a:t>
            </a:r>
            <a:endParaRPr lang="en-US" altLang="zh-CN" sz="2400" dirty="0">
              <a:latin typeface="华文宋体" panose="02010600040101010101" pitchFamily="2" charset="-122"/>
              <a:ea typeface="华文宋体" panose="02010600040101010101" pitchFamily="2" charset="-122"/>
            </a:endParaRPr>
          </a:p>
          <a:p>
            <a:pPr eaLnBrk="1" hangingPunct="1">
              <a:buFont typeface="Arial" panose="020B0604020202020204" pitchFamily="34" charset="0"/>
              <a:buNone/>
              <a:defRPr/>
            </a:pPr>
            <a:r>
              <a:rPr lang="en-US" altLang="zh-CN" sz="2400" dirty="0">
                <a:latin typeface="华文宋体" panose="02010600040101010101" pitchFamily="2" charset="-122"/>
                <a:ea typeface="华文宋体" panose="02010600040101010101" pitchFamily="2" charset="-122"/>
              </a:rPr>
              <a:t>        </a:t>
            </a:r>
            <a:r>
              <a:rPr lang="zh-CN" altLang="en-US" sz="2400" b="1" dirty="0">
                <a:latin typeface="华文宋体" panose="02010600040101010101" pitchFamily="2" charset="-122"/>
                <a:ea typeface="华文宋体" panose="02010600040101010101" pitchFamily="2" charset="-122"/>
              </a:rPr>
              <a:t>按照卷积神经网络的</a:t>
            </a:r>
            <a:r>
              <a:rPr lang="zh-CN" altLang="en-US" sz="2400" b="1" dirty="0">
                <a:solidFill>
                  <a:srgbClr val="FF0000"/>
                </a:solidFill>
                <a:latin typeface="华文宋体" panose="02010600040101010101" pitchFamily="2" charset="-122"/>
                <a:ea typeface="华文宋体" panose="02010600040101010101" pitchFamily="2" charset="-122"/>
              </a:rPr>
              <a:t>反向传播算法</a:t>
            </a:r>
            <a:r>
              <a:rPr lang="zh-CN" altLang="en-US" sz="2400" b="1" dirty="0">
                <a:latin typeface="华文宋体" panose="02010600040101010101" pitchFamily="2" charset="-122"/>
                <a:ea typeface="华文宋体" panose="02010600040101010101" pitchFamily="2" charset="-122"/>
              </a:rPr>
              <a:t>的思路，我们应该先计算到池化层每个神经元的</a:t>
            </a:r>
            <a:r>
              <a:rPr lang="zh-CN" altLang="en-US" sz="2400" b="1" dirty="0">
                <a:solidFill>
                  <a:srgbClr val="FF0000"/>
                </a:solidFill>
                <a:latin typeface="华文宋体" panose="02010600040101010101" pitchFamily="2" charset="-122"/>
                <a:ea typeface="华文宋体" panose="02010600040101010101" pitchFamily="2" charset="-122"/>
              </a:rPr>
              <a:t>灵敏度</a:t>
            </a:r>
            <a:r>
              <a:rPr lang="zh-CN" altLang="en-US" sz="2400" b="1" dirty="0">
                <a:latin typeface="华文宋体" panose="02010600040101010101" pitchFamily="2" charset="-122"/>
                <a:ea typeface="华文宋体" panose="02010600040101010101" pitchFamily="2" charset="-122"/>
              </a:rPr>
              <a:t>，然后再通过这个灵敏度更新偏置</a:t>
            </a:r>
            <a:r>
              <a:rPr lang="en-US" altLang="zh-CN" sz="2400" b="1" dirty="0">
                <a:latin typeface="华文宋体" panose="02010600040101010101" pitchFamily="2" charset="-122"/>
                <a:ea typeface="华文宋体" panose="02010600040101010101" pitchFamily="2" charset="-122"/>
              </a:rPr>
              <a:t>b</a:t>
            </a:r>
            <a:r>
              <a:rPr lang="zh-CN" altLang="en-US" sz="2400" b="1" dirty="0">
                <a:latin typeface="华文宋体" panose="02010600040101010101" pitchFamily="2" charset="-122"/>
                <a:ea typeface="华文宋体" panose="02010600040101010101" pitchFamily="2" charset="-122"/>
              </a:rPr>
              <a:t>和偏置参数</a:t>
            </a:r>
            <a:r>
              <a:rPr lang="en-US" sz="2400" b="1" dirty="0">
                <a:latin typeface="华文宋体" panose="02010600040101010101" pitchFamily="2" charset="-122"/>
                <a:ea typeface="华文宋体" panose="02010600040101010101" pitchFamily="2" charset="-122"/>
              </a:rPr>
              <a:t> </a:t>
            </a:r>
            <a:r>
              <a:rPr lang="zh-CN" altLang="en-US" sz="2400" b="1" dirty="0">
                <a:latin typeface="华文宋体" panose="02010600040101010101" pitchFamily="2" charset="-122"/>
                <a:ea typeface="华文宋体" panose="02010600040101010101" pitchFamily="2" charset="-122"/>
              </a:rPr>
              <a:t>。其中偏置</a:t>
            </a:r>
            <a:r>
              <a:rPr lang="en-US" altLang="zh-CN" sz="2400" b="1" dirty="0">
                <a:latin typeface="华文宋体" panose="02010600040101010101" pitchFamily="2" charset="-122"/>
                <a:ea typeface="华文宋体" panose="02010600040101010101" pitchFamily="2" charset="-122"/>
              </a:rPr>
              <a:t>bias</a:t>
            </a:r>
            <a:r>
              <a:rPr lang="zh-CN" altLang="en-US" sz="2400" b="1" dirty="0">
                <a:latin typeface="华文宋体" panose="02010600040101010101" pitchFamily="2" charset="-122"/>
                <a:ea typeface="华文宋体" panose="02010600040101010101" pitchFamily="2" charset="-122"/>
              </a:rPr>
              <a:t>基</a:t>
            </a:r>
            <a:r>
              <a:rPr lang="en-US" altLang="zh-CN" sz="2400" b="1" dirty="0">
                <a:latin typeface="华文宋体" panose="02010600040101010101" pitchFamily="2" charset="-122"/>
                <a:ea typeface="华文宋体" panose="02010600040101010101" pitchFamily="2" charset="-122"/>
              </a:rPr>
              <a:t>b</a:t>
            </a:r>
            <a:r>
              <a:rPr lang="zh-CN" altLang="en-US" sz="2400" b="1" dirty="0">
                <a:latin typeface="华文宋体" panose="02010600040101010101" pitchFamily="2" charset="-122"/>
                <a:ea typeface="华文宋体" panose="02010600040101010101" pitchFamily="2" charset="-122"/>
              </a:rPr>
              <a:t>因为只是一个</a:t>
            </a:r>
            <a:r>
              <a:rPr lang="zh-CN" altLang="en-US" sz="2400" b="1" dirty="0">
                <a:solidFill>
                  <a:srgbClr val="FF0000"/>
                </a:solidFill>
                <a:latin typeface="华文宋体" panose="02010600040101010101" pitchFamily="2" charset="-122"/>
                <a:ea typeface="华文宋体" panose="02010600040101010101" pitchFamily="2" charset="-122"/>
              </a:rPr>
              <a:t>加性基</a:t>
            </a:r>
            <a:r>
              <a:rPr lang="zh-CN" altLang="en-US" sz="2400" b="1" dirty="0">
                <a:latin typeface="华文宋体" panose="02010600040101010101" pitchFamily="2" charset="-122"/>
                <a:ea typeface="华文宋体" panose="02010600040101010101" pitchFamily="2" charset="-122"/>
              </a:rPr>
              <a:t>，所以跟上述卷积层当中的计算一样。把灵敏度图当中的所有元素相加便可以得到：    </a:t>
            </a:r>
            <a:endParaRPr lang="en-US" sz="2400" b="1" dirty="0">
              <a:latin typeface="华文宋体" panose="02010600040101010101" pitchFamily="2" charset="-122"/>
              <a:ea typeface="华文宋体" panose="02010600040101010101" pitchFamily="2" charset="-122"/>
            </a:endParaRPr>
          </a:p>
          <a:p>
            <a:pPr eaLnBrk="1" hangingPunct="1">
              <a:buFont typeface="Arial" panose="020B0604020202020204" pitchFamily="34" charset="0"/>
              <a:buNone/>
              <a:defRPr/>
            </a:pPr>
            <a:endParaRPr lang="en-US" dirty="0"/>
          </a:p>
          <a:p>
            <a:pPr eaLnBrk="1" hangingPunct="1">
              <a:buFont typeface="Arial" panose="020B0604020202020204" pitchFamily="34" charset="0"/>
              <a:buNone/>
              <a:defRPr/>
            </a:pPr>
            <a:endParaRPr lang="en-US" dirty="0"/>
          </a:p>
          <a:p>
            <a:pPr eaLnBrk="1" hangingPunct="1">
              <a:buFont typeface="Arial" panose="020B0604020202020204" pitchFamily="34" charset="0"/>
              <a:buNone/>
              <a:defRPr/>
            </a:pPr>
            <a:endParaRPr lang="en-US" dirty="0"/>
          </a:p>
          <a:p>
            <a:pPr eaLnBrk="1" hangingPunct="1">
              <a:buFont typeface="Arial" panose="020B0604020202020204" pitchFamily="34" charset="0"/>
              <a:buNone/>
              <a:defRPr/>
            </a:pPr>
            <a:endParaRPr lang="zh-CN" altLang="en-US" dirty="0"/>
          </a:p>
          <a:p>
            <a:pPr eaLnBrk="1" hangingPunct="1">
              <a:buFont typeface="Arial" panose="020B0604020202020204" pitchFamily="34" charset="0"/>
              <a:buNone/>
              <a:defRPr/>
            </a:pPr>
            <a:endParaRPr lang="zh-CN" altLang="en-US" dirty="0"/>
          </a:p>
          <a:p>
            <a:pPr eaLnBrk="1" hangingPunct="1">
              <a:buFont typeface="Arial" panose="020B0604020202020204" pitchFamily="34" charset="0"/>
              <a:buNone/>
              <a:defRPr/>
            </a:pPr>
            <a:endParaRPr lang="zh-CN" altLang="en-US" dirty="0"/>
          </a:p>
        </p:txBody>
      </p:sp>
      <p:graphicFrame>
        <p:nvGraphicFramePr>
          <p:cNvPr id="54276" name="Object 4"/>
          <p:cNvGraphicFramePr>
            <a:graphicFrameLocks noChangeAspect="1"/>
          </p:cNvGraphicFramePr>
          <p:nvPr/>
        </p:nvGraphicFramePr>
        <p:xfrm>
          <a:off x="2698026" y="2536032"/>
          <a:ext cx="3832225" cy="576262"/>
        </p:xfrm>
        <a:graphic>
          <a:graphicData uri="http://schemas.openxmlformats.org/presentationml/2006/ole">
            <mc:AlternateContent xmlns:mc="http://schemas.openxmlformats.org/markup-compatibility/2006">
              <mc:Choice xmlns:v="urn:schemas-microsoft-com:vml" Requires="v">
                <p:oleObj spid="_x0000_s51344" r:id="rId3" imgW="1688465" imgH="254000" progId="Equation.3">
                  <p:embed/>
                </p:oleObj>
              </mc:Choice>
              <mc:Fallback>
                <p:oleObj r:id="rId3" imgW="1688465" imgH="2540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8026" y="2536032"/>
                        <a:ext cx="383222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4277" name="Object 5"/>
          <p:cNvGraphicFramePr>
            <a:graphicFrameLocks noChangeAspect="1"/>
          </p:cNvGraphicFramePr>
          <p:nvPr/>
        </p:nvGraphicFramePr>
        <p:xfrm>
          <a:off x="4305655" y="5224462"/>
          <a:ext cx="2149475" cy="1131888"/>
        </p:xfrm>
        <a:graphic>
          <a:graphicData uri="http://schemas.openxmlformats.org/presentationml/2006/ole">
            <mc:AlternateContent xmlns:mc="http://schemas.openxmlformats.org/markup-compatibility/2006">
              <mc:Choice xmlns:v="urn:schemas-microsoft-com:vml" Requires="v">
                <p:oleObj spid="_x0000_s51345" r:id="rId5" imgW="1002665" imgH="444500" progId="Equation.3">
                  <p:embed/>
                </p:oleObj>
              </mc:Choice>
              <mc:Fallback>
                <p:oleObj r:id="rId5" imgW="1002665" imgH="4445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05655" y="5224462"/>
                        <a:ext cx="2149475"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4278"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sym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sym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sym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9pPr>
          </a:lstStyle>
          <a:p>
            <a:pPr eaLnBrk="1" hangingPunct="1">
              <a:spcBef>
                <a:spcPct val="0"/>
              </a:spcBef>
              <a:buClrTx/>
              <a:buSzTx/>
              <a:buFont typeface="Arial" panose="020B0604020202020204" pitchFamily="34" charset="0"/>
              <a:buNone/>
            </a:pPr>
            <a:endParaRPr lang="zh-CN" altLang="en-US" sz="1800">
              <a:latin typeface="Arial" panose="020B0604020202020204" pitchFamily="34" charset="0"/>
            </a:endParaRPr>
          </a:p>
        </p:txBody>
      </p:sp>
      <p:sp>
        <p:nvSpPr>
          <p:cNvPr id="7" name="Rectangle 2"/>
          <p:cNvSpPr txBox="1">
            <a:spLocks noChangeArrowheads="1"/>
          </p:cNvSpPr>
          <p:nvPr/>
        </p:nvSpPr>
        <p:spPr>
          <a:xfrm>
            <a:off x="695577" y="31117"/>
            <a:ext cx="6492240" cy="9150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11</a:t>
            </a:r>
            <a:r>
              <a:rPr lang="zh-CN" altLang="en-US" sz="4000" b="1" dirty="0">
                <a:solidFill>
                  <a:srgbClr val="FF0000"/>
                </a:solidFill>
                <a:latin typeface="Times New Roman" panose="02020603050405020304" pitchFamily="18" charset="0"/>
                <a:ea typeface="宋体" panose="02010600030101010101" pitchFamily="2" charset="-122"/>
              </a:rPr>
              <a:t> </a:t>
            </a:r>
            <a:r>
              <a:rPr lang="en-US" altLang="zh-CN" sz="4000" b="1" dirty="0">
                <a:solidFill>
                  <a:srgbClr val="FF0000"/>
                </a:solidFill>
                <a:latin typeface="宋体" panose="02010600030101010101" pitchFamily="2" charset="-122"/>
                <a:ea typeface="宋体" panose="02010600030101010101" pitchFamily="2" charset="-122"/>
              </a:rPr>
              <a:t> </a:t>
            </a:r>
            <a:r>
              <a:rPr lang="zh-CN" altLang="en-US" sz="4000" b="1" dirty="0">
                <a:solidFill>
                  <a:srgbClr val="FF0000"/>
                </a:solidFill>
                <a:latin typeface="宋体" panose="02010600030101010101" pitchFamily="2" charset="-122"/>
                <a:ea typeface="宋体" panose="02010600030101010101" pitchFamily="2" charset="-122"/>
              </a:rPr>
              <a:t>深度学习卷积神经网络</a:t>
            </a:r>
            <a:endParaRPr lang="zh-CN" altLang="en-US" sz="4000" dirty="0">
              <a:solidFill>
                <a:srgbClr val="FF0000"/>
              </a:solidFill>
              <a:ea typeface="宋体" panose="02010600030101010101" pitchFamily="2" charset="-122"/>
            </a:endParaRPr>
          </a:p>
        </p:txBody>
      </p:sp>
      <p:grpSp>
        <p:nvGrpSpPr>
          <p:cNvPr id="8" name="组合 7"/>
          <p:cNvGrpSpPr/>
          <p:nvPr/>
        </p:nvGrpSpPr>
        <p:grpSpPr>
          <a:xfrm>
            <a:off x="8400804" y="0"/>
            <a:ext cx="851355" cy="6858000"/>
            <a:chOff x="8400804" y="0"/>
            <a:chExt cx="851355" cy="6858000"/>
          </a:xfrm>
        </p:grpSpPr>
        <p:grpSp>
          <p:nvGrpSpPr>
            <p:cNvPr id="9" name="组 9"/>
            <p:cNvGrpSpPr/>
            <p:nvPr/>
          </p:nvGrpSpPr>
          <p:grpSpPr>
            <a:xfrm>
              <a:off x="8400804" y="0"/>
              <a:ext cx="733409" cy="6858000"/>
              <a:chOff x="9055676" y="0"/>
              <a:chExt cx="3136324" cy="6858000"/>
            </a:xfrm>
          </p:grpSpPr>
          <p:sp>
            <p:nvSpPr>
              <p:cNvPr id="11"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矩形 13"/>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0" name="图形 11" descr="衬衫"/>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矩形 1"/>
          <p:cNvSpPr>
            <a:spLocks noChangeArrowheads="1"/>
          </p:cNvSpPr>
          <p:nvPr/>
        </p:nvSpPr>
        <p:spPr bwMode="auto">
          <a:xfrm>
            <a:off x="564074" y="989013"/>
            <a:ext cx="7527925" cy="265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sym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sym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sym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sym typeface="Constantia" panose="02030602050306030303" pitchFamily="18" charset="0"/>
              </a:defRPr>
            </a:lvl9pPr>
          </a:lstStyle>
          <a:p>
            <a:pPr algn="just" eaLnBrk="1" hangingPunct="1">
              <a:lnSpc>
                <a:spcPct val="130000"/>
              </a:lnSpc>
              <a:spcBef>
                <a:spcPct val="0"/>
              </a:spcBef>
              <a:buClrTx/>
              <a:buSzTx/>
              <a:buFont typeface="Arial" panose="020B0604020202020204" pitchFamily="34" charset="0"/>
              <a:buNone/>
            </a:pPr>
            <a:r>
              <a:rPr lang="zh-CN" altLang="en-US" b="1" dirty="0">
                <a:solidFill>
                  <a:srgbClr val="FF0000"/>
                </a:solidFill>
                <a:latin typeface="华文宋体" panose="02010600040101010101" pitchFamily="2" charset="-122"/>
                <a:ea typeface="华文宋体" panose="02010600040101010101" pitchFamily="2" charset="-122"/>
              </a:rPr>
              <a:t>        权重</a:t>
            </a:r>
            <a:r>
              <a:rPr lang="zh-CN" altLang="en-US" b="1" dirty="0">
                <a:latin typeface="华文宋体" panose="02010600040101010101" pitchFamily="2" charset="-122"/>
                <a:ea typeface="华文宋体" panose="02010600040101010101" pitchFamily="2" charset="-122"/>
              </a:rPr>
              <a:t>     是一个</a:t>
            </a:r>
            <a:r>
              <a:rPr lang="zh-CN" altLang="en-US" b="1" dirty="0">
                <a:solidFill>
                  <a:srgbClr val="FF0000"/>
                </a:solidFill>
                <a:latin typeface="华文宋体" panose="02010600040101010101" pitchFamily="2" charset="-122"/>
                <a:ea typeface="华文宋体" panose="02010600040101010101" pitchFamily="2" charset="-122"/>
              </a:rPr>
              <a:t>乘性基</a:t>
            </a:r>
            <a:r>
              <a:rPr lang="zh-CN" altLang="en-US" b="1" dirty="0">
                <a:latin typeface="华文宋体" panose="02010600040101010101" pitchFamily="2" charset="-122"/>
                <a:ea typeface="华文宋体" panose="02010600040101010101" pitchFamily="2" charset="-122"/>
              </a:rPr>
              <a:t>，所以会与</a:t>
            </a:r>
            <a:r>
              <a:rPr lang="zh-CN" altLang="en-US" b="1" dirty="0">
                <a:solidFill>
                  <a:srgbClr val="FF0000"/>
                </a:solidFill>
                <a:latin typeface="华文宋体" panose="02010600040101010101" pitchFamily="2" charset="-122"/>
                <a:ea typeface="华文宋体" panose="02010600040101010101" pitchFamily="2" charset="-122"/>
              </a:rPr>
              <a:t>前向</a:t>
            </a:r>
            <a:r>
              <a:rPr lang="zh-CN" altLang="en-US" b="1" dirty="0">
                <a:latin typeface="华文宋体" panose="02010600040101010101" pitchFamily="2" charset="-122"/>
                <a:ea typeface="华文宋体" panose="02010600040101010101" pitchFamily="2" charset="-122"/>
              </a:rPr>
              <a:t>传播当中的池化过程的特征图的计算相关。为了简便计算，我们会在前向传播时保存好相对应的特征图，那么在反向传播过程中就不需要再另外计算了。因此，我们定义：</a:t>
            </a:r>
          </a:p>
        </p:txBody>
      </p:sp>
      <p:graphicFrame>
        <p:nvGraphicFramePr>
          <p:cNvPr id="55299" name="Object 7"/>
          <p:cNvGraphicFramePr>
            <a:graphicFrameLocks noChangeAspect="1"/>
          </p:cNvGraphicFramePr>
          <p:nvPr/>
        </p:nvGraphicFramePr>
        <p:xfrm>
          <a:off x="2916238" y="3789363"/>
          <a:ext cx="2795587" cy="719137"/>
        </p:xfrm>
        <a:graphic>
          <a:graphicData uri="http://schemas.openxmlformats.org/presentationml/2006/ole">
            <mc:AlternateContent xmlns:mc="http://schemas.openxmlformats.org/markup-compatibility/2006">
              <mc:Choice xmlns:v="urn:schemas-microsoft-com:vml" Requires="v">
                <p:oleObj spid="_x0000_s52436" r:id="rId3" imgW="1003300" imgH="254000" progId="Equation.3">
                  <p:embed/>
                </p:oleObj>
              </mc:Choice>
              <mc:Fallback>
                <p:oleObj r:id="rId3" imgW="1003300" imgH="2540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6238" y="3789363"/>
                        <a:ext cx="2795587"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5300" name="Object 9"/>
          <p:cNvGraphicFramePr>
            <a:graphicFrameLocks noChangeAspect="1"/>
          </p:cNvGraphicFramePr>
          <p:nvPr/>
        </p:nvGraphicFramePr>
        <p:xfrm>
          <a:off x="3132138" y="4797425"/>
          <a:ext cx="2754312" cy="935038"/>
        </p:xfrm>
        <a:graphic>
          <a:graphicData uri="http://schemas.openxmlformats.org/presentationml/2006/ole">
            <mc:AlternateContent xmlns:mc="http://schemas.openxmlformats.org/markup-compatibility/2006">
              <mc:Choice xmlns:v="urn:schemas-microsoft-com:vml" Requires="v">
                <p:oleObj spid="_x0000_s52437" r:id="rId5" imgW="1307465" imgH="444500" progId="Equation.3">
                  <p:embed/>
                </p:oleObj>
              </mc:Choice>
              <mc:Fallback>
                <p:oleObj r:id="rId5" imgW="1307465" imgH="444500"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2138" y="4797425"/>
                        <a:ext cx="2754312"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5301" name="Object 8"/>
          <p:cNvGraphicFramePr>
            <a:graphicFrameLocks noChangeAspect="1"/>
          </p:cNvGraphicFramePr>
          <p:nvPr/>
        </p:nvGraphicFramePr>
        <p:xfrm>
          <a:off x="2161334" y="1151255"/>
          <a:ext cx="606425" cy="431800"/>
        </p:xfrm>
        <a:graphic>
          <a:graphicData uri="http://schemas.openxmlformats.org/presentationml/2006/ole">
            <mc:AlternateContent xmlns:mc="http://schemas.openxmlformats.org/markup-compatibility/2006">
              <mc:Choice xmlns:v="urn:schemas-microsoft-com:vml" Requires="v">
                <p:oleObj spid="_x0000_s52438" r:id="rId7" imgW="152400" imgH="203200" progId="Equation.3">
                  <p:embed/>
                </p:oleObj>
              </mc:Choice>
              <mc:Fallback>
                <p:oleObj r:id="rId7" imgW="152400" imgH="20320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1334" y="1151255"/>
                        <a:ext cx="6064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 name="Rectangle 2"/>
          <p:cNvSpPr txBox="1">
            <a:spLocks noChangeArrowheads="1"/>
          </p:cNvSpPr>
          <p:nvPr/>
        </p:nvSpPr>
        <p:spPr>
          <a:xfrm>
            <a:off x="564075" y="91759"/>
            <a:ext cx="6492240" cy="9150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11</a:t>
            </a:r>
            <a:r>
              <a:rPr lang="zh-CN" altLang="en-US" sz="4000" b="1" dirty="0">
                <a:solidFill>
                  <a:srgbClr val="FF0000"/>
                </a:solidFill>
                <a:latin typeface="Times New Roman" panose="02020603050405020304" pitchFamily="18" charset="0"/>
                <a:ea typeface="宋体" panose="02010600030101010101" pitchFamily="2" charset="-122"/>
              </a:rPr>
              <a:t> </a:t>
            </a:r>
            <a:r>
              <a:rPr lang="en-US" altLang="zh-CN" sz="4000" b="1" dirty="0">
                <a:solidFill>
                  <a:srgbClr val="FF0000"/>
                </a:solidFill>
                <a:latin typeface="宋体" panose="02010600030101010101" pitchFamily="2" charset="-122"/>
                <a:ea typeface="宋体" panose="02010600030101010101" pitchFamily="2" charset="-122"/>
              </a:rPr>
              <a:t> </a:t>
            </a:r>
            <a:r>
              <a:rPr lang="zh-CN" altLang="en-US" sz="4000" b="1" dirty="0">
                <a:solidFill>
                  <a:srgbClr val="FF0000"/>
                </a:solidFill>
                <a:latin typeface="宋体" panose="02010600030101010101" pitchFamily="2" charset="-122"/>
                <a:ea typeface="宋体" panose="02010600030101010101" pitchFamily="2" charset="-122"/>
              </a:rPr>
              <a:t>深度学习卷积神经网络</a:t>
            </a:r>
            <a:endParaRPr lang="zh-CN" altLang="en-US" sz="4000" dirty="0">
              <a:solidFill>
                <a:srgbClr val="FF0000"/>
              </a:solidFill>
              <a:ea typeface="宋体" panose="02010600030101010101" pitchFamily="2" charset="-122"/>
            </a:endParaRPr>
          </a:p>
        </p:txBody>
      </p:sp>
      <p:grpSp>
        <p:nvGrpSpPr>
          <p:cNvPr id="7" name="组合 6"/>
          <p:cNvGrpSpPr/>
          <p:nvPr/>
        </p:nvGrpSpPr>
        <p:grpSpPr>
          <a:xfrm>
            <a:off x="8400804" y="0"/>
            <a:ext cx="851355" cy="6858000"/>
            <a:chOff x="8400804" y="0"/>
            <a:chExt cx="851355" cy="6858000"/>
          </a:xfrm>
        </p:grpSpPr>
        <p:grpSp>
          <p:nvGrpSpPr>
            <p:cNvPr id="8" name="组 9"/>
            <p:cNvGrpSpPr/>
            <p:nvPr/>
          </p:nvGrpSpPr>
          <p:grpSpPr>
            <a:xfrm>
              <a:off x="8400804" y="0"/>
              <a:ext cx="733409" cy="6858000"/>
              <a:chOff x="9055676" y="0"/>
              <a:chExt cx="3136324" cy="6858000"/>
            </a:xfrm>
          </p:grpSpPr>
          <p:sp>
            <p:nvSpPr>
              <p:cNvPr id="10"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矩形 12"/>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9" name="图形 11" descr="衬衫"/>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长方形 3"/>
          <p:cNvSpPr/>
          <p:nvPr/>
        </p:nvSpPr>
        <p:spPr>
          <a:xfrm>
            <a:off x="8439682" y="0"/>
            <a:ext cx="694531"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nvGrpSpPr>
          <p:cNvPr id="3" name="组合 2"/>
          <p:cNvGrpSpPr/>
          <p:nvPr/>
        </p:nvGrpSpPr>
        <p:grpSpPr>
          <a:xfrm>
            <a:off x="8400804" y="0"/>
            <a:ext cx="851355" cy="6858000"/>
            <a:chOff x="8400804" y="0"/>
            <a:chExt cx="851355" cy="6858000"/>
          </a:xfrm>
        </p:grpSpPr>
        <p:grpSp>
          <p:nvGrpSpPr>
            <p:cNvPr id="11" name="组 9"/>
            <p:cNvGrpSpPr/>
            <p:nvPr/>
          </p:nvGrpSpPr>
          <p:grpSpPr>
            <a:xfrm>
              <a:off x="8400804" y="0"/>
              <a:ext cx="733409" cy="6858000"/>
              <a:chOff x="9055676" y="0"/>
              <a:chExt cx="3136324" cy="6858000"/>
            </a:xfrm>
          </p:grpSpPr>
          <p:sp>
            <p:nvSpPr>
              <p:cNvPr id="13"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矩形 15"/>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7"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2" name="图形 11" descr="衬衫"/>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
        <p:nvSpPr>
          <p:cNvPr id="21" name="Rectangle 2"/>
          <p:cNvSpPr txBox="1">
            <a:spLocks noChangeArrowheads="1"/>
          </p:cNvSpPr>
          <p:nvPr/>
        </p:nvSpPr>
        <p:spPr>
          <a:xfrm>
            <a:off x="858062" y="21824"/>
            <a:ext cx="6738573" cy="9596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华文宋体" panose="02010600040101010101" pitchFamily="2" charset="-122"/>
                <a:ea typeface="华文宋体" panose="02010600040101010101" pitchFamily="2" charset="-122"/>
              </a:rPr>
              <a:t>13 </a:t>
            </a:r>
            <a:r>
              <a:rPr lang="zh-CN" altLang="zh-CN" b="1" dirty="0"/>
              <a:t> </a:t>
            </a:r>
            <a:r>
              <a:rPr lang="en-US" altLang="zh-CN" sz="4000" b="1" dirty="0" err="1">
                <a:solidFill>
                  <a:srgbClr val="FF0000"/>
                </a:solidFill>
                <a:latin typeface="华文宋体" panose="02010600040101010101" pitchFamily="2" charset="-122"/>
                <a:ea typeface="华文宋体" panose="02010600040101010101" pitchFamily="2" charset="-122"/>
              </a:rPr>
              <a:t>ChatGPT</a:t>
            </a:r>
            <a:r>
              <a:rPr lang="zh-CN" altLang="zh-CN" sz="4000" b="1" dirty="0">
                <a:solidFill>
                  <a:srgbClr val="FF0000"/>
                </a:solidFill>
                <a:latin typeface="华文宋体" panose="02010600040101010101" pitchFamily="2" charset="-122"/>
                <a:ea typeface="华文宋体" panose="02010600040101010101" pitchFamily="2" charset="-122"/>
              </a:rPr>
              <a:t>大语言模型</a:t>
            </a:r>
            <a:endParaRPr lang="zh-CN" altLang="en-US" sz="4000" b="1" dirty="0">
              <a:solidFill>
                <a:srgbClr val="FF0000"/>
              </a:solidFill>
              <a:latin typeface="华文宋体" panose="02010600040101010101" pitchFamily="2" charset="-122"/>
              <a:ea typeface="华文宋体" panose="02010600040101010101" pitchFamily="2" charset="-122"/>
            </a:endParaRPr>
          </a:p>
        </p:txBody>
      </p:sp>
      <p:sp>
        <p:nvSpPr>
          <p:cNvPr id="4" name="矩形 3"/>
          <p:cNvSpPr/>
          <p:nvPr/>
        </p:nvSpPr>
        <p:spPr>
          <a:xfrm>
            <a:off x="771302" y="1304411"/>
            <a:ext cx="6912091" cy="4035335"/>
          </a:xfrm>
          <a:prstGeom prst="rect">
            <a:avLst/>
          </a:prstGeom>
        </p:spPr>
        <p:txBody>
          <a:bodyPr wrap="square">
            <a:spAutoFit/>
          </a:bodyPr>
          <a:lstStyle/>
          <a:p>
            <a:pPr algn="just">
              <a:lnSpc>
                <a:spcPct val="114000"/>
              </a:lnSpc>
              <a:spcBef>
                <a:spcPts val="600"/>
              </a:spcBef>
            </a:pPr>
            <a:r>
              <a:rPr lang="zh-CN" altLang="zh-CN" sz="2200" dirty="0">
                <a:latin typeface="宋体" panose="02010600030101010101" pitchFamily="2" charset="-122"/>
                <a:ea typeface="宋体" panose="02010600030101010101" pitchFamily="2" charset="-122"/>
              </a:rPr>
              <a:t> </a:t>
            </a:r>
            <a:r>
              <a:rPr lang="en-US" altLang="zh-CN" sz="2200" dirty="0">
                <a:latin typeface="宋体" panose="02010600030101010101" pitchFamily="2" charset="-122"/>
                <a:ea typeface="宋体" panose="02010600030101010101" pitchFamily="2" charset="-122"/>
              </a:rPr>
              <a:t>   </a:t>
            </a:r>
            <a:r>
              <a:rPr lang="en-US" altLang="zh-CN" sz="2400" dirty="0" err="1" smtClean="0">
                <a:latin typeface="Times New Roman" panose="02020603050405020304" pitchFamily="18" charset="0"/>
                <a:ea typeface="宋体" panose="02010600030101010101" pitchFamily="2" charset="-122"/>
                <a:cs typeface="Times New Roman" panose="02020603050405020304" pitchFamily="18" charset="0"/>
              </a:rPr>
              <a:t>OpenAI</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发布</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的</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ChatGPT</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是</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GPT</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Generative Pre-trained Transformer</a:t>
            </a:r>
            <a:r>
              <a:rPr lang="zh-CN" altLang="zh-CN" sz="2400" dirty="0">
                <a:latin typeface="宋体" panose="02010600030101010101" pitchFamily="2" charset="-122"/>
                <a:ea typeface="宋体" panose="02010600030101010101" pitchFamily="2" charset="-122"/>
              </a:rPr>
              <a:t>）大模型技术在对话系统的应用。</a:t>
            </a:r>
            <a:endParaRPr lang="en-US" altLang="zh-CN" sz="2400" dirty="0">
              <a:latin typeface="宋体" panose="02010600030101010101" pitchFamily="2" charset="-122"/>
              <a:ea typeface="宋体" panose="02010600030101010101" pitchFamily="2" charset="-122"/>
            </a:endParaRPr>
          </a:p>
          <a:p>
            <a:pPr algn="just">
              <a:lnSpc>
                <a:spcPct val="114000"/>
              </a:lnSpc>
              <a:spcBef>
                <a:spcPts val="600"/>
              </a:spcBef>
            </a:pPr>
            <a:r>
              <a:rPr lang="en-US" altLang="zh-CN" sz="2400" dirty="0">
                <a:latin typeface="宋体" panose="02010600030101010101" pitchFamily="2" charset="-122"/>
                <a:ea typeface="宋体" panose="02010600030101010101" pitchFamily="2" charset="-122"/>
              </a:rPr>
              <a:t>    </a:t>
            </a:r>
            <a:r>
              <a:rPr lang="zh-CN" altLang="zh-CN" sz="2400" dirty="0">
                <a:latin typeface="宋体" panose="02010600030101010101" pitchFamily="2" charset="-122"/>
                <a:ea typeface="宋体" panose="02010600030101010101" pitchFamily="2" charset="-122"/>
              </a:rPr>
              <a:t>以</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GPT</a:t>
            </a:r>
            <a:r>
              <a:rPr lang="zh-CN" altLang="zh-CN" sz="2400" dirty="0">
                <a:latin typeface="宋体" panose="02010600030101010101" pitchFamily="2" charset="-122"/>
                <a:ea typeface="宋体" panose="02010600030101010101" pitchFamily="2" charset="-122"/>
              </a:rPr>
              <a:t>为代表的大模型是一种颠覆性的自然语言处理技术，凭借其庞大的预训练数据和模型规模，能理解复杂的上下文关系，并生成自然连贯的</a:t>
            </a:r>
            <a:r>
              <a:rPr lang="zh-CN" altLang="zh-CN" sz="2400" dirty="0" smtClean="0">
                <a:latin typeface="宋体" panose="02010600030101010101" pitchFamily="2" charset="-122"/>
                <a:ea typeface="宋体" panose="02010600030101010101" pitchFamily="2" charset="-122"/>
              </a:rPr>
              <a:t>文本</a:t>
            </a:r>
            <a:r>
              <a:rPr lang="zh-CN" altLang="en-US" sz="2400" dirty="0" smtClean="0">
                <a:latin typeface="宋体" panose="02010600030101010101" pitchFamily="2" charset="-122"/>
                <a:ea typeface="宋体" panose="02010600030101010101" pitchFamily="2" charset="-122"/>
              </a:rPr>
              <a:t>。</a:t>
            </a:r>
            <a:r>
              <a:rPr lang="zh-CN" altLang="zh-CN" sz="2400" dirty="0" smtClean="0">
                <a:latin typeface="宋体" panose="02010600030101010101" pitchFamily="2" charset="-122"/>
                <a:ea typeface="宋体" panose="02010600030101010101" pitchFamily="2" charset="-122"/>
              </a:rPr>
              <a:t>可</a:t>
            </a:r>
            <a:r>
              <a:rPr lang="zh-CN" altLang="zh-CN" sz="2400" dirty="0">
                <a:latin typeface="宋体" panose="02010600030101010101" pitchFamily="2" charset="-122"/>
                <a:ea typeface="宋体" panose="02010600030101010101" pitchFamily="2" charset="-122"/>
              </a:rPr>
              <a:t>应用于如机器翻译、问答系统、文本摘要、对话系统等多种任务。</a:t>
            </a:r>
            <a:endParaRPr lang="en-US" altLang="zh-CN" sz="2400" dirty="0">
              <a:latin typeface="宋体" panose="02010600030101010101" pitchFamily="2" charset="-122"/>
              <a:ea typeface="宋体" panose="02010600030101010101" pitchFamily="2" charset="-122"/>
            </a:endParaRPr>
          </a:p>
          <a:p>
            <a:pPr algn="just">
              <a:lnSpc>
                <a:spcPct val="114000"/>
              </a:lnSpc>
              <a:spcBef>
                <a:spcPts val="600"/>
              </a:spcBef>
            </a:pPr>
            <a:r>
              <a:rPr lang="en-US" altLang="zh-CN" sz="2400" dirty="0">
                <a:latin typeface="宋体" panose="02010600030101010101" pitchFamily="2" charset="-122"/>
                <a:ea typeface="宋体" panose="02010600030101010101" pitchFamily="2" charset="-122"/>
              </a:rPr>
              <a:t>    </a:t>
            </a:r>
            <a:r>
              <a:rPr lang="zh-CN" altLang="zh-CN" sz="2400" dirty="0">
                <a:latin typeface="宋体" panose="02010600030101010101" pitchFamily="2" charset="-122"/>
                <a:ea typeface="宋体" panose="02010600030101010101" pitchFamily="2" charset="-122"/>
              </a:rPr>
              <a:t>除了以文本字符为处理对象外，图片与音频等多种媒介形式同样可以作为大模型技术的处理对象。</a:t>
            </a:r>
          </a:p>
        </p:txBody>
      </p:sp>
      <p:sp>
        <p:nvSpPr>
          <p:cNvPr id="5" name="矩形 4"/>
          <p:cNvSpPr/>
          <p:nvPr/>
        </p:nvSpPr>
        <p:spPr>
          <a:xfrm>
            <a:off x="892019" y="4581579"/>
            <a:ext cx="7609623" cy="429477"/>
          </a:xfrm>
          <a:prstGeom prst="rect">
            <a:avLst/>
          </a:prstGeom>
        </p:spPr>
        <p:txBody>
          <a:bodyPr wrap="square">
            <a:spAutoFit/>
          </a:bodyPr>
          <a:lstStyle/>
          <a:p>
            <a:pPr algn="just">
              <a:lnSpc>
                <a:spcPct val="114000"/>
              </a:lnSpc>
            </a:pPr>
            <a:r>
              <a:rPr lang="en-US" altLang="zh-CN" sz="2200" dirty="0">
                <a:latin typeface="宋体" panose="02010600030101010101" pitchFamily="2" charset="-122"/>
                <a:ea typeface="宋体" panose="02010600030101010101" pitchFamily="2" charset="-122"/>
              </a:rPr>
              <a:t>    </a:t>
            </a:r>
            <a:endParaRPr lang="zh-CN" altLang="zh-CN" sz="2200" dirty="0">
              <a:latin typeface="宋体" panose="02010600030101010101" pitchFamily="2" charset="-122"/>
              <a:ea typeface="宋体" panose="02010600030101010101" pitchFamily="2" charset="-122"/>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长方形 3"/>
          <p:cNvSpPr/>
          <p:nvPr/>
        </p:nvSpPr>
        <p:spPr>
          <a:xfrm>
            <a:off x="8439682" y="0"/>
            <a:ext cx="694531"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nvGrpSpPr>
          <p:cNvPr id="3" name="组合 2"/>
          <p:cNvGrpSpPr/>
          <p:nvPr/>
        </p:nvGrpSpPr>
        <p:grpSpPr>
          <a:xfrm>
            <a:off x="8400804" y="0"/>
            <a:ext cx="851355" cy="6858000"/>
            <a:chOff x="8400804" y="0"/>
            <a:chExt cx="851355" cy="6858000"/>
          </a:xfrm>
        </p:grpSpPr>
        <p:grpSp>
          <p:nvGrpSpPr>
            <p:cNvPr id="11" name="组 9"/>
            <p:cNvGrpSpPr/>
            <p:nvPr/>
          </p:nvGrpSpPr>
          <p:grpSpPr>
            <a:xfrm>
              <a:off x="8400804" y="0"/>
              <a:ext cx="733409" cy="6858000"/>
              <a:chOff x="9055676" y="0"/>
              <a:chExt cx="3136324" cy="6858000"/>
            </a:xfrm>
          </p:grpSpPr>
          <p:sp>
            <p:nvSpPr>
              <p:cNvPr id="13"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矩形 15"/>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7"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2" name="图形 11" descr="衬衫"/>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
        <p:nvSpPr>
          <p:cNvPr id="21" name="Rectangle 2"/>
          <p:cNvSpPr txBox="1">
            <a:spLocks noChangeArrowheads="1"/>
          </p:cNvSpPr>
          <p:nvPr/>
        </p:nvSpPr>
        <p:spPr>
          <a:xfrm>
            <a:off x="858062" y="21824"/>
            <a:ext cx="6738573" cy="9596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华文宋体" panose="02010600040101010101" pitchFamily="2" charset="-122"/>
                <a:ea typeface="华文宋体" panose="02010600040101010101" pitchFamily="2" charset="-122"/>
              </a:rPr>
              <a:t>13 </a:t>
            </a:r>
            <a:r>
              <a:rPr lang="zh-CN" altLang="zh-CN" b="1" dirty="0"/>
              <a:t> </a:t>
            </a:r>
            <a:r>
              <a:rPr lang="en-US" altLang="zh-CN" sz="4000" b="1" dirty="0" err="1">
                <a:solidFill>
                  <a:srgbClr val="FF0000"/>
                </a:solidFill>
                <a:latin typeface="华文宋体" panose="02010600040101010101" pitchFamily="2" charset="-122"/>
                <a:ea typeface="华文宋体" panose="02010600040101010101" pitchFamily="2" charset="-122"/>
              </a:rPr>
              <a:t>ChatGPT</a:t>
            </a:r>
            <a:r>
              <a:rPr lang="zh-CN" altLang="zh-CN" sz="4000" b="1" dirty="0">
                <a:solidFill>
                  <a:srgbClr val="FF0000"/>
                </a:solidFill>
                <a:latin typeface="华文宋体" panose="02010600040101010101" pitchFamily="2" charset="-122"/>
                <a:ea typeface="华文宋体" panose="02010600040101010101" pitchFamily="2" charset="-122"/>
              </a:rPr>
              <a:t>大语言模型</a:t>
            </a:r>
            <a:endParaRPr lang="zh-CN" altLang="en-US" sz="4000" b="1" dirty="0">
              <a:solidFill>
                <a:srgbClr val="FF0000"/>
              </a:solidFill>
              <a:latin typeface="华文宋体" panose="02010600040101010101" pitchFamily="2" charset="-122"/>
              <a:ea typeface="华文宋体" panose="02010600040101010101" pitchFamily="2" charset="-122"/>
            </a:endParaRPr>
          </a:p>
        </p:txBody>
      </p:sp>
      <p:pic>
        <p:nvPicPr>
          <p:cNvPr id="18" name="图片 17"/>
          <p:cNvPicPr/>
          <p:nvPr/>
        </p:nvPicPr>
        <p:blipFill>
          <a:blip r:embed="rId4"/>
          <a:stretch>
            <a:fillRect/>
          </a:stretch>
        </p:blipFill>
        <p:spPr>
          <a:xfrm>
            <a:off x="4382193" y="916483"/>
            <a:ext cx="4527394" cy="5832087"/>
          </a:xfrm>
          <a:prstGeom prst="rect">
            <a:avLst/>
          </a:prstGeom>
        </p:spPr>
      </p:pic>
      <p:sp>
        <p:nvSpPr>
          <p:cNvPr id="2" name="矩形 1">
            <a:extLst>
              <a:ext uri="{FF2B5EF4-FFF2-40B4-BE49-F238E27FC236}">
                <a16:creationId xmlns:a16="http://schemas.microsoft.com/office/drawing/2014/main" id="{80DE5DA6-CC1B-4DCE-AAB9-F1934834116F}"/>
              </a:ext>
            </a:extLst>
          </p:cNvPr>
          <p:cNvSpPr/>
          <p:nvPr/>
        </p:nvSpPr>
        <p:spPr>
          <a:xfrm>
            <a:off x="476995" y="1156693"/>
            <a:ext cx="4294909" cy="5569089"/>
          </a:xfrm>
          <a:prstGeom prst="rect">
            <a:avLst/>
          </a:prstGeom>
        </p:spPr>
        <p:txBody>
          <a:bodyPr wrap="square">
            <a:spAutoFit/>
          </a:bodyPr>
          <a:lstStyle/>
          <a:p>
            <a:pPr algn="just">
              <a:lnSpc>
                <a:spcPct val="150000"/>
              </a:lnSpc>
            </a:pPr>
            <a:r>
              <a:rPr lang="en-US" altLang="zh-CN" sz="2400" dirty="0">
                <a:latin typeface="宋体" panose="02010600030101010101" pitchFamily="2" charset="-122"/>
                <a:ea typeface="宋体" panose="02010600030101010101" pitchFamily="2" charset="-122"/>
              </a:rPr>
              <a:t>  GP</a:t>
            </a:r>
            <a:r>
              <a:rPr lang="en-US" altLang="zh-CN" sz="2400" dirty="0">
                <a:latin typeface="+mj-lt"/>
                <a:ea typeface="宋体" panose="02010600030101010101" pitchFamily="2" charset="-122"/>
              </a:rPr>
              <a:t>T</a:t>
            </a:r>
            <a:r>
              <a:rPr lang="zh-CN" altLang="zh-CN" sz="2400" dirty="0">
                <a:latin typeface="+mj-lt"/>
                <a:ea typeface="宋体" panose="02010600030101010101" pitchFamily="2" charset="-122"/>
              </a:rPr>
              <a:t>作为基于</a:t>
            </a:r>
            <a:r>
              <a:rPr lang="en-US" altLang="zh-CN" sz="2400" dirty="0">
                <a:latin typeface="+mj-lt"/>
                <a:ea typeface="宋体" panose="02010600030101010101" pitchFamily="2" charset="-122"/>
              </a:rPr>
              <a:t>Transformer </a:t>
            </a:r>
            <a:r>
              <a:rPr lang="zh-CN" altLang="zh-CN" sz="2400" dirty="0">
                <a:latin typeface="+mj-lt"/>
                <a:ea typeface="宋体" panose="02010600030101010101" pitchFamily="2" charset="-122"/>
              </a:rPr>
              <a:t>的模型，使用了</a:t>
            </a:r>
            <a:r>
              <a:rPr lang="en-US" altLang="zh-CN" sz="2400" dirty="0">
                <a:latin typeface="+mj-lt"/>
                <a:ea typeface="宋体" panose="02010600030101010101" pitchFamily="2" charset="-122"/>
              </a:rPr>
              <a:t>Transformer </a:t>
            </a:r>
            <a:r>
              <a:rPr lang="zh-CN" altLang="zh-CN" sz="2400" dirty="0">
                <a:latin typeface="宋体" panose="02010600030101010101" pitchFamily="2" charset="-122"/>
                <a:ea typeface="宋体" panose="02010600030101010101" pitchFamily="2" charset="-122"/>
              </a:rPr>
              <a:t>的解码器的一部分。首先对于输入的文本进行文本嵌入与位置嵌入，再经过包含</a:t>
            </a:r>
            <a:r>
              <a:rPr lang="en-US" altLang="zh-CN" sz="2400" dirty="0">
                <a:latin typeface="宋体" panose="02010600030101010101" pitchFamily="2" charset="-122"/>
                <a:ea typeface="宋体" panose="02010600030101010101" pitchFamily="2" charset="-122"/>
              </a:rPr>
              <a:t>12 </a:t>
            </a:r>
            <a:r>
              <a:rPr lang="zh-CN" altLang="zh-CN" sz="2400" dirty="0">
                <a:latin typeface="宋体" panose="02010600030101010101" pitchFamily="2" charset="-122"/>
                <a:ea typeface="宋体" panose="02010600030101010101" pitchFamily="2" charset="-122"/>
              </a:rPr>
              <a:t>个层串联的神经网络。每个层中包含一个有掩码的多头注意力网络子层与全连接前馈网络子层，所有网络的输出均经过残差连接和层归一化。</a:t>
            </a:r>
            <a:endParaRPr lang="zh-CN" altLang="en-US" sz="2400" dirty="0"/>
          </a:p>
        </p:txBody>
      </p:sp>
    </p:spTree>
    <p:extLst>
      <p:ext uri="{BB962C8B-B14F-4D97-AF65-F5344CB8AC3E}">
        <p14:creationId xmlns:p14="http://schemas.microsoft.com/office/powerpoint/2010/main" val="314502561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长方形 3"/>
          <p:cNvSpPr/>
          <p:nvPr/>
        </p:nvSpPr>
        <p:spPr>
          <a:xfrm>
            <a:off x="8439682" y="0"/>
            <a:ext cx="694531"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nvGrpSpPr>
          <p:cNvPr id="3" name="组合 2"/>
          <p:cNvGrpSpPr/>
          <p:nvPr/>
        </p:nvGrpSpPr>
        <p:grpSpPr>
          <a:xfrm>
            <a:off x="8400804" y="0"/>
            <a:ext cx="851355" cy="6858000"/>
            <a:chOff x="8400804" y="0"/>
            <a:chExt cx="851355" cy="6858000"/>
          </a:xfrm>
        </p:grpSpPr>
        <p:grpSp>
          <p:nvGrpSpPr>
            <p:cNvPr id="11" name="组 9"/>
            <p:cNvGrpSpPr/>
            <p:nvPr/>
          </p:nvGrpSpPr>
          <p:grpSpPr>
            <a:xfrm>
              <a:off x="8400804" y="0"/>
              <a:ext cx="733409" cy="6858000"/>
              <a:chOff x="9055676" y="0"/>
              <a:chExt cx="3136324" cy="6858000"/>
            </a:xfrm>
          </p:grpSpPr>
          <p:sp>
            <p:nvSpPr>
              <p:cNvPr id="13"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矩形 15"/>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7"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2" name="图形 11" descr="衬衫"/>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
        <p:nvSpPr>
          <p:cNvPr id="21" name="Rectangle 2"/>
          <p:cNvSpPr txBox="1">
            <a:spLocks noChangeArrowheads="1"/>
          </p:cNvSpPr>
          <p:nvPr/>
        </p:nvSpPr>
        <p:spPr>
          <a:xfrm>
            <a:off x="767901" y="21824"/>
            <a:ext cx="6738573" cy="9596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华文宋体" panose="02010600040101010101" pitchFamily="2" charset="-122"/>
                <a:ea typeface="华文宋体" panose="02010600040101010101" pitchFamily="2" charset="-122"/>
              </a:rPr>
              <a:t>13 Transformer </a:t>
            </a:r>
            <a:r>
              <a:rPr lang="zh-CN" altLang="en-US" sz="4000" b="1" dirty="0">
                <a:solidFill>
                  <a:srgbClr val="FF0000"/>
                </a:solidFill>
                <a:latin typeface="华文宋体" panose="02010600040101010101" pitchFamily="2" charset="-122"/>
                <a:ea typeface="华文宋体" panose="02010600040101010101" pitchFamily="2" charset="-122"/>
              </a:rPr>
              <a:t>架构</a:t>
            </a:r>
          </a:p>
        </p:txBody>
      </p:sp>
      <p:sp>
        <p:nvSpPr>
          <p:cNvPr id="4" name="矩形 3"/>
          <p:cNvSpPr/>
          <p:nvPr/>
        </p:nvSpPr>
        <p:spPr>
          <a:xfrm>
            <a:off x="891027" y="1399444"/>
            <a:ext cx="7186097" cy="1691104"/>
          </a:xfrm>
          <a:prstGeom prst="rect">
            <a:avLst/>
          </a:prstGeom>
        </p:spPr>
        <p:txBody>
          <a:bodyPr wrap="square">
            <a:spAutoFit/>
          </a:bodyPr>
          <a:lstStyle/>
          <a:p>
            <a:pPr algn="just">
              <a:lnSpc>
                <a:spcPct val="150000"/>
              </a:lnSpc>
            </a:pPr>
            <a:r>
              <a:rPr lang="en-US" altLang="zh-CN" sz="2400" dirty="0">
                <a:latin typeface="Times New Roman" panose="02020603050405020304" pitchFamily="18" charset="0"/>
                <a:ea typeface="宋体" panose="02010600030101010101" pitchFamily="2" charset="-122"/>
              </a:rPr>
              <a:t>Transformer</a:t>
            </a:r>
            <a:r>
              <a:rPr lang="zh-CN" altLang="en-US" sz="2400" dirty="0">
                <a:latin typeface="Times New Roman" panose="02020603050405020304" pitchFamily="18" charset="0"/>
                <a:ea typeface="宋体" panose="02010600030101010101" pitchFamily="2" charset="-122"/>
              </a:rPr>
              <a:t>于</a:t>
            </a:r>
            <a:r>
              <a:rPr lang="en-US" altLang="zh-CN" sz="2400" dirty="0">
                <a:latin typeface="Times New Roman" panose="02020603050405020304" pitchFamily="18" charset="0"/>
                <a:ea typeface="宋体" panose="02010600030101010101" pitchFamily="2" charset="-122"/>
              </a:rPr>
              <a:t>2017 </a:t>
            </a:r>
            <a:r>
              <a:rPr lang="zh-CN" altLang="en-US" sz="2400" dirty="0">
                <a:latin typeface="Times New Roman" panose="02020603050405020304" pitchFamily="18" charset="0"/>
                <a:ea typeface="宋体" panose="02010600030101010101" pitchFamily="2" charset="-122"/>
              </a:rPr>
              <a:t>年</a:t>
            </a:r>
            <a:r>
              <a:rPr lang="en-US" altLang="zh-CN" sz="2400" dirty="0">
                <a:latin typeface="Times New Roman" panose="02020603050405020304" pitchFamily="18" charset="0"/>
                <a:ea typeface="宋体" panose="02010600030101010101" pitchFamily="2" charset="-122"/>
              </a:rPr>
              <a:t>6 </a:t>
            </a:r>
            <a:r>
              <a:rPr lang="zh-CN" altLang="en-US" sz="2400" dirty="0">
                <a:latin typeface="Times New Roman" panose="02020603050405020304" pitchFamily="18" charset="0"/>
                <a:ea typeface="宋体" panose="02010600030101010101" pitchFamily="2" charset="-122"/>
              </a:rPr>
              <a:t>月由</a:t>
            </a:r>
            <a:r>
              <a:rPr lang="en-US" altLang="zh-CN" sz="2400" dirty="0">
                <a:latin typeface="Times New Roman" panose="02020603050405020304" pitchFamily="18" charset="0"/>
                <a:ea typeface="宋体" panose="02010600030101010101" pitchFamily="2" charset="-122"/>
              </a:rPr>
              <a:t>Google </a:t>
            </a:r>
            <a:r>
              <a:rPr lang="zh-CN" altLang="en-US" sz="2400" dirty="0">
                <a:latin typeface="Times New Roman" panose="02020603050405020304" pitchFamily="18" charset="0"/>
                <a:ea typeface="宋体" panose="02010600030101010101" pitchFamily="2" charset="-122"/>
              </a:rPr>
              <a:t>的团队提出。其首次基于 </a:t>
            </a:r>
            <a:r>
              <a:rPr lang="en-US" altLang="zh-CN" sz="2400" dirty="0">
                <a:latin typeface="Times New Roman" panose="02020603050405020304" pitchFamily="18" charset="0"/>
                <a:ea typeface="宋体" panose="02010600030101010101" pitchFamily="2" charset="-122"/>
              </a:rPr>
              <a:t>Transformer </a:t>
            </a:r>
            <a:r>
              <a:rPr lang="zh-CN" altLang="en-US" sz="2400" dirty="0">
                <a:latin typeface="Times New Roman" panose="02020603050405020304" pitchFamily="18" charset="0"/>
                <a:ea typeface="宋体" panose="02010600030101010101" pitchFamily="2" charset="-122"/>
              </a:rPr>
              <a:t>的数据处理方法，将注意力机制</a:t>
            </a:r>
            <a:r>
              <a:rPr lang="en-US" altLang="zh-CN" sz="2400" dirty="0">
                <a:latin typeface="Times New Roman" panose="02020603050405020304" pitchFamily="18" charset="0"/>
                <a:ea typeface="宋体" panose="02010600030101010101" pitchFamily="2" charset="-122"/>
              </a:rPr>
              <a:t>(self-attention)</a:t>
            </a:r>
            <a:r>
              <a:rPr lang="zh-CN" altLang="en-US" sz="2400" dirty="0">
                <a:latin typeface="宋体" panose="02010600030101010101" pitchFamily="2" charset="-122"/>
                <a:ea typeface="宋体" panose="02010600030101010101" pitchFamily="2" charset="-122"/>
              </a:rPr>
              <a:t>引入深度学习网络架构中。</a:t>
            </a:r>
            <a:endParaRPr lang="en-US" altLang="zh-CN" sz="2400" dirty="0">
              <a:latin typeface="宋体" panose="02010600030101010101" pitchFamily="2" charset="-122"/>
              <a:ea typeface="宋体" panose="02010600030101010101" pitchFamily="2" charset="-122"/>
            </a:endParaRPr>
          </a:p>
        </p:txBody>
      </p:sp>
      <p:sp>
        <p:nvSpPr>
          <p:cNvPr id="18" name="爆炸形 1 17"/>
          <p:cNvSpPr/>
          <p:nvPr/>
        </p:nvSpPr>
        <p:spPr>
          <a:xfrm>
            <a:off x="269294" y="1584033"/>
            <a:ext cx="344803" cy="362587"/>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爆炸形 1 18"/>
          <p:cNvSpPr/>
          <p:nvPr/>
        </p:nvSpPr>
        <p:spPr>
          <a:xfrm>
            <a:off x="311424" y="3476540"/>
            <a:ext cx="344803" cy="362587"/>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858062" y="3331692"/>
            <a:ext cx="7162217" cy="2126864"/>
          </a:xfrm>
          <a:prstGeom prst="rect">
            <a:avLst/>
          </a:prstGeom>
        </p:spPr>
        <p:txBody>
          <a:bodyPr wrap="square">
            <a:spAutoFit/>
          </a:bodyPr>
          <a:lstStyle/>
          <a:p>
            <a:pPr lvl="0">
              <a:lnSpc>
                <a:spcPct val="150000"/>
              </a:lnSpc>
              <a:defRPr/>
            </a:pPr>
            <a:r>
              <a:rPr lang="zh-CN" altLang="en-US" sz="2400" dirty="0">
                <a:latin typeface="宋体" panose="02010600030101010101" pitchFamily="2" charset="-122"/>
                <a:ea typeface="宋体" panose="02010600030101010101" pitchFamily="2" charset="-122"/>
              </a:rPr>
              <a:t>自</a:t>
            </a:r>
            <a:r>
              <a:rPr lang="en-US" altLang="zh-CN" sz="2400" dirty="0">
                <a:latin typeface="Times New Roman" panose="02020603050405020304" pitchFamily="18" charset="0"/>
                <a:ea typeface="宋体" panose="02010600030101010101" pitchFamily="2" charset="-122"/>
              </a:rPr>
              <a:t>Transformer</a:t>
            </a:r>
            <a:r>
              <a:rPr lang="zh-CN" altLang="en-US" sz="2400" dirty="0">
                <a:latin typeface="宋体" panose="02010600030101010101" pitchFamily="2" charset="-122"/>
                <a:ea typeface="宋体" panose="02010600030101010101" pitchFamily="2" charset="-122"/>
              </a:rPr>
              <a:t>被创造以来，其在自然语言处理</a:t>
            </a:r>
            <a:r>
              <a:rPr lang="en-US" altLang="zh-CN" sz="2400" dirty="0">
                <a:latin typeface="Times New Roman" panose="02020603050405020304" pitchFamily="18" charset="0"/>
                <a:ea typeface="宋体" panose="02010600030101010101" pitchFamily="2" charset="-122"/>
              </a:rPr>
              <a:t>(Natural Language Processing, NLP)</a:t>
            </a:r>
            <a:r>
              <a:rPr lang="zh-CN" altLang="en-US" sz="2400" dirty="0">
                <a:latin typeface="宋体" panose="02010600030101010101" pitchFamily="2" charset="-122"/>
                <a:ea typeface="宋体" panose="02010600030101010101" pitchFamily="2" charset="-122"/>
              </a:rPr>
              <a:t>任务中呈现出了十分强大的模型能力。 </a:t>
            </a:r>
            <a:endParaRPr lang="en-US" altLang="zh-CN" sz="2400" dirty="0">
              <a:latin typeface="宋体" panose="02010600030101010101" pitchFamily="2" charset="-122"/>
              <a:ea typeface="宋体" panose="02010600030101010101" pitchFamily="2" charset="-122"/>
            </a:endParaRPr>
          </a:p>
          <a:p>
            <a:pPr>
              <a:lnSpc>
                <a:spcPct val="150000"/>
              </a:lnSpc>
            </a:pPr>
            <a:endParaRPr lang="zh-CN" altLang="en-US" dirty="0"/>
          </a:p>
        </p:txBody>
      </p:sp>
    </p:spTree>
    <p:extLst>
      <p:ext uri="{BB962C8B-B14F-4D97-AF65-F5344CB8AC3E}">
        <p14:creationId xmlns:p14="http://schemas.microsoft.com/office/powerpoint/2010/main" val="20835768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4"/>
          <p:cNvSpPr txBox="1">
            <a:spLocks noChangeArrowheads="1"/>
          </p:cNvSpPr>
          <p:nvPr/>
        </p:nvSpPr>
        <p:spPr bwMode="auto">
          <a:xfrm>
            <a:off x="708343" y="4023360"/>
            <a:ext cx="7384097" cy="18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lang="en-US" altLang="zh-CN" sz="2400" b="1" dirty="0">
                <a:solidFill>
                  <a:srgbClr val="006600"/>
                </a:solidFill>
                <a:latin typeface="华文宋体" panose="02010600040101010101" pitchFamily="2" charset="-122"/>
                <a:ea typeface="华文宋体" panose="02010600040101010101" pitchFamily="2" charset="-122"/>
              </a:rPr>
              <a:t>       1981</a:t>
            </a:r>
            <a:r>
              <a:rPr lang="zh-CN" altLang="en-US" sz="2400" b="1" dirty="0">
                <a:solidFill>
                  <a:srgbClr val="006600"/>
                </a:solidFill>
                <a:latin typeface="华文宋体" panose="02010600040101010101" pitchFamily="2" charset="-122"/>
                <a:ea typeface="华文宋体" panose="02010600040101010101" pitchFamily="2" charset="-122"/>
              </a:rPr>
              <a:t>年芬兰学者</a:t>
            </a:r>
            <a:r>
              <a:rPr lang="en-US" altLang="zh-CN" sz="2400" b="1" dirty="0" err="1">
                <a:solidFill>
                  <a:srgbClr val="006600"/>
                </a:solidFill>
                <a:latin typeface="华文宋体" panose="02010600040101010101" pitchFamily="2" charset="-122"/>
                <a:ea typeface="华文宋体" panose="02010600040101010101" pitchFamily="2" charset="-122"/>
              </a:rPr>
              <a:t>kohonen</a:t>
            </a:r>
            <a:r>
              <a:rPr lang="zh-CN" altLang="en-US" sz="2400" b="1" dirty="0">
                <a:solidFill>
                  <a:srgbClr val="006600"/>
                </a:solidFill>
                <a:latin typeface="华文宋体" panose="02010600040101010101" pitchFamily="2" charset="-122"/>
                <a:ea typeface="华文宋体" panose="02010600040101010101" pitchFamily="2" charset="-122"/>
              </a:rPr>
              <a:t>提出的自组织特征映射（</a:t>
            </a:r>
            <a:r>
              <a:rPr lang="en-US" altLang="zh-CN" sz="2400" b="1" dirty="0">
                <a:solidFill>
                  <a:srgbClr val="006600"/>
                </a:solidFill>
                <a:latin typeface="华文宋体" panose="02010600040101010101" pitchFamily="2" charset="-122"/>
                <a:ea typeface="华文宋体" panose="02010600040101010101" pitchFamily="2" charset="-122"/>
              </a:rPr>
              <a:t>Self Organization Feature Map-SOM</a:t>
            </a:r>
            <a:r>
              <a:rPr lang="zh-CN" altLang="en-US" sz="2400" b="1" dirty="0">
                <a:solidFill>
                  <a:srgbClr val="006600"/>
                </a:solidFill>
                <a:latin typeface="华文宋体" panose="02010600040101010101" pitchFamily="2" charset="-122"/>
                <a:ea typeface="华文宋体" panose="02010600040101010101" pitchFamily="2" charset="-122"/>
              </a:rPr>
              <a:t>或</a:t>
            </a:r>
            <a:r>
              <a:rPr lang="en-US" altLang="zh-CN" sz="2400" b="1" dirty="0">
                <a:solidFill>
                  <a:srgbClr val="006600"/>
                </a:solidFill>
                <a:latin typeface="华文宋体" panose="02010600040101010101" pitchFamily="2" charset="-122"/>
                <a:ea typeface="华文宋体" panose="02010600040101010101" pitchFamily="2" charset="-122"/>
              </a:rPr>
              <a:t>SOFM</a:t>
            </a:r>
            <a:r>
              <a:rPr lang="zh-CN" altLang="en-US" sz="2400" b="1" dirty="0">
                <a:solidFill>
                  <a:srgbClr val="006600"/>
                </a:solidFill>
                <a:latin typeface="华文宋体" panose="02010600040101010101" pitchFamily="2" charset="-122"/>
                <a:ea typeface="华文宋体" panose="02010600040101010101" pitchFamily="2" charset="-122"/>
              </a:rPr>
              <a:t>）网络，前述大脑神经细胞兴奋规律等，在该网络中都得到了反应。</a:t>
            </a:r>
          </a:p>
        </p:txBody>
      </p:sp>
      <p:sp>
        <p:nvSpPr>
          <p:cNvPr id="20483" name="Text Box 5"/>
          <p:cNvSpPr txBox="1">
            <a:spLocks noChangeArrowheads="1"/>
          </p:cNvSpPr>
          <p:nvPr/>
        </p:nvSpPr>
        <p:spPr bwMode="auto">
          <a:xfrm>
            <a:off x="468313" y="476250"/>
            <a:ext cx="7326947" cy="142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lang="en-US" altLang="zh-CN" sz="2400" b="1" dirty="0">
                <a:solidFill>
                  <a:srgbClr val="990000"/>
                </a:solidFill>
              </a:rPr>
              <a:t>       </a:t>
            </a:r>
            <a:r>
              <a:rPr lang="zh-CN" altLang="en-US" sz="2400" b="1" dirty="0">
                <a:solidFill>
                  <a:srgbClr val="990000"/>
                </a:solidFill>
                <a:latin typeface="华文宋体" panose="02010600040101010101" pitchFamily="2" charset="-122"/>
                <a:ea typeface="华文宋体" panose="02010600040101010101" pitchFamily="2" charset="-122"/>
              </a:rPr>
              <a:t>网络区域中的这种兴奋与抑制规律，将依据外界输入环境的不同，神经元（细胞）要靠竞争机制来决定胜负。</a:t>
            </a:r>
          </a:p>
        </p:txBody>
      </p:sp>
      <p:sp>
        <p:nvSpPr>
          <p:cNvPr id="20484" name="Text Box 6"/>
          <p:cNvSpPr txBox="1">
            <a:spLocks noChangeArrowheads="1"/>
          </p:cNvSpPr>
          <p:nvPr/>
        </p:nvSpPr>
        <p:spPr bwMode="auto">
          <a:xfrm>
            <a:off x="571183" y="2028206"/>
            <a:ext cx="7326947" cy="1396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lang="en-US" altLang="zh-CN" sz="2400" b="1" dirty="0">
                <a:solidFill>
                  <a:srgbClr val="0033CC"/>
                </a:solidFill>
                <a:latin typeface="华文宋体" panose="02010600040101010101" pitchFamily="2" charset="-122"/>
                <a:ea typeface="华文宋体" panose="02010600040101010101" pitchFamily="2" charset="-122"/>
              </a:rPr>
              <a:t>       </a:t>
            </a:r>
            <a:r>
              <a:rPr lang="zh-CN" altLang="en-US" sz="2400" b="1" dirty="0">
                <a:solidFill>
                  <a:srgbClr val="0033CC"/>
                </a:solidFill>
                <a:latin typeface="华文宋体" panose="02010600040101010101" pitchFamily="2" charset="-122"/>
                <a:ea typeface="华文宋体" panose="02010600040101010101" pitchFamily="2" charset="-122"/>
              </a:rPr>
              <a:t>大脑的这种区域性结构，虽有遗传因素，但，各区域的功能大部分是</a:t>
            </a:r>
            <a:r>
              <a:rPr lang="zh-CN" altLang="en-US" sz="2400" b="1" dirty="0">
                <a:solidFill>
                  <a:srgbClr val="FF0000"/>
                </a:solidFill>
                <a:latin typeface="华文宋体" panose="02010600040101010101" pitchFamily="2" charset="-122"/>
                <a:ea typeface="华文宋体" panose="02010600040101010101" pitchFamily="2" charset="-122"/>
              </a:rPr>
              <a:t>后天通过环境的适应和学习得到的</a:t>
            </a:r>
            <a:r>
              <a:rPr lang="zh-CN" altLang="en-US" sz="2400" b="1" dirty="0">
                <a:solidFill>
                  <a:srgbClr val="0033CC"/>
                </a:solidFill>
                <a:latin typeface="华文宋体" panose="02010600040101010101" pitchFamily="2" charset="-122"/>
                <a:ea typeface="华文宋体" panose="02010600040101010101" pitchFamily="2" charset="-122"/>
              </a:rPr>
              <a:t>，这就是神经网络的自组织（</a:t>
            </a:r>
            <a:r>
              <a:rPr lang="en-US" altLang="zh-CN" sz="2400" b="1" dirty="0">
                <a:solidFill>
                  <a:srgbClr val="0033CC"/>
                </a:solidFill>
                <a:latin typeface="华文宋体" panose="02010600040101010101" pitchFamily="2" charset="-122"/>
                <a:ea typeface="华文宋体" panose="02010600040101010101" pitchFamily="2" charset="-122"/>
              </a:rPr>
              <a:t>self organization</a:t>
            </a:r>
            <a:r>
              <a:rPr lang="zh-CN" altLang="en-US" sz="2400" b="1" dirty="0">
                <a:solidFill>
                  <a:srgbClr val="0033CC"/>
                </a:solidFill>
                <a:latin typeface="华文宋体" panose="02010600040101010101" pitchFamily="2" charset="-122"/>
                <a:ea typeface="华文宋体" panose="02010600040101010101" pitchFamily="2" charset="-122"/>
              </a:rPr>
              <a:t>）特征</a:t>
            </a:r>
            <a:r>
              <a:rPr lang="en-US" altLang="zh-CN" sz="2400" b="1" dirty="0">
                <a:solidFill>
                  <a:srgbClr val="0033CC"/>
                </a:solidFill>
                <a:latin typeface="华文宋体" panose="02010600040101010101" pitchFamily="2" charset="-122"/>
                <a:ea typeface="华文宋体" panose="02010600040101010101" pitchFamily="2" charset="-122"/>
              </a:rPr>
              <a:t>.</a:t>
            </a:r>
          </a:p>
        </p:txBody>
      </p:sp>
      <p:grpSp>
        <p:nvGrpSpPr>
          <p:cNvPr id="5" name="组 9"/>
          <p:cNvGrpSpPr/>
          <p:nvPr/>
        </p:nvGrpSpPr>
        <p:grpSpPr>
          <a:xfrm>
            <a:off x="8363761" y="0"/>
            <a:ext cx="733409" cy="6858000"/>
            <a:chOff x="9055676" y="0"/>
            <a:chExt cx="3136324" cy="6858000"/>
          </a:xfrm>
        </p:grpSpPr>
        <p:sp>
          <p:nvSpPr>
            <p:cNvPr id="6"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矩形 8"/>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0" descr="烧瓶"/>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131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1ADEE043-5009-436E-BBA3-9D877A963A78}" type="slidenum">
              <a:rPr lang="en-US" altLang="zh-CN" sz="1400"/>
              <a:t>180</a:t>
            </a:fld>
            <a:endParaRPr lang="en-US" altLang="zh-CN" sz="1400"/>
          </a:p>
        </p:txBody>
      </p:sp>
      <p:sp>
        <p:nvSpPr>
          <p:cNvPr id="141316" name="Rectangle 2"/>
          <p:cNvSpPr>
            <a:spLocks noGrp="1" noChangeArrowheads="1"/>
          </p:cNvSpPr>
          <p:nvPr>
            <p:ph type="title" idx="4294967295"/>
          </p:nvPr>
        </p:nvSpPr>
        <p:spPr>
          <a:xfrm>
            <a:off x="697230" y="342664"/>
            <a:ext cx="6206490" cy="732154"/>
          </a:xfrm>
        </p:spPr>
        <p:txBody>
          <a:bodyPr>
            <a:normAutofit/>
          </a:bodyPr>
          <a:lstStyle/>
          <a:p>
            <a:r>
              <a:rPr lang="en-US" altLang="zh-CN" b="1" dirty="0">
                <a:solidFill>
                  <a:srgbClr val="FF0000"/>
                </a:solidFill>
              </a:rPr>
              <a:t>self-attention</a:t>
            </a: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3" descr="眼镜"/>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95024">
            <a:off x="8459872" y="3178126"/>
            <a:ext cx="654147" cy="654147"/>
          </a:xfrm>
          <a:prstGeom prst="rect">
            <a:avLst/>
          </a:prstGeom>
        </p:spPr>
      </p:pic>
      <p:sp>
        <p:nvSpPr>
          <p:cNvPr id="21" name="矩形 20"/>
          <p:cNvSpPr/>
          <p:nvPr/>
        </p:nvSpPr>
        <p:spPr>
          <a:xfrm>
            <a:off x="512072" y="1074818"/>
            <a:ext cx="7703574" cy="5078313"/>
          </a:xfrm>
          <a:prstGeom prst="rect">
            <a:avLst/>
          </a:prstGeom>
        </p:spPr>
        <p:txBody>
          <a:bodyPr wrap="square">
            <a:spAutoFit/>
          </a:bodyPr>
          <a:lstStyle/>
          <a:p>
            <a:pPr algn="just">
              <a:lnSpc>
                <a:spcPct val="150000"/>
              </a:lnSpc>
            </a:pPr>
            <a:r>
              <a:rPr lang="en-US" altLang="zh-CN" sz="2400" dirty="0">
                <a:solidFill>
                  <a:srgbClr val="252933"/>
                </a:solidFill>
                <a:latin typeface="宋体" panose="02010600030101010101" pitchFamily="2" charset="-122"/>
                <a:ea typeface="宋体" panose="02010600030101010101" pitchFamily="2" charset="-122"/>
              </a:rPr>
              <a:t>1.</a:t>
            </a:r>
            <a:r>
              <a:rPr lang="zh-CN" altLang="en-US" sz="24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训练速度受限</a:t>
            </a:r>
            <a:r>
              <a:rPr lang="zh-CN" altLang="en-US" sz="2400" dirty="0">
                <a:solidFill>
                  <a:srgbClr val="252933"/>
                </a:solidFill>
                <a:latin typeface="Times New Roman" panose="02020603050405020304" pitchFamily="18" charset="0"/>
                <a:ea typeface="宋体" panose="02010600030101010101" pitchFamily="2" charset="-122"/>
                <a:cs typeface="Times New Roman" panose="02020603050405020304" pitchFamily="18" charset="0"/>
              </a:rPr>
              <a:t>，由于</a:t>
            </a:r>
            <a:r>
              <a:rPr lang="en-US" altLang="zh-CN" sz="2400" dirty="0">
                <a:solidFill>
                  <a:srgbClr val="252933"/>
                </a:solidFill>
                <a:latin typeface="Times New Roman" panose="02020603050405020304" pitchFamily="18" charset="0"/>
                <a:ea typeface="宋体" panose="02010600030101010101" pitchFamily="2" charset="-122"/>
                <a:cs typeface="Times New Roman" panose="02020603050405020304" pitchFamily="18" charset="0"/>
              </a:rPr>
              <a:t>RNN</a:t>
            </a:r>
            <a:r>
              <a:rPr lang="zh-CN" altLang="en-US" sz="2400" dirty="0">
                <a:solidFill>
                  <a:srgbClr val="252933"/>
                </a:solidFill>
                <a:latin typeface="Times New Roman" panose="02020603050405020304" pitchFamily="18" charset="0"/>
                <a:ea typeface="宋体" panose="02010600030101010101" pitchFamily="2" charset="-122"/>
                <a:cs typeface="Times New Roman" panose="02020603050405020304" pitchFamily="18" charset="0"/>
              </a:rPr>
              <a:t>天然的顺序结构，在训练时都是以线性方式处理，无法并行化，所以训练速度会受限</a:t>
            </a:r>
            <a:endParaRPr lang="en-US" altLang="zh-CN" sz="2400" dirty="0">
              <a:solidFill>
                <a:srgbClr val="252933"/>
              </a:solidFill>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5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24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需要知道上下文</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才能知道单词的含义，如“</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I arrived at the bank after crossing the river“</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，这里</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bank</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是银行还是河岸呢，这就需要联系上下文，当看到</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river</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之后就应该知道这里</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bank</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很大概率指的是河岸。在</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RNN</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中就需要一步步的顺序处理从</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bank</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到</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river</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的所有词语，而当它们相距较远时</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RNN</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的效果常常较差。</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131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1ADEE043-5009-436E-BBA3-9D877A963A78}" type="slidenum">
              <a:rPr lang="en-US" altLang="zh-CN" sz="1400"/>
              <a:t>181</a:t>
            </a:fld>
            <a:endParaRPr lang="en-US" altLang="zh-CN" sz="1400"/>
          </a:p>
        </p:txBody>
      </p:sp>
      <p:sp>
        <p:nvSpPr>
          <p:cNvPr id="141316" name="Rectangle 2"/>
          <p:cNvSpPr>
            <a:spLocks noGrp="1" noChangeArrowheads="1"/>
          </p:cNvSpPr>
          <p:nvPr>
            <p:ph type="title" idx="4294967295"/>
          </p:nvPr>
        </p:nvSpPr>
        <p:spPr>
          <a:xfrm>
            <a:off x="697230" y="342664"/>
            <a:ext cx="6206490" cy="732154"/>
          </a:xfrm>
        </p:spPr>
        <p:txBody>
          <a:bodyPr>
            <a:normAutofit/>
          </a:bodyPr>
          <a:lstStyle/>
          <a:p>
            <a:r>
              <a:rPr lang="en-US" altLang="zh-CN" b="1" dirty="0">
                <a:solidFill>
                  <a:srgbClr val="FF0000"/>
                </a:solidFill>
              </a:rPr>
              <a:t>self-attention</a:t>
            </a: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3" descr="眼镜"/>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95024">
            <a:off x="8459872" y="3178126"/>
            <a:ext cx="654147" cy="654147"/>
          </a:xfrm>
          <a:prstGeom prst="rect">
            <a:avLst/>
          </a:prstGeom>
        </p:spPr>
      </p:pic>
      <mc:AlternateContent xmlns:mc="http://schemas.openxmlformats.org/markup-compatibility/2006" xmlns:a14="http://schemas.microsoft.com/office/drawing/2010/main">
        <mc:Choice Requires="a14">
          <p:sp>
            <p:nvSpPr>
              <p:cNvPr id="2" name="文本框 1"/>
              <p:cNvSpPr txBox="1"/>
              <p:nvPr/>
            </p:nvSpPr>
            <p:spPr>
              <a:xfrm>
                <a:off x="697230" y="1212850"/>
                <a:ext cx="7309346" cy="4628190"/>
              </a:xfrm>
              <a:prstGeom prst="rect">
                <a:avLst/>
              </a:prstGeom>
              <a:noFill/>
            </p:spPr>
            <p:txBody>
              <a:bodyPr wrap="square" rtlCol="0" anchor="t">
                <a:spAutoFit/>
              </a:bodyPr>
              <a:lstStyle/>
              <a:p>
                <a:pPr algn="just">
                  <a:lnSpc>
                    <a:spcPct val="150000"/>
                  </a:lnSpc>
                </a:pPr>
                <a:r>
                  <a:rPr lang="en-US" altLang="zh-CN" sz="2400" dirty="0">
                    <a:latin typeface="宋体" panose="02010600030101010101" pitchFamily="2" charset="-122"/>
                    <a:ea typeface="宋体" panose="02010600030101010101" pitchFamily="2" charset="-122"/>
                    <a:cs typeface="宋体" panose="02010600030101010101" pitchFamily="2" charset="-122"/>
                  </a:rPr>
                  <a:t>    </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在计算self-attention的过程中，每一个单词都会经过Embedding，得到词向量</a:t>
                </a:r>
                <a14:m>
                  <m:oMath xmlns:m="http://schemas.openxmlformats.org/officeDocument/2006/math">
                    <m:sSub>
                      <m:sSubPr>
                        <m:ctrlPr>
                          <a:rPr lang="en-US" altLang="zh-CN" sz="2800" i="1">
                            <a:latin typeface="Cambria Math" panose="02040503050406030204" pitchFamily="18" charset="0"/>
                            <a:ea typeface="宋体" panose="02010600030101010101" pitchFamily="2" charset="-122"/>
                            <a:cs typeface="Cambria Math" panose="02040503050406030204" pitchFamily="18" charset="0"/>
                          </a:rPr>
                        </m:ctrlPr>
                      </m:sSubPr>
                      <m:e>
                        <m:r>
                          <a:rPr lang="en-US" altLang="zh-CN" sz="2800" i="1">
                            <a:latin typeface="Cambria Math" panose="02040503050406030204" pitchFamily="18" charset="0"/>
                            <a:ea typeface="宋体" panose="02010600030101010101" pitchFamily="2" charset="-122"/>
                            <a:cs typeface="Cambria Math" panose="02040503050406030204" pitchFamily="18" charset="0"/>
                          </a:rPr>
                          <m:t>𝑋</m:t>
                        </m:r>
                      </m:e>
                      <m:sub>
                        <m:r>
                          <a:rPr lang="en-US" altLang="zh-CN" sz="2800" i="1">
                            <a:latin typeface="Cambria Math" panose="02040503050406030204" pitchFamily="18" charset="0"/>
                            <a:ea typeface="宋体" panose="02010600030101010101" pitchFamily="2" charset="-122"/>
                            <a:cs typeface="Cambria Math" panose="02040503050406030204" pitchFamily="18" charset="0"/>
                          </a:rPr>
                          <m:t>𝑖</m:t>
                        </m:r>
                      </m:sub>
                    </m:sSub>
                  </m:oMath>
                </a14:m>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dirty="0" err="1">
                    <a:latin typeface="Times New Roman" panose="02020603050405020304" pitchFamily="18" charset="0"/>
                    <a:ea typeface="宋体" panose="02010600030101010101" pitchFamily="2" charset="-122"/>
                    <a:cs typeface="Times New Roman" panose="02020603050405020304" pitchFamily="18" charset="0"/>
                  </a:rPr>
                  <a:t>对于每一个输入</a:t>
                </a:r>
                <a14:m>
                  <m:oMath xmlns:m="http://schemas.openxmlformats.org/officeDocument/2006/math">
                    <m:sSub>
                      <m:sSubPr>
                        <m:ctrlPr>
                          <a:rPr lang="en-US" altLang="zh-CN" sz="2800" i="1">
                            <a:latin typeface="Cambria Math" panose="02040503050406030204" pitchFamily="18" charset="0"/>
                            <a:ea typeface="宋体" panose="02010600030101010101" pitchFamily="2" charset="-122"/>
                            <a:cs typeface="Cambria Math" panose="02040503050406030204" pitchFamily="18" charset="0"/>
                          </a:rPr>
                        </m:ctrlPr>
                      </m:sSubPr>
                      <m:e>
                        <m:r>
                          <a:rPr lang="en-US" altLang="zh-CN" sz="2800" i="1">
                            <a:latin typeface="Cambria Math" panose="02040503050406030204" pitchFamily="18" charset="0"/>
                            <a:ea typeface="宋体" panose="02010600030101010101" pitchFamily="2" charset="-122"/>
                            <a:cs typeface="Cambria Math" panose="02040503050406030204" pitchFamily="18" charset="0"/>
                          </a:rPr>
                          <m:t>𝑋</m:t>
                        </m:r>
                      </m:e>
                      <m:sub>
                        <m:r>
                          <a:rPr lang="en-US" altLang="zh-CN" sz="2800" i="1">
                            <a:latin typeface="Cambria Math" panose="02040503050406030204" pitchFamily="18" charset="0"/>
                            <a:ea typeface="宋体" panose="02010600030101010101" pitchFamily="2" charset="-122"/>
                            <a:cs typeface="Cambria Math" panose="02040503050406030204" pitchFamily="18" charset="0"/>
                          </a:rPr>
                          <m:t>𝑖</m:t>
                        </m:r>
                      </m:sub>
                    </m:sSub>
                  </m:oMath>
                </a14:m>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dirty="0" err="1">
                    <a:latin typeface="Times New Roman" panose="02020603050405020304" pitchFamily="18" charset="0"/>
                    <a:ea typeface="宋体" panose="02010600030101010101" pitchFamily="2" charset="-122"/>
                    <a:cs typeface="Times New Roman" panose="02020603050405020304" pitchFamily="18" charset="0"/>
                  </a:rPr>
                  <a:t>首先要通过线性映射到三个不同的空间</a:t>
                </a:r>
                <a:r>
                  <a:rPr lang="en-US" altLang="zh-CN" sz="2800"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err="1" smtClean="0">
                    <a:latin typeface="Times New Roman" panose="02020603050405020304" pitchFamily="18" charset="0"/>
                    <a:ea typeface="宋体" panose="02010600030101010101" pitchFamily="2" charset="-122"/>
                    <a:cs typeface="Times New Roman" panose="02020603050405020304" pitchFamily="18" charset="0"/>
                  </a:rPr>
                  <a:t>得到的是三个矩阵</a:t>
                </a:r>
                <a:r>
                  <a:rPr lang="en-US" altLang="zh-CN" sz="2800" dirty="0" smtClean="0">
                    <a:latin typeface="Times New Roman" panose="02020603050405020304" pitchFamily="18" charset="0"/>
                    <a:ea typeface="宋体" panose="02010600030101010101" pitchFamily="2" charset="-122"/>
                    <a:cs typeface="Times New Roman" panose="02020603050405020304" pitchFamily="18" charset="0"/>
                  </a:rPr>
                  <a:t> Q(Query), K(keys), V(Values). </a:t>
                </a:r>
                <a:r>
                  <a:rPr lang="zh-CN" altLang="en-US" sz="2800" dirty="0" smtClean="0">
                    <a:latin typeface="Times New Roman" panose="02020603050405020304" pitchFamily="18" charset="0"/>
                    <a:ea typeface="宋体" panose="02010600030101010101" pitchFamily="2" charset="-122"/>
                    <a:cs typeface="Times New Roman" panose="02020603050405020304" pitchFamily="18" charset="0"/>
                  </a:rPr>
                  <a:t>其中</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sSup>
                      <m:sSupPr>
                        <m:ctrlPr>
                          <a:rPr lang="en-US" altLang="zh-CN" sz="2800" i="1">
                            <a:latin typeface="Cambria Math" panose="02040503050406030204" pitchFamily="18" charset="0"/>
                            <a:ea typeface="宋体" panose="02010600030101010101" pitchFamily="2" charset="-122"/>
                            <a:cs typeface="Cambria Math" panose="02040503050406030204" pitchFamily="18" charset="0"/>
                          </a:rPr>
                        </m:ctrlPr>
                      </m:sSupPr>
                      <m:e>
                        <m:r>
                          <a:rPr lang="en-US" altLang="zh-CN" sz="2800" i="1">
                            <a:latin typeface="Cambria Math" panose="02040503050406030204" pitchFamily="18" charset="0"/>
                            <a:ea typeface="宋体" panose="02010600030101010101" pitchFamily="2" charset="-122"/>
                            <a:cs typeface="Cambria Math" panose="02040503050406030204" pitchFamily="18" charset="0"/>
                          </a:rPr>
                          <m:t>𝑊</m:t>
                        </m:r>
                      </m:e>
                      <m:sup>
                        <m:r>
                          <a:rPr lang="en-US" altLang="zh-CN" sz="2800" i="1">
                            <a:latin typeface="Cambria Math" panose="02040503050406030204" pitchFamily="18" charset="0"/>
                            <a:ea typeface="宋体" panose="02010600030101010101" pitchFamily="2" charset="-122"/>
                            <a:cs typeface="Cambria Math" panose="02040503050406030204" pitchFamily="18" charset="0"/>
                          </a:rPr>
                          <m:t>𝑄</m:t>
                        </m:r>
                      </m:sup>
                    </m:sSup>
                    <m:r>
                      <a:rPr lang="en-US" altLang="zh-CN" sz="2800" i="1">
                        <a:latin typeface="Cambria Math" panose="02040503050406030204" pitchFamily="18" charset="0"/>
                        <a:ea typeface="MS Mincho" charset="0"/>
                        <a:cs typeface="Cambria Math" panose="02040503050406030204" pitchFamily="18" charset="0"/>
                      </a:rPr>
                      <m:t>、</m:t>
                    </m:r>
                    <m:sSup>
                      <m:sSupPr>
                        <m:ctrlPr>
                          <a:rPr lang="en-US" altLang="zh-CN" sz="2800" i="1">
                            <a:latin typeface="Cambria Math" panose="02040503050406030204" pitchFamily="18" charset="0"/>
                            <a:ea typeface="宋体" panose="02010600030101010101" pitchFamily="2" charset="-122"/>
                            <a:cs typeface="Cambria Math" panose="02040503050406030204" pitchFamily="18" charset="0"/>
                          </a:rPr>
                        </m:ctrlPr>
                      </m:sSupPr>
                      <m:e>
                        <m:r>
                          <a:rPr lang="en-US" altLang="zh-CN" sz="2800" i="1">
                            <a:latin typeface="Cambria Math" panose="02040503050406030204" pitchFamily="18" charset="0"/>
                            <a:ea typeface="宋体" panose="02010600030101010101" pitchFamily="2" charset="-122"/>
                            <a:cs typeface="Cambria Math" panose="02040503050406030204" pitchFamily="18" charset="0"/>
                          </a:rPr>
                          <m:t>𝑊</m:t>
                        </m:r>
                      </m:e>
                      <m:sup>
                        <m:r>
                          <a:rPr lang="en-US" altLang="zh-CN" sz="2800" i="1">
                            <a:latin typeface="Cambria Math" panose="02040503050406030204" pitchFamily="18" charset="0"/>
                            <a:ea typeface="宋体" panose="02010600030101010101" pitchFamily="2" charset="-122"/>
                            <a:cs typeface="Cambria Math" panose="02040503050406030204" pitchFamily="18" charset="0"/>
                          </a:rPr>
                          <m:t>𝑘</m:t>
                        </m:r>
                      </m:sup>
                    </m:sSup>
                  </m:oMath>
                </a14:m>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sSup>
                      <m:sSupPr>
                        <m:ctrlPr>
                          <a:rPr lang="en-US" altLang="zh-CN" sz="2800" i="1">
                            <a:latin typeface="Cambria Math" panose="02040503050406030204" pitchFamily="18" charset="0"/>
                            <a:ea typeface="宋体" panose="02010600030101010101" pitchFamily="2" charset="-122"/>
                            <a:cs typeface="Cambria Math" panose="02040503050406030204" pitchFamily="18" charset="0"/>
                          </a:rPr>
                        </m:ctrlPr>
                      </m:sSupPr>
                      <m:e>
                        <m:r>
                          <a:rPr lang="en-US" altLang="zh-CN" sz="2800" i="1">
                            <a:latin typeface="Cambria Math" panose="02040503050406030204" pitchFamily="18" charset="0"/>
                            <a:ea typeface="宋体" panose="02010600030101010101" pitchFamily="2" charset="-122"/>
                            <a:cs typeface="Cambria Math" panose="02040503050406030204" pitchFamily="18" charset="0"/>
                          </a:rPr>
                          <m:t>𝑊</m:t>
                        </m:r>
                      </m:e>
                      <m:sup>
                        <m:r>
                          <a:rPr lang="en-US" altLang="zh-CN" sz="2800" i="1">
                            <a:latin typeface="Cambria Math" panose="02040503050406030204" pitchFamily="18" charset="0"/>
                            <a:ea typeface="宋体" panose="02010600030101010101" pitchFamily="2" charset="-122"/>
                            <a:cs typeface="Cambria Math" panose="02040503050406030204" pitchFamily="18" charset="0"/>
                          </a:rPr>
                          <m:t>𝑉</m:t>
                        </m:r>
                      </m:sup>
                    </m:sSup>
                  </m:oMath>
                </a14:m>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是</a:t>
                </a:r>
                <a14:m>
                  <m:oMath xmlns:m="http://schemas.openxmlformats.org/officeDocument/2006/math">
                    <m:sSub>
                      <m:sSubPr>
                        <m:ctrlPr>
                          <a:rPr lang="en-US" altLang="zh-CN" sz="2800" i="1">
                            <a:latin typeface="Cambria Math" panose="02040503050406030204" pitchFamily="18" charset="0"/>
                            <a:ea typeface="宋体" panose="02010600030101010101" pitchFamily="2" charset="-122"/>
                            <a:cs typeface="Cambria Math" panose="02040503050406030204" pitchFamily="18" charset="0"/>
                          </a:rPr>
                        </m:ctrlPr>
                      </m:sSubPr>
                      <m:e>
                        <m:r>
                          <a:rPr lang="en-US" altLang="zh-CN" sz="2800" i="1">
                            <a:latin typeface="Cambria Math" panose="02040503050406030204" pitchFamily="18" charset="0"/>
                            <a:ea typeface="宋体" panose="02010600030101010101" pitchFamily="2" charset="-122"/>
                            <a:cs typeface="Cambria Math" panose="02040503050406030204" pitchFamily="18" charset="0"/>
                          </a:rPr>
                          <m:t>𝑋</m:t>
                        </m:r>
                      </m:e>
                      <m:sub>
                        <m:r>
                          <a:rPr lang="en-US" altLang="zh-CN" sz="2800" i="1">
                            <a:latin typeface="Cambria Math" panose="02040503050406030204" pitchFamily="18" charset="0"/>
                            <a:ea typeface="宋体" panose="02010600030101010101" pitchFamily="2" charset="-122"/>
                            <a:cs typeface="Cambria Math" panose="02040503050406030204" pitchFamily="18" charset="0"/>
                          </a:rPr>
                          <m:t>𝑖</m:t>
                        </m:r>
                      </m:sub>
                    </m:sSub>
                  </m:oMath>
                </a14:m>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线性映射到</a:t>
                </a:r>
                <a:r>
                  <a:rPr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rPr>
                  <a:t>Q(Query</a:t>
                </a:r>
                <a:r>
                  <a:rPr lang="en-US" altLang="zh-CN" sz="2800" dirty="0" smtClean="0">
                    <a:latin typeface="Times New Roman" panose="02020603050405020304" pitchFamily="18" charset="0"/>
                    <a:ea typeface="宋体" panose="02010600030101010101" pitchFamily="2" charset="-122"/>
                    <a:cs typeface="Times New Roman" panose="02020603050405020304" pitchFamily="18" charset="0"/>
                    <a:sym typeface="+mn-ea"/>
                  </a:rPr>
                  <a:t>), K(keys), V(Values</a:t>
                </a:r>
                <a:r>
                  <a:rPr lang="en-US" altLang="zh-CN" sz="2800"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sz="2800" dirty="0">
                    <a:latin typeface="Times New Roman" panose="02020603050405020304" pitchFamily="18" charset="0"/>
                    <a:ea typeface="宋体" panose="02010600030101010101" pitchFamily="2" charset="-122"/>
                    <a:cs typeface="Times New Roman" panose="02020603050405020304" pitchFamily="18" charset="0"/>
                    <a:sym typeface="+mn-ea"/>
                  </a:rPr>
                  <a:t>的参数矩阵，是在训练过程中得到的参数。</a:t>
                </a:r>
              </a:p>
            </p:txBody>
          </p:sp>
        </mc:Choice>
        <mc:Fallback xmlns="">
          <p:sp>
            <p:nvSpPr>
              <p:cNvPr id="2" name="文本框 1"/>
              <p:cNvSpPr txBox="1">
                <a:spLocks noRot="1" noChangeAspect="1" noMove="1" noResize="1" noEditPoints="1" noAdjustHandles="1" noChangeArrowheads="1" noChangeShapeType="1" noTextEdit="1"/>
              </p:cNvSpPr>
              <p:nvPr/>
            </p:nvSpPr>
            <p:spPr>
              <a:xfrm>
                <a:off x="697230" y="1212850"/>
                <a:ext cx="7309346" cy="4628190"/>
              </a:xfrm>
              <a:prstGeom prst="rect">
                <a:avLst/>
              </a:prstGeom>
              <a:blipFill>
                <a:blip r:embed="rId3"/>
                <a:stretch>
                  <a:fillRect l="-1668" r="-6672" b="-659"/>
                </a:stretch>
              </a:blipFill>
            </p:spPr>
            <p:txBody>
              <a:bodyPr/>
              <a:lstStyle/>
              <a:p>
                <a:r>
                  <a:rPr lang="zh-CN" altLang="en-US">
                    <a:noFill/>
                  </a:rPr>
                  <a:t> </a:t>
                </a:r>
              </a:p>
            </p:txBody>
          </p:sp>
        </mc:Fallback>
      </mc:AlternateContent>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131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1ADEE043-5009-436E-BBA3-9D877A963A78}" type="slidenum">
              <a:rPr lang="en-US" altLang="zh-CN" sz="1400"/>
              <a:t>182</a:t>
            </a:fld>
            <a:endParaRPr lang="en-US" altLang="zh-CN" sz="1400"/>
          </a:p>
        </p:txBody>
      </p:sp>
      <p:sp>
        <p:nvSpPr>
          <p:cNvPr id="141316" name="Rectangle 2"/>
          <p:cNvSpPr>
            <a:spLocks noGrp="1" noChangeArrowheads="1"/>
          </p:cNvSpPr>
          <p:nvPr>
            <p:ph type="title" idx="4294967295"/>
          </p:nvPr>
        </p:nvSpPr>
        <p:spPr>
          <a:xfrm>
            <a:off x="697230" y="342664"/>
            <a:ext cx="6206490" cy="732154"/>
          </a:xfrm>
        </p:spPr>
        <p:txBody>
          <a:bodyPr>
            <a:normAutofit/>
          </a:bodyPr>
          <a:lstStyle/>
          <a:p>
            <a:r>
              <a:rPr lang="en-US" altLang="zh-CN" b="1" dirty="0">
                <a:solidFill>
                  <a:srgbClr val="FF0000"/>
                </a:solidFill>
              </a:rPr>
              <a:t>self-attention</a:t>
            </a: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3" descr="眼镜"/>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795024">
            <a:off x="8459872" y="3178126"/>
            <a:ext cx="654147" cy="654147"/>
          </a:xfrm>
          <a:prstGeom prst="rect">
            <a:avLst/>
          </a:prstGeom>
        </p:spPr>
      </p:pic>
      <p:pic>
        <p:nvPicPr>
          <p:cNvPr id="3" name="图片 2"/>
          <p:cNvPicPr>
            <a:picLocks noChangeAspect="1"/>
          </p:cNvPicPr>
          <p:nvPr/>
        </p:nvPicPr>
        <p:blipFill>
          <a:blip r:embed="rId4"/>
          <a:stretch>
            <a:fillRect/>
          </a:stretch>
        </p:blipFill>
        <p:spPr>
          <a:xfrm>
            <a:off x="11151" y="1184161"/>
            <a:ext cx="9134213" cy="4924539"/>
          </a:xfrm>
          <a:prstGeom prst="rect">
            <a:avLst/>
          </a:prstGeom>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131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1ADEE043-5009-436E-BBA3-9D877A963A78}" type="slidenum">
              <a:rPr lang="en-US" altLang="zh-CN" sz="1400"/>
              <a:t>183</a:t>
            </a:fld>
            <a:endParaRPr lang="en-US" altLang="zh-CN" sz="1400"/>
          </a:p>
        </p:txBody>
      </p:sp>
      <p:sp>
        <p:nvSpPr>
          <p:cNvPr id="141316" name="Rectangle 2"/>
          <p:cNvSpPr>
            <a:spLocks noGrp="1" noChangeArrowheads="1"/>
          </p:cNvSpPr>
          <p:nvPr>
            <p:ph type="title" idx="4294967295"/>
          </p:nvPr>
        </p:nvSpPr>
        <p:spPr>
          <a:xfrm>
            <a:off x="697230" y="342664"/>
            <a:ext cx="6206490" cy="732154"/>
          </a:xfrm>
        </p:spPr>
        <p:txBody>
          <a:bodyPr>
            <a:normAutofit/>
          </a:bodyPr>
          <a:lstStyle/>
          <a:p>
            <a:r>
              <a:rPr lang="en-US" altLang="zh-CN" b="1" dirty="0">
                <a:solidFill>
                  <a:srgbClr val="FF0000"/>
                </a:solidFill>
              </a:rPr>
              <a:t>self-attention</a:t>
            </a: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3" descr="眼镜"/>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95024">
            <a:off x="8459872" y="3178126"/>
            <a:ext cx="654147" cy="654147"/>
          </a:xfrm>
          <a:prstGeom prst="rect">
            <a:avLst/>
          </a:prstGeom>
        </p:spPr>
      </p:pic>
      <p:sp>
        <p:nvSpPr>
          <p:cNvPr id="5" name="矩形 4"/>
          <p:cNvSpPr/>
          <p:nvPr/>
        </p:nvSpPr>
        <p:spPr>
          <a:xfrm>
            <a:off x="561861" y="1296418"/>
            <a:ext cx="7138930" cy="1697837"/>
          </a:xfrm>
          <a:prstGeom prst="rect">
            <a:avLst/>
          </a:prstGeom>
        </p:spPr>
        <p:txBody>
          <a:bodyPr wrap="square">
            <a:spAutoFit/>
          </a:bodyPr>
          <a:lstStyle/>
          <a:p>
            <a:pPr>
              <a:lnSpc>
                <a:spcPct val="150000"/>
              </a:lnSpc>
            </a:pPr>
            <a:r>
              <a:rPr lang="zh-CN" altLang="en-US" sz="2400" dirty="0"/>
              <a:t>假设输入的序列为 </a:t>
            </a:r>
            <a:r>
              <a:rPr lang="en-US" altLang="zh-CN" sz="2400" dirty="0"/>
              <a:t>       </a:t>
            </a:r>
          </a:p>
          <a:p>
            <a:pPr>
              <a:lnSpc>
                <a:spcPct val="150000"/>
              </a:lnSpc>
            </a:pPr>
            <a:r>
              <a:rPr lang="zh-CN" altLang="en-US" sz="2400" dirty="0"/>
              <a:t>输出的序列为</a:t>
            </a:r>
            <a:endParaRPr lang="en-US" altLang="zh-CN" sz="2400" dirty="0"/>
          </a:p>
          <a:p>
            <a:pPr>
              <a:lnSpc>
                <a:spcPct val="150000"/>
              </a:lnSpc>
            </a:pPr>
            <a:r>
              <a:rPr lang="zh-CN" altLang="en-US" sz="2400" dirty="0"/>
              <a:t>那么，</a:t>
            </a:r>
            <a:r>
              <a:rPr lang="en-US" altLang="zh-CN" sz="2400" dirty="0"/>
              <a:t>self-attention</a:t>
            </a:r>
            <a:r>
              <a:rPr lang="zh-CN" altLang="en-US" sz="2400" dirty="0"/>
              <a:t>计算可以分为三个步骤</a:t>
            </a:r>
          </a:p>
        </p:txBody>
      </p:sp>
      <p:pic>
        <p:nvPicPr>
          <p:cNvPr id="16" name="图片 15"/>
          <p:cNvPicPr>
            <a:picLocks noChangeAspect="1"/>
          </p:cNvPicPr>
          <p:nvPr/>
        </p:nvPicPr>
        <p:blipFill>
          <a:blip r:embed="rId3"/>
          <a:stretch>
            <a:fillRect/>
          </a:stretch>
        </p:blipFill>
        <p:spPr>
          <a:xfrm>
            <a:off x="3270289" y="1518031"/>
            <a:ext cx="2228850" cy="333375"/>
          </a:xfrm>
          <a:prstGeom prst="rect">
            <a:avLst/>
          </a:prstGeom>
        </p:spPr>
      </p:pic>
      <p:pic>
        <p:nvPicPr>
          <p:cNvPr id="17" name="图片 16"/>
          <p:cNvPicPr>
            <a:picLocks noChangeAspect="1"/>
          </p:cNvPicPr>
          <p:nvPr/>
        </p:nvPicPr>
        <p:blipFill>
          <a:blip r:embed="rId4"/>
          <a:stretch>
            <a:fillRect/>
          </a:stretch>
        </p:blipFill>
        <p:spPr>
          <a:xfrm>
            <a:off x="2592865" y="1962206"/>
            <a:ext cx="2270806" cy="428454"/>
          </a:xfrm>
          <a:prstGeom prst="rect">
            <a:avLst/>
          </a:prstGeom>
        </p:spPr>
      </p:pic>
      <p:sp>
        <p:nvSpPr>
          <p:cNvPr id="18" name="矩形 17"/>
          <p:cNvSpPr/>
          <p:nvPr/>
        </p:nvSpPr>
        <p:spPr>
          <a:xfrm>
            <a:off x="561861" y="3215855"/>
            <a:ext cx="7245250" cy="461665"/>
          </a:xfrm>
          <a:prstGeom prst="rect">
            <a:avLst/>
          </a:prstGeom>
        </p:spPr>
        <p:txBody>
          <a:bodyPr wrap="square">
            <a:spAutoFit/>
          </a:bodyPr>
          <a:lstStyle/>
          <a:p>
            <a:r>
              <a:rPr lang="en-US" altLang="zh-CN" sz="2400" dirty="0"/>
              <a:t>1</a:t>
            </a:r>
            <a:r>
              <a:rPr lang="zh-CN" altLang="en-US" sz="2400" dirty="0"/>
              <a:t>、计算</a:t>
            </a:r>
            <a:r>
              <a:rPr lang="en-US" altLang="zh-CN" sz="2400" dirty="0"/>
              <a:t>Q(</a:t>
            </a:r>
            <a:r>
              <a:rPr lang="zh-CN" altLang="en-US" sz="2400" dirty="0"/>
              <a:t>查询向量</a:t>
            </a:r>
            <a:r>
              <a:rPr lang="en-US" altLang="zh-CN" sz="2400" dirty="0" err="1"/>
              <a:t>Quey</a:t>
            </a:r>
            <a:r>
              <a:rPr lang="en-US" altLang="zh-CN" sz="2400" dirty="0"/>
              <a:t>)</a:t>
            </a:r>
            <a:r>
              <a:rPr lang="zh-CN" altLang="en-US" sz="2400" dirty="0"/>
              <a:t>、</a:t>
            </a:r>
            <a:r>
              <a:rPr lang="en-US" altLang="zh-CN" sz="2400" dirty="0"/>
              <a:t>K(</a:t>
            </a:r>
            <a:r>
              <a:rPr lang="zh-CN" altLang="en-US" sz="2400" dirty="0"/>
              <a:t>键向量</a:t>
            </a:r>
            <a:r>
              <a:rPr lang="en-US" altLang="zh-CN" sz="2400" dirty="0"/>
              <a:t>)</a:t>
            </a:r>
            <a:r>
              <a:rPr lang="zh-CN" altLang="en-US" sz="2400" dirty="0"/>
              <a:t>、</a:t>
            </a:r>
            <a:r>
              <a:rPr lang="en-US" altLang="zh-CN" sz="2400" dirty="0"/>
              <a:t>Value(</a:t>
            </a:r>
            <a:r>
              <a:rPr lang="zh-CN" altLang="en-US" sz="2400" dirty="0"/>
              <a:t>值向量</a:t>
            </a:r>
            <a:r>
              <a:rPr lang="en-US" altLang="zh-CN" sz="2400" dirty="0"/>
              <a:t>)</a:t>
            </a:r>
            <a:endParaRPr lang="zh-CN" altLang="en-US" sz="2400" dirty="0"/>
          </a:p>
        </p:txBody>
      </p:sp>
      <p:pic>
        <p:nvPicPr>
          <p:cNvPr id="19" name="图片 18"/>
          <p:cNvPicPr>
            <a:picLocks noChangeAspect="1"/>
          </p:cNvPicPr>
          <p:nvPr/>
        </p:nvPicPr>
        <p:blipFill>
          <a:blip r:embed="rId5"/>
          <a:stretch>
            <a:fillRect/>
          </a:stretch>
        </p:blipFill>
        <p:spPr>
          <a:xfrm>
            <a:off x="988076" y="4076642"/>
            <a:ext cx="2028825" cy="2009775"/>
          </a:xfrm>
          <a:prstGeom prst="rect">
            <a:avLst/>
          </a:prstGeom>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131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1ADEE043-5009-436E-BBA3-9D877A963A78}" type="slidenum">
              <a:rPr lang="en-US" altLang="zh-CN" sz="1400"/>
              <a:t>184</a:t>
            </a:fld>
            <a:endParaRPr lang="en-US" altLang="zh-CN" sz="1400"/>
          </a:p>
        </p:txBody>
      </p:sp>
      <p:sp>
        <p:nvSpPr>
          <p:cNvPr id="141316" name="Rectangle 2"/>
          <p:cNvSpPr>
            <a:spLocks noGrp="1" noChangeArrowheads="1"/>
          </p:cNvSpPr>
          <p:nvPr>
            <p:ph type="title" idx="4294967295"/>
          </p:nvPr>
        </p:nvSpPr>
        <p:spPr>
          <a:xfrm>
            <a:off x="697230" y="342664"/>
            <a:ext cx="6206490" cy="732154"/>
          </a:xfrm>
        </p:spPr>
        <p:txBody>
          <a:bodyPr>
            <a:normAutofit/>
          </a:bodyPr>
          <a:lstStyle/>
          <a:p>
            <a:r>
              <a:rPr lang="en-US" altLang="zh-CN" b="1" dirty="0">
                <a:solidFill>
                  <a:srgbClr val="FF0000"/>
                </a:solidFill>
              </a:rPr>
              <a:t>self-attention</a:t>
            </a: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3" descr="眼镜"/>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95024">
            <a:off x="8459872" y="3178126"/>
            <a:ext cx="654147" cy="654147"/>
          </a:xfrm>
          <a:prstGeom prst="rect">
            <a:avLst/>
          </a:prstGeom>
        </p:spPr>
      </p:pic>
      <p:pic>
        <p:nvPicPr>
          <p:cNvPr id="2" name="图片 1"/>
          <p:cNvPicPr>
            <a:picLocks noChangeAspect="1"/>
          </p:cNvPicPr>
          <p:nvPr/>
        </p:nvPicPr>
        <p:blipFill>
          <a:blip r:embed="rId3"/>
          <a:stretch>
            <a:fillRect/>
          </a:stretch>
        </p:blipFill>
        <p:spPr>
          <a:xfrm>
            <a:off x="1343025" y="1290637"/>
            <a:ext cx="6457950" cy="4276725"/>
          </a:xfrm>
          <a:prstGeom prst="rect">
            <a:avLst/>
          </a:prstGeom>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131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1ADEE043-5009-436E-BBA3-9D877A963A78}" type="slidenum">
              <a:rPr lang="en-US" altLang="zh-CN" sz="1400"/>
              <a:t>185</a:t>
            </a:fld>
            <a:endParaRPr lang="en-US" altLang="zh-CN" sz="1400"/>
          </a:p>
        </p:txBody>
      </p:sp>
      <p:sp>
        <p:nvSpPr>
          <p:cNvPr id="141316" name="Rectangle 2"/>
          <p:cNvSpPr>
            <a:spLocks noGrp="1" noChangeArrowheads="1"/>
          </p:cNvSpPr>
          <p:nvPr>
            <p:ph type="title" idx="4294967295"/>
          </p:nvPr>
        </p:nvSpPr>
        <p:spPr>
          <a:xfrm>
            <a:off x="697230" y="342664"/>
            <a:ext cx="6206490" cy="732154"/>
          </a:xfrm>
        </p:spPr>
        <p:txBody>
          <a:bodyPr>
            <a:normAutofit/>
          </a:bodyPr>
          <a:lstStyle/>
          <a:p>
            <a:r>
              <a:rPr lang="en-US" altLang="zh-CN" b="1" dirty="0">
                <a:solidFill>
                  <a:srgbClr val="FF0000"/>
                </a:solidFill>
              </a:rPr>
              <a:t>self-attention</a:t>
            </a: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3" descr="眼镜"/>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95024">
            <a:off x="8459872" y="3178126"/>
            <a:ext cx="654147" cy="654147"/>
          </a:xfrm>
          <a:prstGeom prst="rect">
            <a:avLst/>
          </a:prstGeom>
        </p:spPr>
      </p:pic>
      <p:pic>
        <p:nvPicPr>
          <p:cNvPr id="2" name="图片 1"/>
          <p:cNvPicPr>
            <a:picLocks noChangeAspect="1"/>
          </p:cNvPicPr>
          <p:nvPr/>
        </p:nvPicPr>
        <p:blipFill>
          <a:blip r:embed="rId3"/>
          <a:stretch>
            <a:fillRect/>
          </a:stretch>
        </p:blipFill>
        <p:spPr>
          <a:xfrm>
            <a:off x="0" y="1578610"/>
            <a:ext cx="9134475" cy="4524375"/>
          </a:xfrm>
          <a:prstGeom prst="rect">
            <a:avLst/>
          </a:prstGeom>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131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1ADEE043-5009-436E-BBA3-9D877A963A78}" type="slidenum">
              <a:rPr lang="en-US" altLang="zh-CN" sz="1400"/>
              <a:t>186</a:t>
            </a:fld>
            <a:endParaRPr lang="en-US" altLang="zh-CN" sz="1400"/>
          </a:p>
        </p:txBody>
      </p:sp>
      <p:sp>
        <p:nvSpPr>
          <p:cNvPr id="141316" name="Rectangle 2"/>
          <p:cNvSpPr>
            <a:spLocks noGrp="1" noChangeArrowheads="1"/>
          </p:cNvSpPr>
          <p:nvPr>
            <p:ph type="title" idx="4294967295"/>
          </p:nvPr>
        </p:nvSpPr>
        <p:spPr>
          <a:xfrm>
            <a:off x="697230" y="342664"/>
            <a:ext cx="6206490" cy="732154"/>
          </a:xfrm>
        </p:spPr>
        <p:txBody>
          <a:bodyPr>
            <a:normAutofit/>
          </a:bodyPr>
          <a:lstStyle/>
          <a:p>
            <a:r>
              <a:rPr lang="en-US" altLang="zh-CN" b="1" dirty="0">
                <a:solidFill>
                  <a:srgbClr val="FF0000"/>
                </a:solidFill>
              </a:rPr>
              <a:t>self-attention</a:t>
            </a: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3" descr="眼镜"/>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95024">
            <a:off x="8459872" y="3178126"/>
            <a:ext cx="654147" cy="654147"/>
          </a:xfrm>
          <a:prstGeom prst="rect">
            <a:avLst/>
          </a:prstGeom>
        </p:spPr>
      </p:pic>
      <p:sp>
        <p:nvSpPr>
          <p:cNvPr id="3" name="矩形 2"/>
          <p:cNvSpPr/>
          <p:nvPr/>
        </p:nvSpPr>
        <p:spPr>
          <a:xfrm>
            <a:off x="614312" y="1228248"/>
            <a:ext cx="1954381" cy="461665"/>
          </a:xfrm>
          <a:prstGeom prst="rect">
            <a:avLst/>
          </a:prstGeom>
        </p:spPr>
        <p:txBody>
          <a:bodyPr wrap="none">
            <a:spAutoFit/>
          </a:bodyPr>
          <a:lstStyle/>
          <a:p>
            <a:r>
              <a:rPr lang="zh-CN" altLang="en-US" sz="2400" b="1" dirty="0">
                <a:solidFill>
                  <a:srgbClr val="252933"/>
                </a:solidFill>
                <a:latin typeface="-apple-system"/>
              </a:rPr>
              <a:t>参数初始化</a:t>
            </a:r>
            <a:r>
              <a:rPr lang="zh-CN" altLang="en-US" b="1" dirty="0">
                <a:solidFill>
                  <a:srgbClr val="252933"/>
                </a:solidFill>
                <a:latin typeface="-apple-system"/>
              </a:rPr>
              <a:t>：</a:t>
            </a:r>
            <a:endParaRPr lang="zh-CN" altLang="en-US" b="1" i="0" dirty="0">
              <a:solidFill>
                <a:srgbClr val="252933"/>
              </a:solidFill>
              <a:effectLst/>
              <a:latin typeface="-apple-system"/>
            </a:endParaRPr>
          </a:p>
        </p:txBody>
      </p:sp>
      <p:pic>
        <p:nvPicPr>
          <p:cNvPr id="4" name="图片 3"/>
          <p:cNvPicPr>
            <a:picLocks noChangeAspect="1"/>
          </p:cNvPicPr>
          <p:nvPr/>
        </p:nvPicPr>
        <p:blipFill>
          <a:blip r:embed="rId3"/>
          <a:stretch>
            <a:fillRect/>
          </a:stretch>
        </p:blipFill>
        <p:spPr>
          <a:xfrm>
            <a:off x="614312" y="1843343"/>
            <a:ext cx="1714500" cy="2314575"/>
          </a:xfrm>
          <a:prstGeom prst="rect">
            <a:avLst/>
          </a:prstGeom>
        </p:spPr>
      </p:pic>
      <p:pic>
        <p:nvPicPr>
          <p:cNvPr id="5" name="图片 4"/>
          <p:cNvPicPr>
            <a:picLocks noChangeAspect="1"/>
          </p:cNvPicPr>
          <p:nvPr/>
        </p:nvPicPr>
        <p:blipFill>
          <a:blip r:embed="rId4"/>
          <a:stretch>
            <a:fillRect/>
          </a:stretch>
        </p:blipFill>
        <p:spPr>
          <a:xfrm>
            <a:off x="2995612" y="1807529"/>
            <a:ext cx="1609725" cy="2276475"/>
          </a:xfrm>
          <a:prstGeom prst="rect">
            <a:avLst/>
          </a:prstGeom>
        </p:spPr>
      </p:pic>
      <p:pic>
        <p:nvPicPr>
          <p:cNvPr id="6" name="图片 5"/>
          <p:cNvPicPr>
            <a:picLocks noChangeAspect="1"/>
          </p:cNvPicPr>
          <p:nvPr/>
        </p:nvPicPr>
        <p:blipFill>
          <a:blip r:embed="rId5"/>
          <a:stretch>
            <a:fillRect/>
          </a:stretch>
        </p:blipFill>
        <p:spPr>
          <a:xfrm>
            <a:off x="5841034" y="1707516"/>
            <a:ext cx="1628775" cy="2476500"/>
          </a:xfrm>
          <a:prstGeom prst="rect">
            <a:avLst/>
          </a:prstGeom>
        </p:spPr>
      </p:pic>
      <p:sp>
        <p:nvSpPr>
          <p:cNvPr id="14" name="矩形 13"/>
          <p:cNvSpPr/>
          <p:nvPr/>
        </p:nvSpPr>
        <p:spPr>
          <a:xfrm>
            <a:off x="470092" y="4311348"/>
            <a:ext cx="7884645" cy="1938992"/>
          </a:xfrm>
          <a:prstGeom prst="rect">
            <a:avLst/>
          </a:prstGeom>
        </p:spPr>
        <p:txBody>
          <a:bodyPr wrap="square">
            <a:spAutoFit/>
          </a:bodyPr>
          <a:lstStyle/>
          <a:p>
            <a:pPr algn="just">
              <a:lnSpc>
                <a:spcPct val="120000"/>
              </a:lnSpc>
            </a:pPr>
            <a:r>
              <a:rPr lang="zh-CN" altLang="en-US" sz="2000" dirty="0">
                <a:solidFill>
                  <a:srgbClr val="252933"/>
                </a:solidFill>
                <a:latin typeface="Times New Roman" panose="02020603050405020304" pitchFamily="18" charset="0"/>
                <a:cs typeface="Times New Roman" panose="02020603050405020304" pitchFamily="18" charset="0"/>
              </a:rPr>
              <a:t>        一般使用 </a:t>
            </a:r>
            <a:r>
              <a:rPr lang="en-US" altLang="zh-CN" sz="2000" dirty="0">
                <a:solidFill>
                  <a:srgbClr val="252933"/>
                </a:solidFill>
                <a:latin typeface="Times New Roman" panose="02020603050405020304" pitchFamily="18" charset="0"/>
                <a:cs typeface="Times New Roman" panose="02020603050405020304" pitchFamily="18" charset="0"/>
              </a:rPr>
              <a:t>Gaussian, Xavier</a:t>
            </a:r>
            <a:r>
              <a:rPr lang="zh-CN" altLang="en-US" sz="2000" dirty="0">
                <a:solidFill>
                  <a:srgbClr val="252933"/>
                </a:solidFill>
                <a:latin typeface="Times New Roman" panose="02020603050405020304" pitchFamily="18" charset="0"/>
                <a:cs typeface="Times New Roman" panose="02020603050405020304" pitchFamily="18" charset="0"/>
              </a:rPr>
              <a:t>和 </a:t>
            </a:r>
            <a:r>
              <a:rPr lang="en-US" altLang="zh-CN" sz="2000" dirty="0" err="1">
                <a:solidFill>
                  <a:srgbClr val="252933"/>
                </a:solidFill>
                <a:latin typeface="Times New Roman" panose="02020603050405020304" pitchFamily="18" charset="0"/>
                <a:cs typeface="Times New Roman" panose="02020603050405020304" pitchFamily="18" charset="0"/>
              </a:rPr>
              <a:t>Kaiming</a:t>
            </a:r>
            <a:r>
              <a:rPr lang="en-US" altLang="zh-CN" sz="2000" dirty="0">
                <a:solidFill>
                  <a:srgbClr val="252933"/>
                </a:solidFill>
                <a:latin typeface="Times New Roman" panose="02020603050405020304" pitchFamily="18" charset="0"/>
                <a:cs typeface="Times New Roman" panose="02020603050405020304" pitchFamily="18" charset="0"/>
              </a:rPr>
              <a:t> </a:t>
            </a:r>
            <a:r>
              <a:rPr lang="zh-CN" altLang="en-US" sz="2000" dirty="0">
                <a:solidFill>
                  <a:srgbClr val="252933"/>
                </a:solidFill>
                <a:latin typeface="Times New Roman" panose="02020603050405020304" pitchFamily="18" charset="0"/>
                <a:cs typeface="Times New Roman" panose="02020603050405020304" pitchFamily="18" charset="0"/>
              </a:rPr>
              <a:t>随机分布初始化。在训练开始之前完成这些初始化工作。</a:t>
            </a:r>
            <a:r>
              <a:rPr lang="en-US" altLang="zh-CN" sz="2000" dirty="0">
                <a:solidFill>
                  <a:srgbClr val="252933"/>
                </a:solidFill>
                <a:latin typeface="Times New Roman" panose="02020603050405020304" pitchFamily="18" charset="0"/>
                <a:cs typeface="Times New Roman" panose="02020603050405020304" pitchFamily="18" charset="0"/>
              </a:rPr>
              <a:t>tensor2tensor</a:t>
            </a:r>
            <a:r>
              <a:rPr lang="zh-CN" altLang="en-US" sz="2000" dirty="0">
                <a:solidFill>
                  <a:srgbClr val="252933"/>
                </a:solidFill>
                <a:latin typeface="Times New Roman" panose="02020603050405020304" pitchFamily="18" charset="0"/>
                <a:cs typeface="Times New Roman" panose="02020603050405020304" pitchFamily="18" charset="0"/>
              </a:rPr>
              <a:t>是</a:t>
            </a:r>
            <a:r>
              <a:rPr lang="en-US" altLang="zh-CN" sz="2000" dirty="0">
                <a:solidFill>
                  <a:srgbClr val="252933"/>
                </a:solidFill>
                <a:latin typeface="Times New Roman" panose="02020603050405020304" pitchFamily="18" charset="0"/>
                <a:cs typeface="Times New Roman" panose="02020603050405020304" pitchFamily="18" charset="0"/>
              </a:rPr>
              <a:t>google</a:t>
            </a:r>
            <a:r>
              <a:rPr lang="zh-CN" altLang="en-US" sz="2000" dirty="0">
                <a:solidFill>
                  <a:srgbClr val="252933"/>
                </a:solidFill>
                <a:latin typeface="Times New Roman" panose="02020603050405020304" pitchFamily="18" charset="0"/>
                <a:cs typeface="Times New Roman" panose="02020603050405020304" pitchFamily="18" charset="0"/>
              </a:rPr>
              <a:t>开源的框架，里面实现了</a:t>
            </a:r>
            <a:r>
              <a:rPr lang="en-US" altLang="zh-CN" sz="2000" dirty="0">
                <a:solidFill>
                  <a:srgbClr val="252933"/>
                </a:solidFill>
                <a:latin typeface="Times New Roman" panose="02020603050405020304" pitchFamily="18" charset="0"/>
                <a:cs typeface="Times New Roman" panose="02020603050405020304" pitchFamily="18" charset="0"/>
              </a:rPr>
              <a:t>attention</a:t>
            </a:r>
            <a:r>
              <a:rPr lang="zh-CN" altLang="en-US" sz="2000" dirty="0">
                <a:solidFill>
                  <a:srgbClr val="252933"/>
                </a:solidFill>
                <a:latin typeface="Times New Roman" panose="02020603050405020304" pitchFamily="18" charset="0"/>
                <a:cs typeface="Times New Roman" panose="02020603050405020304" pitchFamily="18" charset="0"/>
              </a:rPr>
              <a:t>、</a:t>
            </a:r>
            <a:r>
              <a:rPr lang="en-US" altLang="zh-CN" sz="2000" dirty="0">
                <a:solidFill>
                  <a:srgbClr val="252933"/>
                </a:solidFill>
                <a:latin typeface="Times New Roman" panose="02020603050405020304" pitchFamily="18" charset="0"/>
                <a:cs typeface="Times New Roman" panose="02020603050405020304" pitchFamily="18" charset="0"/>
              </a:rPr>
              <a:t>self-attention</a:t>
            </a:r>
            <a:r>
              <a:rPr lang="zh-CN" altLang="en-US" sz="2000" dirty="0">
                <a:solidFill>
                  <a:srgbClr val="252933"/>
                </a:solidFill>
                <a:latin typeface="Times New Roman" panose="02020603050405020304" pitchFamily="18" charset="0"/>
                <a:cs typeface="Times New Roman" panose="02020603050405020304" pitchFamily="18" charset="0"/>
              </a:rPr>
              <a:t>、</a:t>
            </a:r>
            <a:r>
              <a:rPr lang="en-US" altLang="zh-CN" sz="2000" dirty="0" err="1">
                <a:solidFill>
                  <a:srgbClr val="252933"/>
                </a:solidFill>
                <a:latin typeface="Times New Roman" panose="02020603050405020304" pitchFamily="18" charset="0"/>
                <a:cs typeface="Times New Roman" panose="02020603050405020304" pitchFamily="18" charset="0"/>
              </a:rPr>
              <a:t>bert</a:t>
            </a:r>
            <a:r>
              <a:rPr lang="zh-CN" altLang="en-US" sz="2000" dirty="0">
                <a:solidFill>
                  <a:srgbClr val="252933"/>
                </a:solidFill>
                <a:latin typeface="Times New Roman" panose="02020603050405020304" pitchFamily="18" charset="0"/>
                <a:cs typeface="Times New Roman" panose="02020603050405020304" pitchFamily="18" charset="0"/>
              </a:rPr>
              <a:t>等模型</a:t>
            </a:r>
            <a:r>
              <a:rPr lang="en-US" altLang="zh-CN" sz="2000" dirty="0">
                <a:solidFill>
                  <a:srgbClr val="252933"/>
                </a:solidFill>
                <a:latin typeface="Times New Roman" panose="02020603050405020304" pitchFamily="18" charset="0"/>
                <a:cs typeface="Times New Roman" panose="02020603050405020304" pitchFamily="18" charset="0"/>
              </a:rPr>
              <a:t>,</a:t>
            </a:r>
            <a:r>
              <a:rPr lang="zh-CN" altLang="en-US" sz="2000" dirty="0">
                <a:solidFill>
                  <a:srgbClr val="252933"/>
                </a:solidFill>
                <a:latin typeface="Times New Roman" panose="02020603050405020304" pitchFamily="18" charset="0"/>
                <a:cs typeface="Times New Roman" panose="02020603050405020304" pitchFamily="18" charset="0"/>
              </a:rPr>
              <a:t>不过这个模型已经过时了，</a:t>
            </a:r>
            <a:r>
              <a:rPr lang="en-US" altLang="zh-CN" sz="2000" dirty="0">
                <a:solidFill>
                  <a:srgbClr val="252933"/>
                </a:solidFill>
                <a:latin typeface="Times New Roman" panose="02020603050405020304" pitchFamily="18" charset="0"/>
                <a:cs typeface="Times New Roman" panose="02020603050405020304" pitchFamily="18" charset="0"/>
              </a:rPr>
              <a:t>google</a:t>
            </a:r>
            <a:r>
              <a:rPr lang="zh-CN" altLang="en-US" sz="2000" dirty="0">
                <a:solidFill>
                  <a:srgbClr val="252933"/>
                </a:solidFill>
                <a:latin typeface="Times New Roman" panose="02020603050405020304" pitchFamily="18" charset="0"/>
                <a:cs typeface="Times New Roman" panose="02020603050405020304" pitchFamily="18" charset="0"/>
              </a:rPr>
              <a:t>开发了</a:t>
            </a:r>
            <a:r>
              <a:rPr lang="en-US" altLang="zh-CN" sz="2000" dirty="0" err="1">
                <a:solidFill>
                  <a:srgbClr val="252933"/>
                </a:solidFill>
                <a:latin typeface="Times New Roman" panose="02020603050405020304" pitchFamily="18" charset="0"/>
                <a:cs typeface="Times New Roman" panose="02020603050405020304" pitchFamily="18" charset="0"/>
              </a:rPr>
              <a:t>trax</a:t>
            </a:r>
            <a:r>
              <a:rPr lang="zh-CN" altLang="en-US" sz="2000" dirty="0">
                <a:solidFill>
                  <a:srgbClr val="252933"/>
                </a:solidFill>
                <a:latin typeface="Times New Roman" panose="02020603050405020304" pitchFamily="18" charset="0"/>
                <a:cs typeface="Times New Roman" panose="02020603050405020304" pitchFamily="18" charset="0"/>
              </a:rPr>
              <a:t>作为</a:t>
            </a:r>
            <a:r>
              <a:rPr lang="en-US" altLang="zh-CN" sz="2000" dirty="0">
                <a:solidFill>
                  <a:srgbClr val="252933"/>
                </a:solidFill>
                <a:latin typeface="Times New Roman" panose="02020603050405020304" pitchFamily="18" charset="0"/>
                <a:cs typeface="Times New Roman" panose="02020603050405020304" pitchFamily="18" charset="0"/>
              </a:rPr>
              <a:t>tensor2tensor</a:t>
            </a:r>
            <a:r>
              <a:rPr lang="zh-CN" altLang="en-US" sz="2000" dirty="0">
                <a:solidFill>
                  <a:srgbClr val="252933"/>
                </a:solidFill>
                <a:latin typeface="Times New Roman" panose="02020603050405020304" pitchFamily="18" charset="0"/>
                <a:cs typeface="Times New Roman" panose="02020603050405020304" pitchFamily="18" charset="0"/>
              </a:rPr>
              <a:t>的替代品，我们这儿就看看</a:t>
            </a:r>
            <a:r>
              <a:rPr lang="en-US" altLang="zh-CN" sz="2000" dirty="0" err="1">
                <a:solidFill>
                  <a:srgbClr val="252933"/>
                </a:solidFill>
                <a:latin typeface="Times New Roman" panose="02020603050405020304" pitchFamily="18" charset="0"/>
                <a:cs typeface="Times New Roman" panose="02020603050405020304" pitchFamily="18" charset="0"/>
              </a:rPr>
              <a:t>trax</a:t>
            </a:r>
            <a:r>
              <a:rPr lang="zh-CN" altLang="en-US" sz="2000" dirty="0">
                <a:solidFill>
                  <a:srgbClr val="252933"/>
                </a:solidFill>
                <a:latin typeface="Times New Roman" panose="02020603050405020304" pitchFamily="18" charset="0"/>
                <a:cs typeface="Times New Roman" panose="02020603050405020304" pitchFamily="18" charset="0"/>
              </a:rPr>
              <a:t>在</a:t>
            </a:r>
            <a:r>
              <a:rPr lang="en-US" altLang="zh-CN" sz="2000" dirty="0">
                <a:solidFill>
                  <a:srgbClr val="252933"/>
                </a:solidFill>
                <a:latin typeface="Times New Roman" panose="02020603050405020304" pitchFamily="18" charset="0"/>
                <a:cs typeface="Times New Roman" panose="02020603050405020304" pitchFamily="18" charset="0"/>
              </a:rPr>
              <a:t>self-attention</a:t>
            </a:r>
            <a:r>
              <a:rPr lang="zh-CN" altLang="en-US" sz="2000" dirty="0">
                <a:solidFill>
                  <a:srgbClr val="252933"/>
                </a:solidFill>
                <a:latin typeface="Times New Roman" panose="02020603050405020304" pitchFamily="18" charset="0"/>
                <a:cs typeface="Times New Roman" panose="02020603050405020304" pitchFamily="18" charset="0"/>
              </a:rPr>
              <a:t>模型里面关于</a:t>
            </a:r>
            <a:r>
              <a:rPr lang="en-US" altLang="zh-CN" sz="2000" dirty="0">
                <a:solidFill>
                  <a:srgbClr val="252933"/>
                </a:solidFill>
                <a:latin typeface="Times New Roman" panose="02020603050405020304" pitchFamily="18" charset="0"/>
                <a:cs typeface="Times New Roman" panose="02020603050405020304" pitchFamily="18" charset="0"/>
              </a:rPr>
              <a:t>Q</a:t>
            </a:r>
            <a:r>
              <a:rPr lang="zh-CN" altLang="en-US" sz="2000" dirty="0">
                <a:solidFill>
                  <a:srgbClr val="252933"/>
                </a:solidFill>
                <a:latin typeface="Times New Roman" panose="02020603050405020304" pitchFamily="18" charset="0"/>
                <a:cs typeface="Times New Roman" panose="02020603050405020304" pitchFamily="18" charset="0"/>
              </a:rPr>
              <a:t>、</a:t>
            </a:r>
            <a:r>
              <a:rPr lang="en-US" altLang="zh-CN" sz="2000" dirty="0">
                <a:solidFill>
                  <a:srgbClr val="252933"/>
                </a:solidFill>
                <a:latin typeface="Times New Roman" panose="02020603050405020304" pitchFamily="18" charset="0"/>
                <a:cs typeface="Times New Roman" panose="02020603050405020304" pitchFamily="18" charset="0"/>
              </a:rPr>
              <a:t>K</a:t>
            </a:r>
            <a:r>
              <a:rPr lang="zh-CN" altLang="en-US" sz="2000" dirty="0">
                <a:solidFill>
                  <a:srgbClr val="252933"/>
                </a:solidFill>
                <a:latin typeface="Times New Roman" panose="02020603050405020304" pitchFamily="18" charset="0"/>
                <a:cs typeface="Times New Roman" panose="02020603050405020304" pitchFamily="18" charset="0"/>
              </a:rPr>
              <a:t>、</a:t>
            </a:r>
            <a:r>
              <a:rPr lang="en-US" altLang="zh-CN" sz="2000" dirty="0">
                <a:solidFill>
                  <a:srgbClr val="252933"/>
                </a:solidFill>
                <a:latin typeface="Times New Roman" panose="02020603050405020304" pitchFamily="18" charset="0"/>
                <a:cs typeface="Times New Roman" panose="02020603050405020304" pitchFamily="18" charset="0"/>
              </a:rPr>
              <a:t>V</a:t>
            </a:r>
            <a:r>
              <a:rPr lang="zh-CN" altLang="en-US" sz="2000" dirty="0">
                <a:solidFill>
                  <a:srgbClr val="252933"/>
                </a:solidFill>
                <a:latin typeface="Times New Roman" panose="02020603050405020304" pitchFamily="18" charset="0"/>
                <a:cs typeface="Times New Roman" panose="02020603050405020304" pitchFamily="18" charset="0"/>
              </a:rPr>
              <a:t>是怎么处理的。</a:t>
            </a:r>
            <a:endParaRPr lang="zh-CN"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131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1ADEE043-5009-436E-BBA3-9D877A963A78}" type="slidenum">
              <a:rPr lang="en-US" altLang="zh-CN" sz="1400"/>
              <a:t>187</a:t>
            </a:fld>
            <a:endParaRPr lang="en-US" altLang="zh-CN" sz="1400"/>
          </a:p>
        </p:txBody>
      </p:sp>
      <p:sp>
        <p:nvSpPr>
          <p:cNvPr id="141316" name="Rectangle 2"/>
          <p:cNvSpPr>
            <a:spLocks noGrp="1" noChangeArrowheads="1"/>
          </p:cNvSpPr>
          <p:nvPr>
            <p:ph type="title" idx="4294967295"/>
          </p:nvPr>
        </p:nvSpPr>
        <p:spPr>
          <a:xfrm>
            <a:off x="620112" y="20482"/>
            <a:ext cx="6206490" cy="732154"/>
          </a:xfrm>
        </p:spPr>
        <p:txBody>
          <a:bodyPr>
            <a:normAutofit/>
          </a:bodyPr>
          <a:lstStyle/>
          <a:p>
            <a:r>
              <a:rPr lang="en-US" altLang="zh-CN" b="1" dirty="0">
                <a:solidFill>
                  <a:srgbClr val="FF0000"/>
                </a:solidFill>
              </a:rPr>
              <a:t>self-attention</a:t>
            </a: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3" descr="眼镜"/>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95024">
            <a:off x="8459872" y="3178126"/>
            <a:ext cx="654147" cy="654147"/>
          </a:xfrm>
          <a:prstGeom prst="rect">
            <a:avLst/>
          </a:prstGeom>
        </p:spPr>
      </p:pic>
      <p:pic>
        <p:nvPicPr>
          <p:cNvPr id="2" name="图片 1"/>
          <p:cNvPicPr>
            <a:picLocks noChangeAspect="1"/>
          </p:cNvPicPr>
          <p:nvPr/>
        </p:nvPicPr>
        <p:blipFill>
          <a:blip r:embed="rId3"/>
          <a:stretch>
            <a:fillRect/>
          </a:stretch>
        </p:blipFill>
        <p:spPr>
          <a:xfrm>
            <a:off x="974030" y="752636"/>
            <a:ext cx="1552575" cy="1771650"/>
          </a:xfrm>
          <a:prstGeom prst="rect">
            <a:avLst/>
          </a:prstGeom>
        </p:spPr>
      </p:pic>
      <p:pic>
        <p:nvPicPr>
          <p:cNvPr id="3" name="图片 2"/>
          <p:cNvPicPr>
            <a:picLocks noChangeAspect="1"/>
          </p:cNvPicPr>
          <p:nvPr/>
        </p:nvPicPr>
        <p:blipFill>
          <a:blip r:embed="rId4"/>
          <a:stretch>
            <a:fillRect/>
          </a:stretch>
        </p:blipFill>
        <p:spPr>
          <a:xfrm>
            <a:off x="4019812" y="1074818"/>
            <a:ext cx="4171950" cy="5324475"/>
          </a:xfrm>
          <a:prstGeom prst="rect">
            <a:avLst/>
          </a:prstGeom>
        </p:spPr>
      </p:pic>
      <p:pic>
        <p:nvPicPr>
          <p:cNvPr id="4" name="图片 3"/>
          <p:cNvPicPr>
            <a:picLocks noChangeAspect="1"/>
          </p:cNvPicPr>
          <p:nvPr/>
        </p:nvPicPr>
        <p:blipFill>
          <a:blip r:embed="rId5"/>
          <a:stretch>
            <a:fillRect/>
          </a:stretch>
        </p:blipFill>
        <p:spPr>
          <a:xfrm>
            <a:off x="284450" y="2524286"/>
            <a:ext cx="3654433" cy="4181991"/>
          </a:xfrm>
          <a:prstGeom prst="rect">
            <a:avLst/>
          </a:prstGeom>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131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1ADEE043-5009-436E-BBA3-9D877A963A78}" type="slidenum">
              <a:rPr lang="en-US" altLang="zh-CN" sz="1400"/>
              <a:t>188</a:t>
            </a:fld>
            <a:endParaRPr lang="en-US" altLang="zh-CN" sz="1400"/>
          </a:p>
        </p:txBody>
      </p:sp>
      <p:sp>
        <p:nvSpPr>
          <p:cNvPr id="141316" name="Rectangle 2"/>
          <p:cNvSpPr>
            <a:spLocks noGrp="1" noChangeArrowheads="1"/>
          </p:cNvSpPr>
          <p:nvPr>
            <p:ph type="title" idx="4294967295"/>
          </p:nvPr>
        </p:nvSpPr>
        <p:spPr>
          <a:xfrm>
            <a:off x="697230" y="342664"/>
            <a:ext cx="6206490" cy="732154"/>
          </a:xfrm>
        </p:spPr>
        <p:txBody>
          <a:bodyPr>
            <a:normAutofit/>
          </a:bodyPr>
          <a:lstStyle/>
          <a:p>
            <a:r>
              <a:rPr lang="en-US" altLang="zh-CN" b="1" dirty="0">
                <a:solidFill>
                  <a:srgbClr val="FF0000"/>
                </a:solidFill>
              </a:rPr>
              <a:t>self-attention</a:t>
            </a: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3" descr="眼镜"/>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95024">
            <a:off x="8459872" y="3178126"/>
            <a:ext cx="654147" cy="654147"/>
          </a:xfrm>
          <a:prstGeom prst="rect">
            <a:avLst/>
          </a:prstGeom>
        </p:spPr>
      </p:pic>
      <p:sp>
        <p:nvSpPr>
          <p:cNvPr id="2" name="文本框 1"/>
          <p:cNvSpPr txBox="1"/>
          <p:nvPr/>
        </p:nvSpPr>
        <p:spPr>
          <a:xfrm>
            <a:off x="341522" y="1140290"/>
            <a:ext cx="8111524" cy="1596459"/>
          </a:xfrm>
          <a:prstGeom prst="rect">
            <a:avLst/>
          </a:prstGeom>
          <a:noFill/>
        </p:spPr>
        <p:txBody>
          <a:bodyPr wrap="square" rtlCol="0" anchor="t">
            <a:noAutofit/>
          </a:bodyPr>
          <a:lstStyle/>
          <a:p>
            <a:pPr>
              <a:lnSpc>
                <a:spcPct val="150000"/>
              </a:lnSpc>
            </a:pPr>
            <a:r>
              <a:rPr lang="zh-CN" altLang="en-US" sz="2400" dirty="0">
                <a:latin typeface="宋体" panose="02010600030101010101" pitchFamily="2" charset="-122"/>
                <a:ea typeface="宋体" panose="02010600030101010101" pitchFamily="2" charset="-122"/>
              </a:rPr>
              <a:t>第二步：计算注意力权重</a:t>
            </a:r>
          </a:p>
          <a:p>
            <a:pPr>
              <a:lnSpc>
                <a:spcPct val="150000"/>
              </a:lnSpc>
            </a:pPr>
            <a:r>
              <a:rPr lang="zh-CN" altLang="en-US" sz="2400" dirty="0">
                <a:latin typeface="宋体" panose="02010600030101010101" pitchFamily="2" charset="-122"/>
                <a:ea typeface="宋体" panose="02010600030101010101" pitchFamily="2" charset="-122"/>
              </a:rPr>
              <a:t>首先计算注意力权重，通过计算K的转置矩阵和Q的点积得到。</a:t>
            </a:r>
          </a:p>
        </p:txBody>
      </p:sp>
      <p:pic>
        <p:nvPicPr>
          <p:cNvPr id="3" name="图片 2"/>
          <p:cNvPicPr>
            <a:picLocks noChangeAspect="1"/>
          </p:cNvPicPr>
          <p:nvPr/>
        </p:nvPicPr>
        <p:blipFill>
          <a:blip r:embed="rId3"/>
          <a:stretch>
            <a:fillRect/>
          </a:stretch>
        </p:blipFill>
        <p:spPr>
          <a:xfrm>
            <a:off x="1426210" y="2588964"/>
            <a:ext cx="5126990" cy="1709420"/>
          </a:xfrm>
          <a:prstGeom prst="rect">
            <a:avLst/>
          </a:prstGeom>
        </p:spPr>
      </p:pic>
      <p:pic>
        <p:nvPicPr>
          <p:cNvPr id="6" name="图片 5"/>
          <p:cNvPicPr>
            <a:picLocks noChangeAspect="1"/>
          </p:cNvPicPr>
          <p:nvPr/>
        </p:nvPicPr>
        <p:blipFill>
          <a:blip r:embed="rId4"/>
          <a:stretch>
            <a:fillRect/>
          </a:stretch>
        </p:blipFill>
        <p:spPr>
          <a:xfrm>
            <a:off x="1120140" y="4333240"/>
            <a:ext cx="3188970" cy="1461770"/>
          </a:xfrm>
          <a:prstGeom prst="rect">
            <a:avLst/>
          </a:prstGeom>
        </p:spPr>
      </p:pic>
      <p:pic>
        <p:nvPicPr>
          <p:cNvPr id="14" name="图片 13"/>
          <p:cNvPicPr>
            <a:picLocks noChangeAspect="1"/>
          </p:cNvPicPr>
          <p:nvPr/>
        </p:nvPicPr>
        <p:blipFill>
          <a:blip r:embed="rId5"/>
          <a:stretch>
            <a:fillRect/>
          </a:stretch>
        </p:blipFill>
        <p:spPr>
          <a:xfrm>
            <a:off x="4669790" y="4333240"/>
            <a:ext cx="2927985" cy="1988185"/>
          </a:xfrm>
          <a:prstGeom prst="rect">
            <a:avLst/>
          </a:prstGeom>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131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1ADEE043-5009-436E-BBA3-9D877A963A78}" type="slidenum">
              <a:rPr lang="en-US" altLang="zh-CN" sz="1400"/>
              <a:t>189</a:t>
            </a:fld>
            <a:endParaRPr lang="en-US" altLang="zh-CN" sz="1400"/>
          </a:p>
        </p:txBody>
      </p:sp>
      <p:sp>
        <p:nvSpPr>
          <p:cNvPr id="141316" name="Rectangle 2"/>
          <p:cNvSpPr>
            <a:spLocks noGrp="1" noChangeArrowheads="1"/>
          </p:cNvSpPr>
          <p:nvPr>
            <p:ph type="title" idx="4294967295"/>
          </p:nvPr>
        </p:nvSpPr>
        <p:spPr>
          <a:xfrm>
            <a:off x="697230" y="342664"/>
            <a:ext cx="6206490" cy="732154"/>
          </a:xfrm>
        </p:spPr>
        <p:txBody>
          <a:bodyPr>
            <a:normAutofit/>
          </a:bodyPr>
          <a:lstStyle/>
          <a:p>
            <a:r>
              <a:rPr lang="en-US" altLang="zh-CN" b="1" dirty="0">
                <a:solidFill>
                  <a:srgbClr val="FF0000"/>
                </a:solidFill>
              </a:rPr>
              <a:t>self-attention</a:t>
            </a: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3" descr="眼镜"/>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95024">
            <a:off x="8459872" y="3178126"/>
            <a:ext cx="654147" cy="654147"/>
          </a:xfrm>
          <a:prstGeom prst="rect">
            <a:avLst/>
          </a:prstGeom>
        </p:spPr>
      </p:pic>
      <p:pic>
        <p:nvPicPr>
          <p:cNvPr id="2" name="图片 1"/>
          <p:cNvPicPr>
            <a:picLocks noChangeAspect="1"/>
          </p:cNvPicPr>
          <p:nvPr/>
        </p:nvPicPr>
        <p:blipFill>
          <a:blip r:embed="rId3"/>
          <a:stretch>
            <a:fillRect/>
          </a:stretch>
        </p:blipFill>
        <p:spPr>
          <a:xfrm>
            <a:off x="1261745" y="1204595"/>
            <a:ext cx="6619875" cy="444817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395288" y="121285"/>
            <a:ext cx="83534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dirty="0">
                <a:solidFill>
                  <a:srgbClr val="FF0000"/>
                </a:solidFill>
                <a:latin typeface="华文宋体" panose="02010600040101010101" pitchFamily="2" charset="-122"/>
                <a:ea typeface="华文宋体" panose="02010600040101010101" pitchFamily="2" charset="-122"/>
              </a:rPr>
              <a:t>8.2.2 SOM</a:t>
            </a:r>
            <a:r>
              <a:rPr lang="zh-CN" altLang="en-US" sz="2800" b="1" dirty="0">
                <a:solidFill>
                  <a:srgbClr val="FF0000"/>
                </a:solidFill>
                <a:latin typeface="华文宋体" panose="02010600040101010101" pitchFamily="2" charset="-122"/>
                <a:ea typeface="华文宋体" panose="02010600040101010101" pitchFamily="2" charset="-122"/>
              </a:rPr>
              <a:t>网络的拓扑结构与权值调整域</a:t>
            </a:r>
          </a:p>
        </p:txBody>
      </p:sp>
      <p:sp>
        <p:nvSpPr>
          <p:cNvPr id="21507" name="Text Box 3"/>
          <p:cNvSpPr txBox="1">
            <a:spLocks noChangeArrowheads="1"/>
          </p:cNvSpPr>
          <p:nvPr/>
        </p:nvSpPr>
        <p:spPr bwMode="auto">
          <a:xfrm>
            <a:off x="395288" y="692150"/>
            <a:ext cx="71294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dirty="0">
                <a:solidFill>
                  <a:srgbClr val="FF0000"/>
                </a:solidFill>
                <a:latin typeface="华文宋体" panose="02010600040101010101" pitchFamily="2" charset="-122"/>
                <a:ea typeface="华文宋体" panose="02010600040101010101" pitchFamily="2" charset="-122"/>
              </a:rPr>
              <a:t>8.2.2.1 </a:t>
            </a:r>
            <a:r>
              <a:rPr lang="zh-CN" altLang="en-US" sz="2800" b="1" dirty="0">
                <a:solidFill>
                  <a:srgbClr val="FF0000"/>
                </a:solidFill>
                <a:latin typeface="华文宋体" panose="02010600040101010101" pitchFamily="2" charset="-122"/>
                <a:ea typeface="华文宋体" panose="02010600040101010101" pitchFamily="2" charset="-122"/>
              </a:rPr>
              <a:t>拓扑结构</a:t>
            </a:r>
          </a:p>
        </p:txBody>
      </p:sp>
      <p:sp>
        <p:nvSpPr>
          <p:cNvPr id="21508" name="Text Box 4"/>
          <p:cNvSpPr txBox="1">
            <a:spLocks noChangeArrowheads="1"/>
          </p:cNvSpPr>
          <p:nvPr/>
        </p:nvSpPr>
        <p:spPr bwMode="auto">
          <a:xfrm>
            <a:off x="182562" y="1226185"/>
            <a:ext cx="8280400" cy="140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lang="en-US" altLang="zh-CN" sz="2000" b="1" dirty="0"/>
              <a:t>    </a:t>
            </a:r>
            <a:r>
              <a:rPr lang="en-US" altLang="zh-CN" sz="2400" b="1" dirty="0"/>
              <a:t>   </a:t>
            </a:r>
            <a:r>
              <a:rPr lang="en-US" altLang="zh-CN" sz="2400" b="1" dirty="0">
                <a:latin typeface="华文宋体" panose="02010600040101010101" pitchFamily="2" charset="-122"/>
                <a:ea typeface="华文宋体" panose="02010600040101010101" pitchFamily="2" charset="-122"/>
              </a:rPr>
              <a:t>SOM</a:t>
            </a:r>
            <a:r>
              <a:rPr lang="zh-CN" altLang="en-US" sz="2400" b="1" dirty="0">
                <a:latin typeface="华文宋体" panose="02010600040101010101" pitchFamily="2" charset="-122"/>
                <a:ea typeface="华文宋体" panose="02010600040101010101" pitchFamily="2" charset="-122"/>
              </a:rPr>
              <a:t>网络共有两层，输入层模拟感知外界输入信息的视网膜。输出层模拟做出响应的大脑皮层。</a:t>
            </a:r>
            <a:r>
              <a:rPr lang="zh-CN" altLang="en-US" sz="2400" b="1" dirty="0">
                <a:solidFill>
                  <a:srgbClr val="FF0000"/>
                </a:solidFill>
                <a:latin typeface="华文宋体" panose="02010600040101010101" pitchFamily="2" charset="-122"/>
                <a:ea typeface="华文宋体" panose="02010600040101010101" pitchFamily="2" charset="-122"/>
              </a:rPr>
              <a:t>输出层也是竞争层</a:t>
            </a:r>
            <a:r>
              <a:rPr lang="zh-CN" altLang="en-US" sz="2400" b="1" dirty="0">
                <a:solidFill>
                  <a:schemeClr val="accent2"/>
                </a:solidFill>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网络拓扑结构形式常见有</a:t>
            </a:r>
            <a:r>
              <a:rPr lang="zh-CN" altLang="en-US" sz="2400" b="1" dirty="0">
                <a:solidFill>
                  <a:srgbClr val="FF0000"/>
                </a:solidFill>
                <a:latin typeface="华文宋体" panose="02010600040101010101" pitchFamily="2" charset="-122"/>
                <a:ea typeface="华文宋体" panose="02010600040101010101" pitchFamily="2" charset="-122"/>
              </a:rPr>
              <a:t>一维线阵</a:t>
            </a:r>
            <a:r>
              <a:rPr lang="zh-CN" altLang="en-US" sz="2400" b="1" dirty="0">
                <a:latin typeface="华文宋体" panose="02010600040101010101" pitchFamily="2" charset="-122"/>
                <a:ea typeface="华文宋体" panose="02010600040101010101" pitchFamily="2" charset="-122"/>
              </a:rPr>
              <a:t>和</a:t>
            </a:r>
            <a:r>
              <a:rPr lang="zh-CN" altLang="en-US" sz="2400" b="1" dirty="0">
                <a:solidFill>
                  <a:srgbClr val="FF0000"/>
                </a:solidFill>
                <a:latin typeface="华文宋体" panose="02010600040101010101" pitchFamily="2" charset="-122"/>
                <a:ea typeface="华文宋体" panose="02010600040101010101" pitchFamily="2" charset="-122"/>
              </a:rPr>
              <a:t>二维平面阵</a:t>
            </a:r>
            <a:r>
              <a:rPr lang="zh-CN" altLang="en-US" sz="2400" b="1" dirty="0">
                <a:solidFill>
                  <a:schemeClr val="accent2"/>
                </a:solidFill>
                <a:latin typeface="华文宋体" panose="02010600040101010101" pitchFamily="2" charset="-122"/>
                <a:ea typeface="华文宋体" panose="02010600040101010101" pitchFamily="2" charset="-122"/>
              </a:rPr>
              <a:t>。</a:t>
            </a:r>
          </a:p>
        </p:txBody>
      </p:sp>
      <p:pic>
        <p:nvPicPr>
          <p:cNvPr id="2150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0675" y="2687638"/>
            <a:ext cx="5464175" cy="302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0" name="Rectangle 6"/>
          <p:cNvSpPr>
            <a:spLocks noChangeArrowheads="1"/>
          </p:cNvSpPr>
          <p:nvPr/>
        </p:nvSpPr>
        <p:spPr bwMode="auto">
          <a:xfrm>
            <a:off x="106680" y="5935980"/>
            <a:ext cx="8140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a:latin typeface="华文宋体" panose="02010600040101010101" pitchFamily="2" charset="-122"/>
                <a:ea typeface="华文宋体" panose="02010600040101010101" pitchFamily="2" charset="-122"/>
              </a:rPr>
              <a:t>网络实现将任意维输入模式在输出层映射成</a:t>
            </a:r>
            <a:r>
              <a:rPr lang="zh-CN" altLang="en-US" sz="2400" b="1" dirty="0">
                <a:solidFill>
                  <a:srgbClr val="FF0000"/>
                </a:solidFill>
                <a:latin typeface="华文宋体" panose="02010600040101010101" pitchFamily="2" charset="-122"/>
                <a:ea typeface="华文宋体" panose="02010600040101010101" pitchFamily="2" charset="-122"/>
              </a:rPr>
              <a:t>一维</a:t>
            </a:r>
            <a:r>
              <a:rPr lang="zh-CN" altLang="en-US" sz="2400" b="1" dirty="0">
                <a:latin typeface="华文宋体" panose="02010600040101010101" pitchFamily="2" charset="-122"/>
                <a:ea typeface="华文宋体" panose="02010600040101010101" pitchFamily="2" charset="-122"/>
              </a:rPr>
              <a:t>离散图形。</a:t>
            </a:r>
          </a:p>
        </p:txBody>
      </p:sp>
      <p:grpSp>
        <p:nvGrpSpPr>
          <p:cNvPr id="7" name="组 9"/>
          <p:cNvGrpSpPr/>
          <p:nvPr/>
        </p:nvGrpSpPr>
        <p:grpSpPr>
          <a:xfrm>
            <a:off x="8363761"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0" descr="烧瓶"/>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36181" y="476245"/>
            <a:ext cx="1807867" cy="461665"/>
          </a:xfrm>
          <a:prstGeom prst="rect">
            <a:avLst/>
          </a:prstGeom>
          <a:solidFill>
            <a:schemeClr val="accent1"/>
          </a:solidFill>
        </p:spPr>
        <p:txBody>
          <a:bodyPr wrap="square">
            <a:spAutoFit/>
          </a:bodyPr>
          <a:lstStyle/>
          <a:p>
            <a:r>
              <a:rPr lang="en-US" altLang="zh-CN" sz="2400" b="1" dirty="0" err="1">
                <a:solidFill>
                  <a:schemeClr val="bg1"/>
                </a:solidFill>
              </a:rPr>
              <a:t>softmax</a:t>
            </a:r>
            <a:endParaRPr lang="en-US" altLang="zh-CN" sz="2400" b="1" dirty="0">
              <a:solidFill>
                <a:schemeClr val="bg1"/>
              </a:solidFill>
            </a:endParaRPr>
          </a:p>
        </p:txBody>
      </p:sp>
      <p:sp>
        <p:nvSpPr>
          <p:cNvPr id="8" name="矩形 7"/>
          <p:cNvSpPr/>
          <p:nvPr/>
        </p:nvSpPr>
        <p:spPr>
          <a:xfrm>
            <a:off x="697764" y="1620009"/>
            <a:ext cx="7873360" cy="1143839"/>
          </a:xfrm>
          <a:prstGeom prst="rect">
            <a:avLst/>
          </a:prstGeom>
        </p:spPr>
        <p:txBody>
          <a:bodyPr wrap="square">
            <a:spAutoFit/>
          </a:bodyPr>
          <a:lstStyle/>
          <a:p>
            <a:pPr marL="342900" indent="-342900">
              <a:lnSpc>
                <a:spcPct val="150000"/>
              </a:lnSpc>
              <a:buFont typeface="Wingdings" panose="05000000000000000000" pitchFamily="2" charset="2"/>
              <a:buChar char="l"/>
            </a:pPr>
            <a:r>
              <a:rPr lang="en-US" altLang="zh-CN" sz="2400" dirty="0" err="1"/>
              <a:t>Softmax</a:t>
            </a:r>
            <a:r>
              <a:rPr lang="zh-CN" altLang="en-US" sz="2400" dirty="0"/>
              <a:t>函数是</a:t>
            </a:r>
            <a:r>
              <a:rPr lang="en-US" altLang="zh-CN" sz="2400" dirty="0"/>
              <a:t>sigmoid</a:t>
            </a:r>
            <a:r>
              <a:rPr lang="zh-CN" altLang="en-US" sz="2400" dirty="0"/>
              <a:t>函数的一个变种，通常我们将其用在多分类任务的输出层，将输入转化成标签的概率。</a:t>
            </a:r>
            <a:endParaRPr lang="en-US" altLang="zh-CN" sz="2400" dirty="0"/>
          </a:p>
        </p:txBody>
      </p:sp>
      <p:pic>
        <p:nvPicPr>
          <p:cNvPr id="24578" name="Picture 2" descr="http://ufldl.stanford.edu/wiki/images/math/a/1/b/a1b0d7b40fe624cd8a24354792223a9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194" y="3160970"/>
            <a:ext cx="5315589" cy="130249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836182" y="5016238"/>
            <a:ext cx="7734942" cy="1754326"/>
          </a:xfrm>
          <a:prstGeom prst="rect">
            <a:avLst/>
          </a:prstGeom>
        </p:spPr>
        <p:txBody>
          <a:bodyPr wrap="square">
            <a:spAutoFit/>
          </a:bodyPr>
          <a:lstStyle/>
          <a:p>
            <a:pPr lvl="0" eaLnBrk="0" fontAlgn="base" hangingPunct="0">
              <a:lnSpc>
                <a:spcPct val="150000"/>
              </a:lnSpc>
              <a:spcBef>
                <a:spcPct val="0"/>
              </a:spcBef>
              <a:spcAft>
                <a:spcPct val="0"/>
              </a:spcAft>
            </a:pPr>
            <a:r>
              <a:rPr lang="en-US" altLang="zh-CN" sz="2400" dirty="0">
                <a:solidFill>
                  <a:srgbClr val="000000"/>
                </a:solidFill>
                <a:latin typeface="Comic Sans MS" panose="030F0702030302020204" pitchFamily="66" charset="0"/>
              </a:rPr>
              <a:t>      </a:t>
            </a:r>
            <a:r>
              <a:rPr lang="zh-CN" altLang="zh-CN" sz="2400" dirty="0">
                <a:solidFill>
                  <a:srgbClr val="000000"/>
                </a:solidFill>
                <a:latin typeface="Comic Sans MS" panose="030F0702030302020204" pitchFamily="66" charset="0"/>
              </a:rPr>
              <a:t>本质就是将一个K维的任意实数向量压缩（映射）成另一个K维的实数向量，其中向量中的每个元素取值都介于（0，1）之间。</a:t>
            </a:r>
            <a:r>
              <a:rPr lang="zh-CN" altLang="zh-CN" sz="2400" dirty="0"/>
              <a:t> </a:t>
            </a:r>
            <a:endParaRPr lang="zh-CN" altLang="zh-CN" sz="2400" dirty="0">
              <a:latin typeface="Arial" panose="020B0604020202020204" pitchFamily="34" charset="0"/>
            </a:endParaRPr>
          </a:p>
        </p:txBody>
      </p:sp>
    </p:spTree>
    <p:extLst>
      <p:ext uri="{BB962C8B-B14F-4D97-AF65-F5344CB8AC3E}">
        <p14:creationId xmlns:p14="http://schemas.microsoft.com/office/powerpoint/2010/main" val="669199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131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1ADEE043-5009-436E-BBA3-9D877A963A78}" type="slidenum">
              <a:rPr lang="en-US" altLang="zh-CN" sz="1400"/>
              <a:t>191</a:t>
            </a:fld>
            <a:endParaRPr lang="en-US" altLang="zh-CN" sz="1400"/>
          </a:p>
        </p:txBody>
      </p:sp>
      <p:sp>
        <p:nvSpPr>
          <p:cNvPr id="141316" name="Rectangle 2"/>
          <p:cNvSpPr>
            <a:spLocks noGrp="1" noChangeArrowheads="1"/>
          </p:cNvSpPr>
          <p:nvPr>
            <p:ph type="title" idx="4294967295"/>
          </p:nvPr>
        </p:nvSpPr>
        <p:spPr>
          <a:xfrm>
            <a:off x="697230" y="342664"/>
            <a:ext cx="6206490" cy="732154"/>
          </a:xfrm>
        </p:spPr>
        <p:txBody>
          <a:bodyPr>
            <a:normAutofit/>
          </a:bodyPr>
          <a:lstStyle/>
          <a:p>
            <a:r>
              <a:rPr lang="en-US" altLang="zh-CN" b="1" dirty="0">
                <a:solidFill>
                  <a:srgbClr val="FF0000"/>
                </a:solidFill>
              </a:rPr>
              <a:t>self-attention</a:t>
            </a: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3" descr="眼镜"/>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95024">
            <a:off x="8459872" y="3178126"/>
            <a:ext cx="654147" cy="654147"/>
          </a:xfrm>
          <a:prstGeom prst="rect">
            <a:avLst/>
          </a:prstGeom>
        </p:spPr>
      </p:pic>
      <p:sp>
        <p:nvSpPr>
          <p:cNvPr id="3" name="文本框 2"/>
          <p:cNvSpPr txBox="1"/>
          <p:nvPr/>
        </p:nvSpPr>
        <p:spPr>
          <a:xfrm>
            <a:off x="794262" y="1161296"/>
            <a:ext cx="4572000" cy="368300"/>
          </a:xfrm>
          <a:prstGeom prst="rect">
            <a:avLst/>
          </a:prstGeom>
          <a:noFill/>
        </p:spPr>
        <p:txBody>
          <a:bodyPr wrap="square" rtlCol="0" anchor="t">
            <a:spAutoFit/>
          </a:bodyPr>
          <a:lstStyle/>
          <a:p>
            <a:r>
              <a:rPr lang="zh-CN" altLang="en-US" dirty="0"/>
              <a:t>第三步：计算输出向量序列</a:t>
            </a:r>
          </a:p>
        </p:txBody>
      </p:sp>
      <p:pic>
        <p:nvPicPr>
          <p:cNvPr id="6" name="图片 5"/>
          <p:cNvPicPr>
            <a:picLocks noChangeAspect="1"/>
          </p:cNvPicPr>
          <p:nvPr/>
        </p:nvPicPr>
        <p:blipFill>
          <a:blip r:embed="rId3"/>
          <a:stretch>
            <a:fillRect/>
          </a:stretch>
        </p:blipFill>
        <p:spPr>
          <a:xfrm>
            <a:off x="410011" y="1725704"/>
            <a:ext cx="8466360" cy="5148032"/>
          </a:xfrm>
          <a:prstGeom prst="rect">
            <a:avLst/>
          </a:prstGeom>
        </p:spPr>
      </p:pic>
      <p:pic>
        <p:nvPicPr>
          <p:cNvPr id="14" name="图片 13"/>
          <p:cNvPicPr>
            <a:picLocks noChangeAspect="1"/>
          </p:cNvPicPr>
          <p:nvPr/>
        </p:nvPicPr>
        <p:blipFill>
          <a:blip r:embed="rId4"/>
          <a:stretch>
            <a:fillRect/>
          </a:stretch>
        </p:blipFill>
        <p:spPr>
          <a:xfrm>
            <a:off x="5519563" y="441212"/>
            <a:ext cx="2067273" cy="1403737"/>
          </a:xfrm>
          <a:prstGeom prst="rect">
            <a:avLst/>
          </a:prstGeom>
        </p:spPr>
      </p:pic>
      <p:pic>
        <p:nvPicPr>
          <p:cNvPr id="15" name="图片 14"/>
          <p:cNvPicPr>
            <a:picLocks noChangeAspect="1"/>
          </p:cNvPicPr>
          <p:nvPr/>
        </p:nvPicPr>
        <p:blipFill rotWithShape="1">
          <a:blip r:embed="rId5"/>
          <a:srcRect l="68564" t="79279" r="5177" b="4079"/>
          <a:stretch/>
        </p:blipFill>
        <p:spPr>
          <a:xfrm>
            <a:off x="5813759" y="1993265"/>
            <a:ext cx="1858279" cy="1437224"/>
          </a:xfrm>
          <a:prstGeom prst="rect">
            <a:avLst/>
          </a:prstGeom>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131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1ADEE043-5009-436E-BBA3-9D877A963A78}" type="slidenum">
              <a:rPr lang="en-US" altLang="zh-CN" sz="1400"/>
              <a:t>192</a:t>
            </a:fld>
            <a:endParaRPr lang="en-US" altLang="zh-CN" sz="1400"/>
          </a:p>
        </p:txBody>
      </p:sp>
      <p:sp>
        <p:nvSpPr>
          <p:cNvPr id="141316" name="Rectangle 2"/>
          <p:cNvSpPr>
            <a:spLocks noGrp="1" noChangeArrowheads="1"/>
          </p:cNvSpPr>
          <p:nvPr>
            <p:ph type="title" idx="4294967295"/>
          </p:nvPr>
        </p:nvSpPr>
        <p:spPr>
          <a:xfrm>
            <a:off x="697230" y="342664"/>
            <a:ext cx="6206490" cy="732154"/>
          </a:xfrm>
        </p:spPr>
        <p:txBody>
          <a:bodyPr>
            <a:normAutofit/>
          </a:bodyPr>
          <a:lstStyle/>
          <a:p>
            <a:r>
              <a:rPr lang="en-US" altLang="zh-CN" b="1" dirty="0">
                <a:solidFill>
                  <a:srgbClr val="FF0000"/>
                </a:solidFill>
              </a:rPr>
              <a:t>self-attention</a:t>
            </a: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3" descr="眼镜"/>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95024">
            <a:off x="8459872" y="3178126"/>
            <a:ext cx="654147" cy="654147"/>
          </a:xfrm>
          <a:prstGeom prst="rect">
            <a:avLst/>
          </a:prstGeom>
        </p:spPr>
      </p:pic>
      <p:pic>
        <p:nvPicPr>
          <p:cNvPr id="2" name="图片 1"/>
          <p:cNvPicPr>
            <a:picLocks noChangeAspect="1"/>
          </p:cNvPicPr>
          <p:nvPr/>
        </p:nvPicPr>
        <p:blipFill>
          <a:blip r:embed="rId3"/>
          <a:stretch>
            <a:fillRect/>
          </a:stretch>
        </p:blipFill>
        <p:spPr>
          <a:xfrm>
            <a:off x="697230" y="1228725"/>
            <a:ext cx="7230745" cy="5013960"/>
          </a:xfrm>
          <a:prstGeom prst="rect">
            <a:avLst/>
          </a:prstGeom>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131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1ADEE043-5009-436E-BBA3-9D877A963A78}" type="slidenum">
              <a:rPr lang="en-US" altLang="zh-CN" sz="1400"/>
              <a:t>193</a:t>
            </a:fld>
            <a:endParaRPr lang="en-US" altLang="zh-CN" sz="1400"/>
          </a:p>
        </p:txBody>
      </p:sp>
      <p:sp>
        <p:nvSpPr>
          <p:cNvPr id="141316" name="Rectangle 2"/>
          <p:cNvSpPr>
            <a:spLocks noGrp="1" noChangeArrowheads="1"/>
          </p:cNvSpPr>
          <p:nvPr>
            <p:ph type="title" idx="4294967295"/>
          </p:nvPr>
        </p:nvSpPr>
        <p:spPr>
          <a:xfrm>
            <a:off x="697230" y="342664"/>
            <a:ext cx="6206490" cy="732154"/>
          </a:xfrm>
        </p:spPr>
        <p:txBody>
          <a:bodyPr>
            <a:normAutofit/>
          </a:bodyPr>
          <a:lstStyle/>
          <a:p>
            <a:r>
              <a:rPr lang="en-US" altLang="zh-CN" b="1" dirty="0">
                <a:solidFill>
                  <a:srgbClr val="FF0000"/>
                </a:solidFill>
              </a:rPr>
              <a:t>self-attention</a:t>
            </a: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3" descr="眼镜"/>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95024">
            <a:off x="8459872" y="3178126"/>
            <a:ext cx="654147" cy="654147"/>
          </a:xfrm>
          <a:prstGeom prst="rect">
            <a:avLst/>
          </a:prstGeom>
        </p:spPr>
      </p:pic>
      <p:pic>
        <p:nvPicPr>
          <p:cNvPr id="2" name="图片 1"/>
          <p:cNvPicPr>
            <a:picLocks noChangeAspect="1"/>
          </p:cNvPicPr>
          <p:nvPr/>
        </p:nvPicPr>
        <p:blipFill>
          <a:blip r:embed="rId3"/>
          <a:stretch>
            <a:fillRect/>
          </a:stretch>
        </p:blipFill>
        <p:spPr>
          <a:xfrm>
            <a:off x="414655" y="895350"/>
            <a:ext cx="6772275" cy="3181350"/>
          </a:xfrm>
          <a:prstGeom prst="rect">
            <a:avLst/>
          </a:prstGeom>
        </p:spPr>
      </p:pic>
      <p:sp>
        <p:nvSpPr>
          <p:cNvPr id="3" name="文本框 2"/>
          <p:cNvSpPr txBox="1"/>
          <p:nvPr/>
        </p:nvSpPr>
        <p:spPr>
          <a:xfrm>
            <a:off x="414655" y="3985895"/>
            <a:ext cx="7852410" cy="2255554"/>
          </a:xfrm>
          <a:prstGeom prst="rect">
            <a:avLst/>
          </a:prstGeom>
          <a:noFill/>
        </p:spPr>
        <p:txBody>
          <a:bodyPr wrap="square" rtlCol="0" anchor="t">
            <a:spAutoFit/>
          </a:bodyPr>
          <a:lstStyle/>
          <a:p>
            <a:pPr algn="just">
              <a:lnSpc>
                <a:spcPct val="150000"/>
              </a:lnSpc>
            </a:pPr>
            <a:r>
              <a:rPr lang="en-US" altLang="zh-CN" dirty="0"/>
              <a:t>       </a:t>
            </a:r>
            <a:r>
              <a:rPr lang="zh-CN" altLang="en-US" sz="2400" b="1" dirty="0">
                <a:latin typeface="华文宋体" panose="02010600040101010101" pitchFamily="2" charset="-122"/>
                <a:ea typeface="华文宋体" panose="02010600040101010101" pitchFamily="2" charset="-122"/>
              </a:rPr>
              <a:t>self-attention模型可以看作在一个线性投影空间建立输入X中不同向量之间的交互关系，为了提取更多的交互信息，我们可以使用多头注意力（Multi-Head self-attention），在多个不同的投影空间中捕捉不同的交互信息。</a:t>
            </a: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131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1ADEE043-5009-436E-BBA3-9D877A963A78}" type="slidenum">
              <a:rPr lang="en-US" altLang="zh-CN" sz="1400"/>
              <a:t>194</a:t>
            </a:fld>
            <a:endParaRPr lang="en-US" altLang="zh-CN" sz="1400"/>
          </a:p>
        </p:txBody>
      </p:sp>
      <p:sp>
        <p:nvSpPr>
          <p:cNvPr id="141316" name="Rectangle 2"/>
          <p:cNvSpPr>
            <a:spLocks noGrp="1" noChangeArrowheads="1"/>
          </p:cNvSpPr>
          <p:nvPr>
            <p:ph type="title" idx="4294967295"/>
          </p:nvPr>
        </p:nvSpPr>
        <p:spPr>
          <a:xfrm>
            <a:off x="697230" y="342664"/>
            <a:ext cx="6206490" cy="732154"/>
          </a:xfrm>
        </p:spPr>
        <p:txBody>
          <a:bodyPr>
            <a:normAutofit/>
          </a:bodyPr>
          <a:lstStyle/>
          <a:p>
            <a:r>
              <a:rPr lang="en-US" altLang="zh-CN" b="1" dirty="0">
                <a:solidFill>
                  <a:srgbClr val="FF0000"/>
                </a:solidFill>
              </a:rPr>
              <a:t>Multi-attention</a:t>
            </a: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3" descr="眼镜"/>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95024">
            <a:off x="8459872" y="3178126"/>
            <a:ext cx="654147" cy="654147"/>
          </a:xfrm>
          <a:prstGeom prst="rect">
            <a:avLst/>
          </a:prstGeom>
        </p:spPr>
      </p:pic>
      <p:sp>
        <p:nvSpPr>
          <p:cNvPr id="5" name="矩形 4"/>
          <p:cNvSpPr/>
          <p:nvPr/>
        </p:nvSpPr>
        <p:spPr>
          <a:xfrm>
            <a:off x="616946" y="1074818"/>
            <a:ext cx="7664306" cy="1569660"/>
          </a:xfrm>
          <a:prstGeom prst="rect">
            <a:avLst/>
          </a:prstGeom>
        </p:spPr>
        <p:txBody>
          <a:bodyPr wrap="square">
            <a:spAutoFit/>
          </a:bodyPr>
          <a:lstStyle/>
          <a:p>
            <a:r>
              <a:rPr lang="zh-CN" altLang="en-US" sz="2400" dirty="0">
                <a:latin typeface="宋体" panose="02010600030101010101" pitchFamily="2" charset="-122"/>
                <a:ea typeface="宋体" panose="02010600030101010101" pitchFamily="2" charset="-122"/>
              </a:rPr>
              <a:t>    </a:t>
            </a:r>
            <a:r>
              <a:rPr lang="zh-CN" altLang="en-US" sz="2400" dirty="0">
                <a:latin typeface="华文宋体" panose="02010600040101010101" pitchFamily="2" charset="-122"/>
                <a:ea typeface="华文宋体" panose="02010600040101010101" pitchFamily="2" charset="-122"/>
              </a:rPr>
              <a:t>多头注意力机制是self-attention的扩展，设使用的head的数量为n,那么，会把输入的向量x划分成n个独立的向量，每向量都使用self-attention计算注意力权重，完成之后在进行合并。</a:t>
            </a:r>
          </a:p>
        </p:txBody>
      </p:sp>
      <p:pic>
        <p:nvPicPr>
          <p:cNvPr id="6" name="图片 5"/>
          <p:cNvPicPr>
            <a:picLocks noChangeAspect="1"/>
          </p:cNvPicPr>
          <p:nvPr/>
        </p:nvPicPr>
        <p:blipFill>
          <a:blip r:embed="rId3"/>
          <a:stretch>
            <a:fillRect/>
          </a:stretch>
        </p:blipFill>
        <p:spPr>
          <a:xfrm>
            <a:off x="1575412" y="3216925"/>
            <a:ext cx="5618602" cy="3291824"/>
          </a:xfrm>
          <a:prstGeom prst="rect">
            <a:avLst/>
          </a:prstGeom>
        </p:spPr>
      </p:pic>
    </p:spTree>
    <p:extLst>
      <p:ext uri="{BB962C8B-B14F-4D97-AF65-F5344CB8AC3E}">
        <p14:creationId xmlns:p14="http://schemas.microsoft.com/office/powerpoint/2010/main" val="426596831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131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1ADEE043-5009-436E-BBA3-9D877A963A78}" type="slidenum">
              <a:rPr lang="en-US" altLang="zh-CN" sz="1400"/>
              <a:t>195</a:t>
            </a:fld>
            <a:endParaRPr lang="en-US" altLang="zh-CN" sz="1400"/>
          </a:p>
        </p:txBody>
      </p:sp>
      <p:sp>
        <p:nvSpPr>
          <p:cNvPr id="141316" name="Rectangle 2"/>
          <p:cNvSpPr>
            <a:spLocks noGrp="1" noChangeArrowheads="1"/>
          </p:cNvSpPr>
          <p:nvPr>
            <p:ph type="title" idx="4294967295"/>
          </p:nvPr>
        </p:nvSpPr>
        <p:spPr>
          <a:xfrm>
            <a:off x="697230" y="342664"/>
            <a:ext cx="6206490" cy="732154"/>
          </a:xfrm>
        </p:spPr>
        <p:txBody>
          <a:bodyPr>
            <a:normAutofit/>
          </a:bodyPr>
          <a:lstStyle/>
          <a:p>
            <a:r>
              <a:rPr lang="en-US" altLang="zh-CN" b="1" dirty="0">
                <a:solidFill>
                  <a:srgbClr val="FF0000"/>
                </a:solidFill>
              </a:rPr>
              <a:t>self-attention</a:t>
            </a: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3" descr="眼镜"/>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95024">
            <a:off x="8459872" y="3178126"/>
            <a:ext cx="654147" cy="654147"/>
          </a:xfrm>
          <a:prstGeom prst="rect">
            <a:avLst/>
          </a:prstGeom>
        </p:spPr>
      </p:pic>
      <p:sp>
        <p:nvSpPr>
          <p:cNvPr id="4" name="矩形 3"/>
          <p:cNvSpPr/>
          <p:nvPr/>
        </p:nvSpPr>
        <p:spPr>
          <a:xfrm>
            <a:off x="519460" y="1443841"/>
            <a:ext cx="7315200" cy="3970318"/>
          </a:xfrm>
          <a:prstGeom prst="rect">
            <a:avLst/>
          </a:prstGeom>
        </p:spPr>
        <p:txBody>
          <a:bodyPr wrap="square">
            <a:spAutoFit/>
          </a:bodyPr>
          <a:lstStyle/>
          <a:p>
            <a:pPr>
              <a:lnSpc>
                <a:spcPct val="150000"/>
              </a:lnSpc>
            </a:pPr>
            <a:r>
              <a:rPr lang="zh-CN" altLang="en-US" sz="2400" dirty="0" smtClean="0">
                <a:latin typeface="宋体" panose="02010600030101010101" pitchFamily="2" charset="-122"/>
                <a:ea typeface="宋体" panose="02010600030101010101" pitchFamily="2" charset="-122"/>
              </a:rPr>
              <a:t>    注意力</a:t>
            </a:r>
            <a:r>
              <a:rPr lang="zh-CN" altLang="en-US" sz="2400" dirty="0">
                <a:latin typeface="宋体" panose="02010600030101010101" pitchFamily="2" charset="-122"/>
                <a:ea typeface="宋体" panose="02010600030101010101" pitchFamily="2" charset="-122"/>
              </a:rPr>
              <a:t>网络中的掩码通常分为两个部分</a:t>
            </a:r>
            <a:r>
              <a:rPr lang="en-US" altLang="zh-CN" sz="2400" dirty="0">
                <a:latin typeface="宋体" panose="02010600030101010101" pitchFamily="2" charset="-122"/>
                <a:ea typeface="宋体" panose="02010600030101010101" pitchFamily="2" charset="-122"/>
              </a:rPr>
              <a:t>:</a:t>
            </a:r>
          </a:p>
          <a:p>
            <a:pPr>
              <a:lnSpc>
                <a:spcPct val="150000"/>
              </a:lnSpc>
            </a:pPr>
            <a:r>
              <a:rPr lang="zh-CN" altLang="en-US" sz="2400" dirty="0" smtClean="0">
                <a:latin typeface="宋体" panose="02010600030101010101" pitchFamily="2" charset="-122"/>
                <a:ea typeface="宋体" panose="02010600030101010101" pitchFamily="2" charset="-122"/>
              </a:rPr>
              <a:t>    第</a:t>
            </a:r>
            <a:r>
              <a:rPr lang="zh-CN" altLang="en-US" sz="2400" dirty="0">
                <a:latin typeface="宋体" panose="02010600030101010101" pitchFamily="2" charset="-122"/>
                <a:ea typeface="宋体" panose="02010600030101010101" pitchFamily="2" charset="-122"/>
              </a:rPr>
              <a:t>一部分的掩码指在文本嵌入与位置编码嵌入过后，在矩阵后补</a:t>
            </a:r>
            <a:r>
              <a:rPr lang="en-US" altLang="zh-CN" sz="2400" dirty="0">
                <a:latin typeface="TimesNewRomanPSMT"/>
                <a:ea typeface="宋体" panose="02010600030101010101" pitchFamily="2" charset="-122"/>
              </a:rPr>
              <a:t>0 </a:t>
            </a:r>
            <a:r>
              <a:rPr lang="zh-CN" altLang="en-US" sz="2400" dirty="0">
                <a:latin typeface="宋体" panose="02010600030101010101" pitchFamily="2" charset="-122"/>
                <a:ea typeface="宋体" panose="02010600030101010101" pitchFamily="2" charset="-122"/>
              </a:rPr>
              <a:t>使得矩阵大小固定</a:t>
            </a:r>
            <a:r>
              <a:rPr lang="en-US" altLang="zh-CN" sz="2400" dirty="0">
                <a:latin typeface="宋体" panose="02010600030101010101" pitchFamily="2" charset="-122"/>
                <a:ea typeface="宋体" panose="02010600030101010101" pitchFamily="2" charset="-122"/>
              </a:rPr>
              <a:t>.</a:t>
            </a:r>
          </a:p>
          <a:p>
            <a:pPr>
              <a:lnSpc>
                <a:spcPct val="150000"/>
              </a:lnSpc>
            </a:pPr>
            <a:r>
              <a:rPr lang="zh-CN" altLang="en-US" sz="2400" dirty="0" smtClean="0">
                <a:latin typeface="宋体" panose="02010600030101010101" pitchFamily="2" charset="-122"/>
                <a:ea typeface="宋体" panose="02010600030101010101" pitchFamily="2" charset="-122"/>
              </a:rPr>
              <a:t>    第二</a:t>
            </a:r>
            <a:r>
              <a:rPr lang="zh-CN" altLang="en-US" sz="2400" dirty="0">
                <a:latin typeface="宋体" panose="02010600030101010101" pitchFamily="2" charset="-122"/>
                <a:ea typeface="宋体" panose="02010600030101010101" pitchFamily="2" charset="-122"/>
              </a:rPr>
              <a:t>部分的掩码与预训练流程有关</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需要一个大小为</a:t>
            </a:r>
            <a:r>
              <a:rPr lang="en-US" altLang="zh-CN" sz="2400" dirty="0">
                <a:latin typeface="TimesNewRomanPSMT"/>
                <a:ea typeface="宋体" panose="02010600030101010101" pitchFamily="2" charset="-122"/>
              </a:rPr>
              <a:t>k </a:t>
            </a:r>
            <a:r>
              <a:rPr lang="zh-CN" altLang="en-US" sz="2400" dirty="0">
                <a:latin typeface="宋体" panose="02010600030101010101" pitchFamily="2" charset="-122"/>
                <a:ea typeface="宋体" panose="02010600030101010101" pitchFamily="2" charset="-122"/>
              </a:rPr>
              <a:t>的窗口，只有窗口中的内容会被输入到神经网络之中，以窗口的下一个词汇的预测概率作为目标函数，进行无监督网络训练。</a:t>
            </a:r>
            <a:endParaRPr lang="zh-CN" altLang="en-US" sz="2400" dirty="0"/>
          </a:p>
        </p:txBody>
      </p:sp>
    </p:spTree>
    <p:extLst>
      <p:ext uri="{BB962C8B-B14F-4D97-AF65-F5344CB8AC3E}">
        <p14:creationId xmlns:p14="http://schemas.microsoft.com/office/powerpoint/2010/main" val="137320167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长方形 3"/>
          <p:cNvSpPr/>
          <p:nvPr/>
        </p:nvSpPr>
        <p:spPr>
          <a:xfrm>
            <a:off x="8439682" y="0"/>
            <a:ext cx="694531"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nvGrpSpPr>
          <p:cNvPr id="3" name="组合 2"/>
          <p:cNvGrpSpPr/>
          <p:nvPr/>
        </p:nvGrpSpPr>
        <p:grpSpPr>
          <a:xfrm>
            <a:off x="8400804" y="0"/>
            <a:ext cx="851355" cy="6858000"/>
            <a:chOff x="8400804" y="0"/>
            <a:chExt cx="851355" cy="6858000"/>
          </a:xfrm>
        </p:grpSpPr>
        <p:grpSp>
          <p:nvGrpSpPr>
            <p:cNvPr id="11" name="组 9"/>
            <p:cNvGrpSpPr/>
            <p:nvPr/>
          </p:nvGrpSpPr>
          <p:grpSpPr>
            <a:xfrm>
              <a:off x="8400804" y="0"/>
              <a:ext cx="733409" cy="6858000"/>
              <a:chOff x="9055676" y="0"/>
              <a:chExt cx="3136324" cy="6858000"/>
            </a:xfrm>
          </p:grpSpPr>
          <p:sp>
            <p:nvSpPr>
              <p:cNvPr id="13"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矩形 15"/>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7"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2" name="图形 11" descr="衬衫"/>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
        <p:nvSpPr>
          <p:cNvPr id="21" name="Rectangle 2"/>
          <p:cNvSpPr txBox="1">
            <a:spLocks noChangeArrowheads="1"/>
          </p:cNvSpPr>
          <p:nvPr/>
        </p:nvSpPr>
        <p:spPr>
          <a:xfrm>
            <a:off x="767901" y="21824"/>
            <a:ext cx="6738573" cy="9596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华文宋体" panose="02010600040101010101" pitchFamily="2" charset="-122"/>
                <a:ea typeface="华文宋体" panose="02010600040101010101" pitchFamily="2" charset="-122"/>
              </a:rPr>
              <a:t>13 Transformer </a:t>
            </a:r>
            <a:r>
              <a:rPr lang="zh-CN" altLang="en-US" sz="4000" b="1" dirty="0">
                <a:solidFill>
                  <a:srgbClr val="FF0000"/>
                </a:solidFill>
                <a:latin typeface="华文宋体" panose="02010600040101010101" pitchFamily="2" charset="-122"/>
                <a:ea typeface="华文宋体" panose="02010600040101010101" pitchFamily="2" charset="-122"/>
              </a:rPr>
              <a:t>架构</a:t>
            </a:r>
          </a:p>
        </p:txBody>
      </p:sp>
      <p:sp>
        <p:nvSpPr>
          <p:cNvPr id="4" name="矩形 3"/>
          <p:cNvSpPr/>
          <p:nvPr/>
        </p:nvSpPr>
        <p:spPr>
          <a:xfrm>
            <a:off x="616945" y="755750"/>
            <a:ext cx="7539894" cy="4081117"/>
          </a:xfrm>
          <a:prstGeom prst="rect">
            <a:avLst/>
          </a:prstGeom>
        </p:spPr>
        <p:txBody>
          <a:bodyPr wrap="square">
            <a:spAutoFit/>
          </a:bodyPr>
          <a:lstStyle/>
          <a:p>
            <a:pPr algn="just">
              <a:lnSpc>
                <a:spcPct val="12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Transformer</a:t>
            </a:r>
            <a:r>
              <a:rPr lang="zh-CN" altLang="en-US" sz="2400" dirty="0">
                <a:latin typeface="宋体" panose="02010600030101010101" pitchFamily="2" charset="-122"/>
                <a:ea typeface="宋体" panose="02010600030101010101" pitchFamily="2" charset="-122"/>
              </a:rPr>
              <a:t>结构包括编码器和解码器，编码器的任务是把输入序列转换成内部表示，解码器则依据编码器的输出构建目标序列。</a:t>
            </a:r>
            <a:endParaRPr lang="en-US" altLang="zh-CN" sz="2400" dirty="0">
              <a:latin typeface="宋体" panose="02010600030101010101" pitchFamily="2" charset="-122"/>
              <a:ea typeface="宋体" panose="02010600030101010101" pitchFamily="2" charset="-122"/>
            </a:endParaRPr>
          </a:p>
          <a:p>
            <a:pPr algn="just">
              <a:lnSpc>
                <a:spcPct val="120000"/>
              </a:lnSpc>
            </a:pPr>
            <a:r>
              <a:rPr lang="zh-CN" altLang="en-US" sz="2400" dirty="0">
                <a:latin typeface="宋体" panose="02010600030101010101" pitchFamily="2" charset="-122"/>
                <a:ea typeface="宋体" panose="02010600030101010101" pitchFamily="2" charset="-122"/>
              </a:rPr>
              <a:t>编码器由</a:t>
            </a:r>
            <a:r>
              <a:rPr lang="en-US" altLang="zh-CN" sz="2400" dirty="0">
                <a:latin typeface="宋体" panose="02010600030101010101" pitchFamily="2" charset="-122"/>
                <a:ea typeface="宋体" panose="02010600030101010101" pitchFamily="2" charset="-122"/>
              </a:rPr>
              <a:t>N</a:t>
            </a:r>
            <a:r>
              <a:rPr lang="zh-CN" altLang="en-US" sz="2400" dirty="0">
                <a:latin typeface="宋体" panose="02010600030101010101" pitchFamily="2" charset="-122"/>
                <a:ea typeface="宋体" panose="02010600030101010101" pitchFamily="2" charset="-122"/>
              </a:rPr>
              <a:t>个相同的层构成，在每一层中都包含有两个子层。第一个子层是多头自注意力机制，第二个子层则是一个位置全连接的前馈神经网络。</a:t>
            </a:r>
            <a:endParaRPr lang="en-US" altLang="zh-CN" sz="2400" dirty="0">
              <a:latin typeface="宋体" panose="02010600030101010101" pitchFamily="2" charset="-122"/>
              <a:ea typeface="宋体" panose="02010600030101010101" pitchFamily="2" charset="-122"/>
            </a:endParaRPr>
          </a:p>
          <a:p>
            <a:pPr algn="just">
              <a:lnSpc>
                <a:spcPct val="120000"/>
              </a:lnSpc>
            </a:pPr>
            <a:r>
              <a:rPr lang="zh-CN" altLang="en-US" sz="2400" dirty="0">
                <a:latin typeface="宋体" panose="02010600030101010101" pitchFamily="2" charset="-122"/>
                <a:ea typeface="宋体" panose="02010600030101010101" pitchFamily="2" charset="-122"/>
              </a:rPr>
              <a:t>两个子层的周围各自使用残差连接和归一化操作</a:t>
            </a:r>
            <a:r>
              <a:rPr lang="en-US" altLang="zh-CN" sz="2400" dirty="0">
                <a:latin typeface="宋体" panose="02010600030101010101" pitchFamily="2" charset="-122"/>
                <a:ea typeface="宋体" panose="02010600030101010101" pitchFamily="2" charset="-122"/>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Add &amp; Norm</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。残差链接和归一化操作， 由相加和标准化组成，其公式如下： </a:t>
            </a:r>
          </a:p>
        </p:txBody>
      </p:sp>
      <p:sp>
        <p:nvSpPr>
          <p:cNvPr id="5" name="矩形 4"/>
          <p:cNvSpPr/>
          <p:nvPr/>
        </p:nvSpPr>
        <p:spPr>
          <a:xfrm>
            <a:off x="1707039" y="5093243"/>
            <a:ext cx="5359706" cy="1200329"/>
          </a:xfrm>
          <a:prstGeom prst="rect">
            <a:avLst/>
          </a:prstGeom>
        </p:spPr>
        <p:txBody>
          <a:bodyPr wrap="square">
            <a:spAutoFit/>
          </a:bodyPr>
          <a:lstStyle/>
          <a:p>
            <a:pPr>
              <a:lnSpc>
                <a:spcPct val="150000"/>
              </a:lnSpc>
            </a:pPr>
            <a:r>
              <a:rPr lang="en-US" altLang="zh-CN" sz="2400" dirty="0" err="1">
                <a:solidFill>
                  <a:srgbClr val="000000"/>
                </a:solidFill>
                <a:latin typeface="Times New Roman" panose="02020603050405020304" pitchFamily="18" charset="0"/>
              </a:rPr>
              <a:t>LayerNorm</a:t>
            </a:r>
            <a:r>
              <a:rPr lang="en-US" altLang="zh-CN" sz="2400" dirty="0">
                <a:solidFill>
                  <a:srgbClr val="000000"/>
                </a:solidFill>
                <a:latin typeface="Times New Roman" panose="02020603050405020304" pitchFamily="18" charset="0"/>
              </a:rPr>
              <a:t>(</a:t>
            </a:r>
            <a:r>
              <a:rPr lang="en-US" altLang="zh-CN" sz="2400" dirty="0" err="1">
                <a:solidFill>
                  <a:srgbClr val="000000"/>
                </a:solidFill>
                <a:latin typeface="Times New Roman" panose="02020603050405020304" pitchFamily="18" charset="0"/>
              </a:rPr>
              <a:t>X+MultiHeadAttention</a:t>
            </a:r>
            <a:r>
              <a:rPr lang="en-US" altLang="zh-CN" sz="2400" dirty="0">
                <a:solidFill>
                  <a:srgbClr val="000000"/>
                </a:solidFill>
                <a:latin typeface="Times New Roman" panose="02020603050405020304" pitchFamily="18" charset="0"/>
              </a:rPr>
              <a:t> (X)) </a:t>
            </a:r>
          </a:p>
          <a:p>
            <a:pPr>
              <a:lnSpc>
                <a:spcPct val="150000"/>
              </a:lnSpc>
            </a:pPr>
            <a:r>
              <a:rPr lang="en-US" altLang="zh-CN" sz="2400" dirty="0" err="1">
                <a:solidFill>
                  <a:srgbClr val="000000"/>
                </a:solidFill>
                <a:latin typeface="Times New Roman" panose="02020603050405020304" pitchFamily="18" charset="0"/>
              </a:rPr>
              <a:t>LayerNorm</a:t>
            </a:r>
            <a:r>
              <a:rPr lang="en-US" altLang="zh-CN" sz="2400" dirty="0">
                <a:solidFill>
                  <a:srgbClr val="000000"/>
                </a:solidFill>
                <a:latin typeface="Times New Roman" panose="02020603050405020304" pitchFamily="18" charset="0"/>
              </a:rPr>
              <a:t>(</a:t>
            </a:r>
            <a:r>
              <a:rPr lang="en-US" altLang="zh-CN" sz="2400" dirty="0" err="1">
                <a:solidFill>
                  <a:srgbClr val="000000"/>
                </a:solidFill>
                <a:latin typeface="Times New Roman" panose="02020603050405020304" pitchFamily="18" charset="0"/>
              </a:rPr>
              <a:t>X+FeedForward</a:t>
            </a:r>
            <a:r>
              <a:rPr lang="en-US" altLang="zh-CN" sz="2400" dirty="0">
                <a:solidFill>
                  <a:srgbClr val="000000"/>
                </a:solidFill>
                <a:latin typeface="Times New Roman" panose="02020603050405020304" pitchFamily="18" charset="0"/>
              </a:rPr>
              <a:t> (X) )</a:t>
            </a:r>
          </a:p>
        </p:txBody>
      </p:sp>
      <p:sp>
        <p:nvSpPr>
          <p:cNvPr id="6" name="爆炸形 1 5"/>
          <p:cNvSpPr/>
          <p:nvPr/>
        </p:nvSpPr>
        <p:spPr>
          <a:xfrm>
            <a:off x="382072" y="800177"/>
            <a:ext cx="344803" cy="362587"/>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爆炸形 1 17"/>
          <p:cNvSpPr/>
          <p:nvPr/>
        </p:nvSpPr>
        <p:spPr>
          <a:xfrm>
            <a:off x="258779" y="2161095"/>
            <a:ext cx="344803" cy="362587"/>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爆炸形 1 18"/>
          <p:cNvSpPr/>
          <p:nvPr/>
        </p:nvSpPr>
        <p:spPr>
          <a:xfrm>
            <a:off x="258779" y="3429000"/>
            <a:ext cx="344803" cy="362587"/>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8329891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170114" y="501647"/>
            <a:ext cx="6034704" cy="6258628"/>
          </a:xfrm>
          <a:prstGeom prst="rect">
            <a:avLst/>
          </a:prstGeom>
        </p:spPr>
      </p:pic>
      <p:sp>
        <p:nvSpPr>
          <p:cNvPr id="9" name="长方形 3"/>
          <p:cNvSpPr/>
          <p:nvPr/>
        </p:nvSpPr>
        <p:spPr>
          <a:xfrm>
            <a:off x="8439682" y="0"/>
            <a:ext cx="694531"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nvGrpSpPr>
          <p:cNvPr id="3" name="组合 2"/>
          <p:cNvGrpSpPr/>
          <p:nvPr/>
        </p:nvGrpSpPr>
        <p:grpSpPr>
          <a:xfrm>
            <a:off x="8400804" y="0"/>
            <a:ext cx="851355" cy="6858000"/>
            <a:chOff x="8400804" y="0"/>
            <a:chExt cx="851355" cy="6858000"/>
          </a:xfrm>
        </p:grpSpPr>
        <p:grpSp>
          <p:nvGrpSpPr>
            <p:cNvPr id="11" name="组 9"/>
            <p:cNvGrpSpPr/>
            <p:nvPr/>
          </p:nvGrpSpPr>
          <p:grpSpPr>
            <a:xfrm>
              <a:off x="8400804" y="0"/>
              <a:ext cx="733409" cy="6858000"/>
              <a:chOff x="9055676" y="0"/>
              <a:chExt cx="3136324" cy="6858000"/>
            </a:xfrm>
          </p:grpSpPr>
          <p:sp>
            <p:nvSpPr>
              <p:cNvPr id="13"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矩形 15"/>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7"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2" name="图形 11" descr="衬衫"/>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
        <p:nvSpPr>
          <p:cNvPr id="21" name="Rectangle 2"/>
          <p:cNvSpPr txBox="1">
            <a:spLocks noChangeArrowheads="1"/>
          </p:cNvSpPr>
          <p:nvPr/>
        </p:nvSpPr>
        <p:spPr>
          <a:xfrm>
            <a:off x="767901" y="21824"/>
            <a:ext cx="6738573" cy="9596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华文宋体" panose="02010600040101010101" pitchFamily="2" charset="-122"/>
                <a:ea typeface="华文宋体" panose="02010600040101010101" pitchFamily="2" charset="-122"/>
              </a:rPr>
              <a:t>13 Transformer </a:t>
            </a:r>
            <a:r>
              <a:rPr lang="zh-CN" altLang="en-US" sz="4000" b="1" dirty="0">
                <a:solidFill>
                  <a:srgbClr val="FF0000"/>
                </a:solidFill>
                <a:latin typeface="华文宋体" panose="02010600040101010101" pitchFamily="2" charset="-122"/>
                <a:ea typeface="华文宋体" panose="02010600040101010101" pitchFamily="2" charset="-122"/>
              </a:rPr>
              <a:t>架构</a:t>
            </a:r>
          </a:p>
        </p:txBody>
      </p:sp>
    </p:spTree>
    <p:extLst>
      <p:ext uri="{BB962C8B-B14F-4D97-AF65-F5344CB8AC3E}">
        <p14:creationId xmlns:p14="http://schemas.microsoft.com/office/powerpoint/2010/main" val="301287869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长方形 3"/>
          <p:cNvSpPr/>
          <p:nvPr/>
        </p:nvSpPr>
        <p:spPr>
          <a:xfrm>
            <a:off x="8439682" y="0"/>
            <a:ext cx="694531"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nvGrpSpPr>
          <p:cNvPr id="3" name="组合 2"/>
          <p:cNvGrpSpPr/>
          <p:nvPr/>
        </p:nvGrpSpPr>
        <p:grpSpPr>
          <a:xfrm>
            <a:off x="8400804" y="0"/>
            <a:ext cx="851355" cy="6858000"/>
            <a:chOff x="8400804" y="0"/>
            <a:chExt cx="851355" cy="6858000"/>
          </a:xfrm>
        </p:grpSpPr>
        <p:grpSp>
          <p:nvGrpSpPr>
            <p:cNvPr id="11" name="组 9"/>
            <p:cNvGrpSpPr/>
            <p:nvPr/>
          </p:nvGrpSpPr>
          <p:grpSpPr>
            <a:xfrm>
              <a:off x="8400804" y="0"/>
              <a:ext cx="733409" cy="6858000"/>
              <a:chOff x="9055676" y="0"/>
              <a:chExt cx="3136324" cy="6858000"/>
            </a:xfrm>
          </p:grpSpPr>
          <p:sp>
            <p:nvSpPr>
              <p:cNvPr id="13"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矩形 15"/>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7"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2" name="图形 11" descr="衬衫"/>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
        <p:nvSpPr>
          <p:cNvPr id="21" name="Rectangle 2"/>
          <p:cNvSpPr txBox="1">
            <a:spLocks noChangeArrowheads="1"/>
          </p:cNvSpPr>
          <p:nvPr/>
        </p:nvSpPr>
        <p:spPr>
          <a:xfrm>
            <a:off x="767901" y="21824"/>
            <a:ext cx="6738573" cy="9596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华文宋体" panose="02010600040101010101" pitchFamily="2" charset="-122"/>
                <a:ea typeface="华文宋体" panose="02010600040101010101" pitchFamily="2" charset="-122"/>
              </a:rPr>
              <a:t>13 Transformer </a:t>
            </a:r>
            <a:r>
              <a:rPr lang="zh-CN" altLang="en-US" sz="4000" b="1" dirty="0">
                <a:solidFill>
                  <a:srgbClr val="FF0000"/>
                </a:solidFill>
                <a:latin typeface="华文宋体" panose="02010600040101010101" pitchFamily="2" charset="-122"/>
                <a:ea typeface="华文宋体" panose="02010600040101010101" pitchFamily="2" charset="-122"/>
              </a:rPr>
              <a:t>架构</a:t>
            </a:r>
          </a:p>
        </p:txBody>
      </p:sp>
      <p:sp>
        <p:nvSpPr>
          <p:cNvPr id="4" name="矩形 3"/>
          <p:cNvSpPr/>
          <p:nvPr/>
        </p:nvSpPr>
        <p:spPr>
          <a:xfrm>
            <a:off x="616945" y="755750"/>
            <a:ext cx="7539894" cy="1200329"/>
          </a:xfrm>
          <a:prstGeom prst="rect">
            <a:avLst/>
          </a:prstGeom>
        </p:spPr>
        <p:txBody>
          <a:bodyPr wrap="square">
            <a:spAutoFit/>
          </a:bodyPr>
          <a:lstStyle/>
          <a:p>
            <a:pPr algn="just"/>
            <a:r>
              <a:rPr lang="zh-CN" altLang="en-US" sz="2400" dirty="0">
                <a:latin typeface="宋体" panose="02010600030101010101" pitchFamily="2" charset="-122"/>
                <a:ea typeface="宋体" panose="02010600030101010101" pitchFamily="2" charset="-122"/>
              </a:rPr>
              <a:t>除注意力子层外，编码器和解码器中的每一层都包含一个位置全连接的前馈神经网络。它由两个线性变换所构成，并采用 </a:t>
            </a:r>
            <a:r>
              <a:rPr lang="en-US" altLang="zh-CN" sz="2400" dirty="0" err="1">
                <a:latin typeface="宋体" panose="02010600030101010101" pitchFamily="2" charset="-122"/>
                <a:ea typeface="宋体" panose="02010600030101010101" pitchFamily="2" charset="-122"/>
              </a:rPr>
              <a:t>ReLU</a:t>
            </a: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作为激活函数，数学表达式如下： </a:t>
            </a:r>
          </a:p>
        </p:txBody>
      </p:sp>
      <p:sp>
        <p:nvSpPr>
          <p:cNvPr id="2" name="矩形 1"/>
          <p:cNvSpPr/>
          <p:nvPr/>
        </p:nvSpPr>
        <p:spPr>
          <a:xfrm>
            <a:off x="1914366" y="2259277"/>
            <a:ext cx="4513095" cy="461665"/>
          </a:xfrm>
          <a:prstGeom prst="rect">
            <a:avLst/>
          </a:prstGeom>
        </p:spPr>
        <p:txBody>
          <a:bodyPr wrap="none">
            <a:spAutoFit/>
          </a:bodyPr>
          <a:lstStyle/>
          <a:p>
            <a:r>
              <a:rPr lang="pl-PL" altLang="zh-CN" sz="2400" dirty="0">
                <a:solidFill>
                  <a:srgbClr val="000000"/>
                </a:solidFill>
              </a:rPr>
              <a:t>FNN(</a:t>
            </a:r>
            <a:r>
              <a:rPr lang="en-US" altLang="zh-CN" sz="2400" dirty="0">
                <a:solidFill>
                  <a:srgbClr val="000000"/>
                </a:solidFill>
              </a:rPr>
              <a:t>x</a:t>
            </a:r>
            <a:r>
              <a:rPr lang="pl-PL" altLang="zh-CN" sz="2400" dirty="0">
                <a:solidFill>
                  <a:srgbClr val="000000"/>
                </a:solidFill>
              </a:rPr>
              <a:t>) =max </a:t>
            </a:r>
            <a:r>
              <a:rPr lang="en-US" altLang="zh-CN" sz="2400" dirty="0">
                <a:solidFill>
                  <a:srgbClr val="000000"/>
                </a:solidFill>
              </a:rPr>
              <a:t>(</a:t>
            </a:r>
            <a:r>
              <a:rPr lang="pl-PL" altLang="zh-CN" sz="2400" dirty="0">
                <a:solidFill>
                  <a:srgbClr val="000000"/>
                </a:solidFill>
              </a:rPr>
              <a:t>0,</a:t>
            </a:r>
            <a:r>
              <a:rPr lang="en-US" altLang="zh-CN" sz="2400" dirty="0">
                <a:solidFill>
                  <a:srgbClr val="000000"/>
                </a:solidFill>
              </a:rPr>
              <a:t> XW1+</a:t>
            </a:r>
            <a:r>
              <a:rPr lang="pl-PL" altLang="zh-CN" sz="2400" dirty="0">
                <a:solidFill>
                  <a:srgbClr val="000000"/>
                </a:solidFill>
              </a:rPr>
              <a:t>b </a:t>
            </a:r>
            <a:r>
              <a:rPr lang="en-US" altLang="zh-CN" sz="2400" dirty="0">
                <a:solidFill>
                  <a:srgbClr val="000000"/>
                </a:solidFill>
              </a:rPr>
              <a:t>1)</a:t>
            </a:r>
            <a:r>
              <a:rPr lang="pl-PL" altLang="zh-CN" sz="2400" dirty="0">
                <a:solidFill>
                  <a:srgbClr val="000000"/>
                </a:solidFill>
              </a:rPr>
              <a:t>W </a:t>
            </a:r>
            <a:r>
              <a:rPr lang="en-US" altLang="zh-CN" sz="2400" dirty="0">
                <a:solidFill>
                  <a:srgbClr val="000000"/>
                </a:solidFill>
              </a:rPr>
              <a:t>2+b2</a:t>
            </a:r>
            <a:r>
              <a:rPr lang="pl-PL" altLang="zh-CN" sz="2400" dirty="0">
                <a:solidFill>
                  <a:srgbClr val="000000"/>
                </a:solidFill>
              </a:rPr>
              <a:t> </a:t>
            </a:r>
            <a:endParaRPr lang="zh-CN" altLang="en-US" sz="2400" dirty="0"/>
          </a:p>
        </p:txBody>
      </p:sp>
      <p:pic>
        <p:nvPicPr>
          <p:cNvPr id="7" name="图片 6"/>
          <p:cNvPicPr>
            <a:picLocks noChangeAspect="1"/>
          </p:cNvPicPr>
          <p:nvPr/>
        </p:nvPicPr>
        <p:blipFill>
          <a:blip r:embed="rId4"/>
          <a:stretch>
            <a:fillRect/>
          </a:stretch>
        </p:blipFill>
        <p:spPr>
          <a:xfrm>
            <a:off x="382071" y="2993202"/>
            <a:ext cx="7774768" cy="3743263"/>
          </a:xfrm>
          <a:prstGeom prst="rect">
            <a:avLst/>
          </a:prstGeom>
        </p:spPr>
      </p:pic>
    </p:spTree>
    <p:extLst>
      <p:ext uri="{BB962C8B-B14F-4D97-AF65-F5344CB8AC3E}">
        <p14:creationId xmlns:p14="http://schemas.microsoft.com/office/powerpoint/2010/main" val="195662243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长方形 3"/>
          <p:cNvSpPr/>
          <p:nvPr/>
        </p:nvSpPr>
        <p:spPr>
          <a:xfrm>
            <a:off x="8439682" y="0"/>
            <a:ext cx="694531"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nvGrpSpPr>
          <p:cNvPr id="3" name="组合 2"/>
          <p:cNvGrpSpPr/>
          <p:nvPr/>
        </p:nvGrpSpPr>
        <p:grpSpPr>
          <a:xfrm>
            <a:off x="8400804" y="0"/>
            <a:ext cx="851355" cy="6858000"/>
            <a:chOff x="8400804" y="0"/>
            <a:chExt cx="851355" cy="6858000"/>
          </a:xfrm>
        </p:grpSpPr>
        <p:grpSp>
          <p:nvGrpSpPr>
            <p:cNvPr id="11" name="组 9"/>
            <p:cNvGrpSpPr/>
            <p:nvPr/>
          </p:nvGrpSpPr>
          <p:grpSpPr>
            <a:xfrm>
              <a:off x="8400804" y="0"/>
              <a:ext cx="733409" cy="6858000"/>
              <a:chOff x="9055676" y="0"/>
              <a:chExt cx="3136324" cy="6858000"/>
            </a:xfrm>
          </p:grpSpPr>
          <p:sp>
            <p:nvSpPr>
              <p:cNvPr id="13"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矩形 15"/>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7"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2" name="图形 11" descr="衬衫"/>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
        <p:nvSpPr>
          <p:cNvPr id="21" name="Rectangle 2"/>
          <p:cNvSpPr txBox="1">
            <a:spLocks noChangeArrowheads="1"/>
          </p:cNvSpPr>
          <p:nvPr/>
        </p:nvSpPr>
        <p:spPr>
          <a:xfrm>
            <a:off x="767901" y="21824"/>
            <a:ext cx="6738573" cy="9596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华文宋体" panose="02010600040101010101" pitchFamily="2" charset="-122"/>
                <a:ea typeface="华文宋体" panose="02010600040101010101" pitchFamily="2" charset="-122"/>
              </a:rPr>
              <a:t>13 Transformer </a:t>
            </a:r>
            <a:r>
              <a:rPr lang="zh-CN" altLang="en-US" sz="4000" b="1" dirty="0">
                <a:solidFill>
                  <a:srgbClr val="FF0000"/>
                </a:solidFill>
                <a:latin typeface="华文宋体" panose="02010600040101010101" pitchFamily="2" charset="-122"/>
                <a:ea typeface="华文宋体" panose="02010600040101010101" pitchFamily="2" charset="-122"/>
              </a:rPr>
              <a:t>架构</a:t>
            </a:r>
          </a:p>
        </p:txBody>
      </p:sp>
      <p:sp>
        <p:nvSpPr>
          <p:cNvPr id="4" name="矩形 3"/>
          <p:cNvSpPr/>
          <p:nvPr/>
        </p:nvSpPr>
        <p:spPr>
          <a:xfrm>
            <a:off x="664924" y="1068267"/>
            <a:ext cx="7356332" cy="3785652"/>
          </a:xfrm>
          <a:prstGeom prst="rect">
            <a:avLst/>
          </a:prstGeom>
        </p:spPr>
        <p:txBody>
          <a:bodyPr wrap="square">
            <a:spAutoFit/>
          </a:bodyPr>
          <a:lstStyle/>
          <a:p>
            <a:pPr algn="just"/>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每个注意力头都有自己的参数矩阵用于输入。具体来说，对于每个注意力头，输入序列会分别经过三个线性变换后，分别得到</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Query</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Key </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和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Value </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的对应的表示。然后， 通过计算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Query </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和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Key </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之间的相关性得分，将相关性得分进行归一化，得到注意力权重，其代表了序列中各个位置的重要性。之后将其与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Value </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进行加权求和，便得到该头对应的输出。</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在</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Transformer </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的输入中，需要同时计算注意力函数，把</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Query </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打包成一个矩阵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Q</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Key </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Value </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也打包到矩阵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K </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和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V </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中，使用下面公式计算输出</a:t>
            </a:r>
            <a:r>
              <a:rPr lang="zh-CN" altLang="en-US"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5" name="十字星 4"/>
          <p:cNvSpPr/>
          <p:nvPr/>
        </p:nvSpPr>
        <p:spPr>
          <a:xfrm>
            <a:off x="221113" y="981471"/>
            <a:ext cx="543941" cy="694481"/>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十字星 17"/>
          <p:cNvSpPr/>
          <p:nvPr/>
        </p:nvSpPr>
        <p:spPr>
          <a:xfrm>
            <a:off x="171048" y="3472921"/>
            <a:ext cx="543941" cy="694481"/>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 name="矩形 5"/>
              <p:cNvSpPr/>
              <p:nvPr/>
            </p:nvSpPr>
            <p:spPr>
              <a:xfrm>
                <a:off x="1340903" y="5258726"/>
                <a:ext cx="5893273" cy="764953"/>
              </a:xfrm>
              <a:prstGeom prst="rect">
                <a:avLst/>
              </a:prstGeom>
            </p:spPr>
            <p:txBody>
              <a:bodyPr wrap="square">
                <a:spAutoFit/>
              </a:bodyPr>
              <a:lstStyle/>
              <a:p>
                <a:r>
                  <a:rPr lang="en-US" altLang="zh-CN" sz="2400" dirty="0">
                    <a:solidFill>
                      <a:srgbClr val="000000"/>
                    </a:solidFill>
                  </a:rPr>
                  <a:t>Attention</a:t>
                </a:r>
                <a:r>
                  <a:rPr lang="zh-CN" altLang="en-US" sz="2400" dirty="0">
                    <a:solidFill>
                      <a:srgbClr val="000000"/>
                    </a:solidFill>
                  </a:rPr>
                  <a:t>（</a:t>
                </a:r>
                <a:r>
                  <a:rPr lang="en-US" altLang="zh-CN" sz="2400" dirty="0">
                    <a:solidFill>
                      <a:srgbClr val="000000"/>
                    </a:solidFill>
                  </a:rPr>
                  <a:t>Q,K,V)=</a:t>
                </a:r>
                <a:r>
                  <a:rPr lang="en-US" altLang="zh-CN" sz="2400" dirty="0" err="1">
                    <a:solidFill>
                      <a:srgbClr val="000000"/>
                    </a:solidFill>
                  </a:rPr>
                  <a:t>Softmax</a:t>
                </a:r>
                <a14:m>
                  <m:oMath xmlns:m="http://schemas.openxmlformats.org/officeDocument/2006/math">
                    <m:d>
                      <m:dPr>
                        <m:ctrlPr>
                          <a:rPr lang="en-US" altLang="zh-CN" sz="2400" i="1" smtClean="0">
                            <a:solidFill>
                              <a:srgbClr val="000000"/>
                            </a:solidFill>
                            <a:latin typeface="Cambria Math" panose="02040503050406030204" pitchFamily="18" charset="0"/>
                          </a:rPr>
                        </m:ctrlPr>
                      </m:dPr>
                      <m:e>
                        <m:f>
                          <m:fPr>
                            <m:ctrlPr>
                              <a:rPr lang="en-US" altLang="zh-CN" sz="2400" i="1" smtClean="0">
                                <a:solidFill>
                                  <a:srgbClr val="000000"/>
                                </a:solidFill>
                                <a:latin typeface="Cambria Math" panose="02040503050406030204" pitchFamily="18" charset="0"/>
                              </a:rPr>
                            </m:ctrlPr>
                          </m:fPr>
                          <m:num>
                            <m:sSup>
                              <m:sSupPr>
                                <m:ctrlPr>
                                  <a:rPr lang="en-US" altLang="zh-CN" sz="2400" b="0" i="1" smtClean="0">
                                    <a:solidFill>
                                      <a:srgbClr val="000000"/>
                                    </a:solidFill>
                                    <a:latin typeface="Cambria Math" panose="02040503050406030204" pitchFamily="18" charset="0"/>
                                  </a:rPr>
                                </m:ctrlPr>
                              </m:sSupPr>
                              <m:e>
                                <m:r>
                                  <a:rPr lang="en-US" altLang="zh-CN" sz="2400" b="0" i="1" smtClean="0">
                                    <a:solidFill>
                                      <a:srgbClr val="000000"/>
                                    </a:solidFill>
                                    <a:latin typeface="Cambria Math" panose="02040503050406030204" pitchFamily="18" charset="0"/>
                                  </a:rPr>
                                  <m:t>𝑄𝐾</m:t>
                                </m:r>
                              </m:e>
                              <m:sup>
                                <m:r>
                                  <a:rPr lang="en-US" altLang="zh-CN" sz="2400" b="0" i="1" smtClean="0">
                                    <a:solidFill>
                                      <a:srgbClr val="000000"/>
                                    </a:solidFill>
                                    <a:latin typeface="Cambria Math" panose="02040503050406030204" pitchFamily="18" charset="0"/>
                                  </a:rPr>
                                  <m:t>𝑇</m:t>
                                </m:r>
                              </m:sup>
                            </m:sSup>
                          </m:num>
                          <m:den>
                            <m:rad>
                              <m:radPr>
                                <m:degHide m:val="on"/>
                                <m:ctrlPr>
                                  <a:rPr lang="en-US" altLang="zh-CN" sz="2400" i="1" smtClean="0">
                                    <a:solidFill>
                                      <a:srgbClr val="000000"/>
                                    </a:solidFill>
                                    <a:latin typeface="Cambria Math" panose="02040503050406030204" pitchFamily="18" charset="0"/>
                                  </a:rPr>
                                </m:ctrlPr>
                              </m:radPr>
                              <m:deg/>
                              <m:e>
                                <m:sSub>
                                  <m:sSubPr>
                                    <m:ctrlPr>
                                      <a:rPr lang="en-US" altLang="zh-CN" sz="2400" i="1" smtClean="0">
                                        <a:solidFill>
                                          <a:srgbClr val="000000"/>
                                        </a:solidFill>
                                        <a:latin typeface="Cambria Math" panose="02040503050406030204" pitchFamily="18" charset="0"/>
                                      </a:rPr>
                                    </m:ctrlPr>
                                  </m:sSubPr>
                                  <m:e>
                                    <m:r>
                                      <a:rPr lang="en-US" altLang="zh-CN" sz="2400" b="0" i="1" smtClean="0">
                                        <a:solidFill>
                                          <a:srgbClr val="000000"/>
                                        </a:solidFill>
                                        <a:latin typeface="Cambria Math" panose="02040503050406030204" pitchFamily="18" charset="0"/>
                                      </a:rPr>
                                      <m:t>𝑑</m:t>
                                    </m:r>
                                  </m:e>
                                  <m:sub>
                                    <m:r>
                                      <a:rPr lang="en-US" altLang="zh-CN" sz="2400" b="0" i="1" smtClean="0">
                                        <a:solidFill>
                                          <a:srgbClr val="000000"/>
                                        </a:solidFill>
                                        <a:latin typeface="Cambria Math" panose="02040503050406030204" pitchFamily="18" charset="0"/>
                                      </a:rPr>
                                      <m:t>𝑘</m:t>
                                    </m:r>
                                  </m:sub>
                                </m:sSub>
                              </m:e>
                            </m:rad>
                          </m:den>
                        </m:f>
                      </m:e>
                    </m:d>
                    <m:r>
                      <a:rPr lang="en-US" altLang="zh-CN" sz="2400" b="0" i="1" smtClean="0">
                        <a:solidFill>
                          <a:srgbClr val="000000"/>
                        </a:solidFill>
                        <a:latin typeface="Cambria Math" panose="02040503050406030204" pitchFamily="18" charset="0"/>
                      </a:rPr>
                      <m:t>𝑉</m:t>
                    </m:r>
                  </m:oMath>
                </a14:m>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1340903" y="5258726"/>
                <a:ext cx="5893273" cy="764953"/>
              </a:xfrm>
              <a:prstGeom prst="rect">
                <a:avLst/>
              </a:prstGeom>
              <a:blipFill rotWithShape="1">
                <a:blip r:embed="rId4"/>
                <a:stretch>
                  <a:fillRect l="-7" t="-38" r="4" b="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6156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3"/>
          <p:cNvSpPr>
            <a:spLocks noGrp="1"/>
          </p:cNvSpPr>
          <p:nvPr>
            <p:ph type="sldNum" sz="quarter" idx="12"/>
          </p:nvPr>
        </p:nvSpPr>
        <p:spPr>
          <a:xfrm>
            <a:off x="6583680" y="6381750"/>
            <a:ext cx="2057400" cy="365125"/>
          </a:xfrm>
        </p:spPr>
        <p:txBody>
          <a:bodyPr/>
          <a:lstStyle>
            <a:lvl1pPr eaLnBrk="0" hangingPunct="0">
              <a:defRPr sz="2400" b="1">
                <a:solidFill>
                  <a:srgbClr val="000099"/>
                </a:solidFill>
                <a:latin typeface="华文新魏" panose="02010800040101010101" pitchFamily="2" charset="-122"/>
                <a:ea typeface="华文新魏" panose="02010800040101010101" pitchFamily="2" charset="-122"/>
              </a:defRPr>
            </a:lvl1pPr>
            <a:lvl2pPr marL="742950" indent="-285750" eaLnBrk="0" hangingPunct="0">
              <a:defRPr sz="2400" b="1">
                <a:solidFill>
                  <a:srgbClr val="000099"/>
                </a:solidFill>
                <a:latin typeface="华文新魏" panose="02010800040101010101" pitchFamily="2" charset="-122"/>
                <a:ea typeface="华文新魏" panose="02010800040101010101" pitchFamily="2" charset="-122"/>
              </a:defRPr>
            </a:lvl2pPr>
            <a:lvl3pPr marL="1143000" indent="-228600" eaLnBrk="0" hangingPunct="0">
              <a:defRPr sz="2400" b="1">
                <a:solidFill>
                  <a:srgbClr val="000099"/>
                </a:solidFill>
                <a:latin typeface="华文新魏" panose="02010800040101010101" pitchFamily="2" charset="-122"/>
                <a:ea typeface="华文新魏" panose="02010800040101010101" pitchFamily="2" charset="-122"/>
              </a:defRPr>
            </a:lvl3pPr>
            <a:lvl4pPr marL="1600200" indent="-228600" eaLnBrk="0" hangingPunct="0">
              <a:defRPr sz="2400" b="1">
                <a:solidFill>
                  <a:srgbClr val="000099"/>
                </a:solidFill>
                <a:latin typeface="华文新魏" panose="02010800040101010101" pitchFamily="2" charset="-122"/>
                <a:ea typeface="华文新魏" panose="02010800040101010101" pitchFamily="2" charset="-122"/>
              </a:defRPr>
            </a:lvl4pPr>
            <a:lvl5pPr marL="2057400" indent="-228600" eaLnBrk="0" hangingPunct="0">
              <a:defRPr sz="2400" b="1">
                <a:solidFill>
                  <a:srgbClr val="000099"/>
                </a:solidFill>
                <a:latin typeface="华文新魏" panose="02010800040101010101" pitchFamily="2" charset="-122"/>
                <a:ea typeface="华文新魏" panose="02010800040101010101" pitchFamily="2" charset="-122"/>
              </a:defRPr>
            </a:lvl5pPr>
            <a:lvl6pPr marL="2514600" indent="-228600" eaLnBrk="0" fontAlgn="base" hangingPunct="0">
              <a:spcBef>
                <a:spcPct val="0"/>
              </a:spcBef>
              <a:spcAft>
                <a:spcPct val="0"/>
              </a:spcAft>
              <a:defRPr sz="2400" b="1">
                <a:solidFill>
                  <a:srgbClr val="000099"/>
                </a:solidFill>
                <a:latin typeface="华文新魏" panose="02010800040101010101" pitchFamily="2" charset="-122"/>
                <a:ea typeface="华文新魏" panose="02010800040101010101" pitchFamily="2" charset="-122"/>
              </a:defRPr>
            </a:lvl6pPr>
            <a:lvl7pPr marL="2971800" indent="-228600" eaLnBrk="0" fontAlgn="base" hangingPunct="0">
              <a:spcBef>
                <a:spcPct val="0"/>
              </a:spcBef>
              <a:spcAft>
                <a:spcPct val="0"/>
              </a:spcAft>
              <a:defRPr sz="2400" b="1">
                <a:solidFill>
                  <a:srgbClr val="000099"/>
                </a:solidFill>
                <a:latin typeface="华文新魏" panose="02010800040101010101" pitchFamily="2" charset="-122"/>
                <a:ea typeface="华文新魏" panose="02010800040101010101" pitchFamily="2" charset="-122"/>
              </a:defRPr>
            </a:lvl7pPr>
            <a:lvl8pPr marL="3429000" indent="-228600" eaLnBrk="0" fontAlgn="base" hangingPunct="0">
              <a:spcBef>
                <a:spcPct val="0"/>
              </a:spcBef>
              <a:spcAft>
                <a:spcPct val="0"/>
              </a:spcAft>
              <a:defRPr sz="2400" b="1">
                <a:solidFill>
                  <a:srgbClr val="000099"/>
                </a:solidFill>
                <a:latin typeface="华文新魏" panose="02010800040101010101" pitchFamily="2" charset="-122"/>
                <a:ea typeface="华文新魏" panose="02010800040101010101" pitchFamily="2" charset="-122"/>
              </a:defRPr>
            </a:lvl8pPr>
            <a:lvl9pPr marL="3886200" indent="-228600" eaLnBrk="0" fontAlgn="base" hangingPunct="0">
              <a:spcBef>
                <a:spcPct val="0"/>
              </a:spcBef>
              <a:spcAft>
                <a:spcPct val="0"/>
              </a:spcAft>
              <a:defRPr sz="2400" b="1">
                <a:solidFill>
                  <a:srgbClr val="000099"/>
                </a:solidFill>
                <a:latin typeface="华文新魏" panose="02010800040101010101" pitchFamily="2" charset="-122"/>
                <a:ea typeface="华文新魏" panose="02010800040101010101" pitchFamily="2" charset="-122"/>
              </a:defRPr>
            </a:lvl9pPr>
          </a:lstStyle>
          <a:p>
            <a:pPr eaLnBrk="1" hangingPunct="1"/>
            <a:fld id="{4A2E5A64-E093-485D-9680-1AE3D5C9E448}" type="slidenum">
              <a:rPr lang="en-US" altLang="zh-CN" sz="1200" b="0">
                <a:solidFill>
                  <a:schemeClr val="tx1"/>
                </a:solidFill>
                <a:latin typeface="Garamond" panose="02020404030301010803" pitchFamily="18" charset="0"/>
                <a:ea typeface="宋体" panose="02010600030101010101" pitchFamily="2" charset="-122"/>
              </a:rPr>
              <a:t>2</a:t>
            </a:fld>
            <a:endParaRPr lang="en-US" altLang="zh-CN" sz="1200" b="0">
              <a:solidFill>
                <a:schemeClr val="tx1"/>
              </a:solidFill>
              <a:latin typeface="Garamond" panose="02020404030301010803" pitchFamily="18" charset="0"/>
              <a:ea typeface="宋体" panose="02010600030101010101" pitchFamily="2" charset="-122"/>
            </a:endParaRPr>
          </a:p>
        </p:txBody>
      </p:sp>
      <p:sp>
        <p:nvSpPr>
          <p:cNvPr id="204805" name="Rectangle 5"/>
          <p:cNvSpPr>
            <a:spLocks noChangeArrowheads="1"/>
          </p:cNvSpPr>
          <p:nvPr/>
        </p:nvSpPr>
        <p:spPr bwMode="auto">
          <a:xfrm>
            <a:off x="679027" y="1459230"/>
            <a:ext cx="7508253" cy="469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b="1">
                <a:solidFill>
                  <a:srgbClr val="000099"/>
                </a:solidFill>
                <a:latin typeface="华文新魏" panose="02010800040101010101" pitchFamily="2" charset="-122"/>
                <a:ea typeface="华文新魏" panose="02010800040101010101" pitchFamily="2" charset="-122"/>
              </a:defRPr>
            </a:lvl1pPr>
            <a:lvl2pPr marL="742950" indent="-285750" eaLnBrk="0" hangingPunct="0">
              <a:defRPr sz="2400" b="1">
                <a:solidFill>
                  <a:srgbClr val="000099"/>
                </a:solidFill>
                <a:latin typeface="华文新魏" panose="02010800040101010101" pitchFamily="2" charset="-122"/>
                <a:ea typeface="华文新魏" panose="02010800040101010101" pitchFamily="2" charset="-122"/>
              </a:defRPr>
            </a:lvl2pPr>
            <a:lvl3pPr marL="1143000" indent="-228600" eaLnBrk="0" hangingPunct="0">
              <a:defRPr sz="2400" b="1">
                <a:solidFill>
                  <a:srgbClr val="000099"/>
                </a:solidFill>
                <a:latin typeface="华文新魏" panose="02010800040101010101" pitchFamily="2" charset="-122"/>
                <a:ea typeface="华文新魏" panose="02010800040101010101" pitchFamily="2" charset="-122"/>
              </a:defRPr>
            </a:lvl3pPr>
            <a:lvl4pPr marL="1600200" indent="-228600" eaLnBrk="0" hangingPunct="0">
              <a:defRPr sz="2400" b="1">
                <a:solidFill>
                  <a:srgbClr val="000099"/>
                </a:solidFill>
                <a:latin typeface="华文新魏" panose="02010800040101010101" pitchFamily="2" charset="-122"/>
                <a:ea typeface="华文新魏" panose="02010800040101010101" pitchFamily="2" charset="-122"/>
              </a:defRPr>
            </a:lvl4pPr>
            <a:lvl5pPr marL="2057400" indent="-228600" eaLnBrk="0" hangingPunct="0">
              <a:defRPr sz="2400" b="1">
                <a:solidFill>
                  <a:srgbClr val="000099"/>
                </a:solidFill>
                <a:latin typeface="华文新魏" panose="02010800040101010101" pitchFamily="2" charset="-122"/>
                <a:ea typeface="华文新魏" panose="02010800040101010101" pitchFamily="2" charset="-122"/>
              </a:defRPr>
            </a:lvl5pPr>
            <a:lvl6pPr marL="2514600" indent="-228600" eaLnBrk="0" fontAlgn="base" hangingPunct="0">
              <a:spcBef>
                <a:spcPct val="0"/>
              </a:spcBef>
              <a:spcAft>
                <a:spcPct val="0"/>
              </a:spcAft>
              <a:defRPr sz="2400" b="1">
                <a:solidFill>
                  <a:srgbClr val="000099"/>
                </a:solidFill>
                <a:latin typeface="华文新魏" panose="02010800040101010101" pitchFamily="2" charset="-122"/>
                <a:ea typeface="华文新魏" panose="02010800040101010101" pitchFamily="2" charset="-122"/>
              </a:defRPr>
            </a:lvl6pPr>
            <a:lvl7pPr marL="2971800" indent="-228600" eaLnBrk="0" fontAlgn="base" hangingPunct="0">
              <a:spcBef>
                <a:spcPct val="0"/>
              </a:spcBef>
              <a:spcAft>
                <a:spcPct val="0"/>
              </a:spcAft>
              <a:defRPr sz="2400" b="1">
                <a:solidFill>
                  <a:srgbClr val="000099"/>
                </a:solidFill>
                <a:latin typeface="华文新魏" panose="02010800040101010101" pitchFamily="2" charset="-122"/>
                <a:ea typeface="华文新魏" panose="02010800040101010101" pitchFamily="2" charset="-122"/>
              </a:defRPr>
            </a:lvl7pPr>
            <a:lvl8pPr marL="3429000" indent="-228600" eaLnBrk="0" fontAlgn="base" hangingPunct="0">
              <a:spcBef>
                <a:spcPct val="0"/>
              </a:spcBef>
              <a:spcAft>
                <a:spcPct val="0"/>
              </a:spcAft>
              <a:defRPr sz="2400" b="1">
                <a:solidFill>
                  <a:srgbClr val="000099"/>
                </a:solidFill>
                <a:latin typeface="华文新魏" panose="02010800040101010101" pitchFamily="2" charset="-122"/>
                <a:ea typeface="华文新魏" panose="02010800040101010101" pitchFamily="2" charset="-122"/>
              </a:defRPr>
            </a:lvl8pPr>
            <a:lvl9pPr marL="3886200" indent="-228600" eaLnBrk="0" fontAlgn="base" hangingPunct="0">
              <a:spcBef>
                <a:spcPct val="0"/>
              </a:spcBef>
              <a:spcAft>
                <a:spcPct val="0"/>
              </a:spcAft>
              <a:defRPr sz="2400" b="1">
                <a:solidFill>
                  <a:srgbClr val="000099"/>
                </a:solidFill>
                <a:latin typeface="华文新魏" panose="02010800040101010101" pitchFamily="2" charset="-122"/>
                <a:ea typeface="华文新魏" panose="02010800040101010101" pitchFamily="2" charset="-122"/>
              </a:defRPr>
            </a:lvl9pPr>
          </a:lstStyle>
          <a:p>
            <a:pPr eaLnBrk="1" hangingPunct="1">
              <a:lnSpc>
                <a:spcPct val="90000"/>
              </a:lnSpc>
              <a:spcBef>
                <a:spcPct val="20000"/>
              </a:spcBef>
              <a:buClr>
                <a:srgbClr val="A50021"/>
              </a:buClr>
              <a:buSzPct val="75000"/>
              <a:buFont typeface="Wingdings" panose="05000000000000000000" pitchFamily="2" charset="2"/>
              <a:buChar char="p"/>
            </a:pPr>
            <a:r>
              <a:rPr lang="zh-CN" altLang="en-US" sz="2600" b="0" dirty="0">
                <a:solidFill>
                  <a:schemeClr val="tx1"/>
                </a:solidFill>
              </a:rPr>
              <a:t>由</a:t>
            </a:r>
            <a:r>
              <a:rPr lang="zh-CN" altLang="en-US" b="0" dirty="0">
                <a:solidFill>
                  <a:schemeClr val="tx1"/>
                </a:solidFill>
              </a:rPr>
              <a:t>芬兰</a:t>
            </a:r>
            <a:r>
              <a:rPr lang="en-US" altLang="zh-CN" b="0" dirty="0">
                <a:solidFill>
                  <a:schemeClr val="tx1"/>
                </a:solidFill>
              </a:rPr>
              <a:t>Helsinki</a:t>
            </a:r>
            <a:r>
              <a:rPr lang="zh-CN" altLang="en-US" b="0" dirty="0">
                <a:solidFill>
                  <a:schemeClr val="tx1"/>
                </a:solidFill>
              </a:rPr>
              <a:t>理工大学</a:t>
            </a:r>
            <a:r>
              <a:rPr lang="en-US" altLang="zh-CN" sz="2600" b="0" dirty="0" err="1">
                <a:solidFill>
                  <a:schemeClr val="tx1"/>
                </a:solidFill>
              </a:rPr>
              <a:t>Teuvo</a:t>
            </a:r>
            <a:r>
              <a:rPr lang="en-US" altLang="zh-CN" sz="2600" b="0" dirty="0">
                <a:solidFill>
                  <a:schemeClr val="tx1"/>
                </a:solidFill>
              </a:rPr>
              <a:t> </a:t>
            </a:r>
            <a:r>
              <a:rPr lang="en-US" altLang="zh-CN" sz="2600" b="0" dirty="0" err="1">
                <a:solidFill>
                  <a:schemeClr val="tx1"/>
                </a:solidFill>
              </a:rPr>
              <a:t>Kohonen</a:t>
            </a:r>
            <a:r>
              <a:rPr lang="zh-CN" altLang="en-US" sz="2600" b="0" dirty="0">
                <a:solidFill>
                  <a:schemeClr val="tx1"/>
                </a:solidFill>
              </a:rPr>
              <a:t>于</a:t>
            </a:r>
            <a:r>
              <a:rPr lang="en-US" altLang="zh-CN" sz="2600" b="0" dirty="0">
                <a:solidFill>
                  <a:schemeClr val="tx1"/>
                </a:solidFill>
              </a:rPr>
              <a:t>1981</a:t>
            </a:r>
            <a:r>
              <a:rPr lang="zh-CN" altLang="en-US" sz="2600" b="0" dirty="0">
                <a:solidFill>
                  <a:schemeClr val="tx1"/>
                </a:solidFill>
              </a:rPr>
              <a:t>年提出。</a:t>
            </a:r>
          </a:p>
          <a:p>
            <a:pPr eaLnBrk="1" hangingPunct="1">
              <a:lnSpc>
                <a:spcPct val="90000"/>
              </a:lnSpc>
              <a:spcBef>
                <a:spcPct val="20000"/>
              </a:spcBef>
              <a:buClr>
                <a:srgbClr val="A50021"/>
              </a:buClr>
              <a:buSzPct val="75000"/>
              <a:buFont typeface="Wingdings" panose="05000000000000000000" pitchFamily="2" charset="2"/>
              <a:buChar char="p"/>
            </a:pPr>
            <a:endParaRPr lang="zh-CN" altLang="en-US" sz="2600" b="0" dirty="0">
              <a:solidFill>
                <a:schemeClr val="tx1"/>
              </a:solidFill>
            </a:endParaRPr>
          </a:p>
          <a:p>
            <a:pPr eaLnBrk="1" hangingPunct="1">
              <a:lnSpc>
                <a:spcPct val="90000"/>
              </a:lnSpc>
              <a:spcBef>
                <a:spcPct val="20000"/>
              </a:spcBef>
              <a:buClr>
                <a:srgbClr val="A50021"/>
              </a:buClr>
              <a:buSzPct val="75000"/>
              <a:buFont typeface="Wingdings" panose="05000000000000000000" pitchFamily="2" charset="2"/>
              <a:buChar char="p"/>
            </a:pPr>
            <a:endParaRPr lang="zh-CN" altLang="en-US" sz="2600" b="0" dirty="0">
              <a:solidFill>
                <a:schemeClr val="tx1"/>
              </a:solidFill>
            </a:endParaRPr>
          </a:p>
          <a:p>
            <a:pPr eaLnBrk="1" hangingPunct="1">
              <a:lnSpc>
                <a:spcPct val="90000"/>
              </a:lnSpc>
              <a:spcBef>
                <a:spcPct val="20000"/>
              </a:spcBef>
              <a:buClr>
                <a:srgbClr val="A50021"/>
              </a:buClr>
              <a:buSzPct val="75000"/>
              <a:buFont typeface="Wingdings" panose="05000000000000000000" pitchFamily="2" charset="2"/>
              <a:buChar char="p"/>
            </a:pPr>
            <a:endParaRPr lang="zh-CN" altLang="en-US" sz="2600" b="0" dirty="0">
              <a:solidFill>
                <a:schemeClr val="tx1"/>
              </a:solidFill>
            </a:endParaRPr>
          </a:p>
          <a:p>
            <a:pPr eaLnBrk="1" hangingPunct="1">
              <a:lnSpc>
                <a:spcPct val="90000"/>
              </a:lnSpc>
              <a:spcBef>
                <a:spcPct val="20000"/>
              </a:spcBef>
              <a:buClr>
                <a:srgbClr val="A50021"/>
              </a:buClr>
              <a:buSzPct val="75000"/>
              <a:buFont typeface="Wingdings" panose="05000000000000000000" pitchFamily="2" charset="2"/>
              <a:buChar char="p"/>
            </a:pPr>
            <a:endParaRPr lang="zh-CN" altLang="en-US" sz="2600" b="0" dirty="0">
              <a:solidFill>
                <a:schemeClr val="tx1"/>
              </a:solidFill>
            </a:endParaRPr>
          </a:p>
          <a:p>
            <a:pPr eaLnBrk="1" hangingPunct="1">
              <a:lnSpc>
                <a:spcPct val="90000"/>
              </a:lnSpc>
              <a:spcBef>
                <a:spcPct val="20000"/>
              </a:spcBef>
              <a:buClr>
                <a:srgbClr val="A50021"/>
              </a:buClr>
              <a:buSzPct val="75000"/>
              <a:buFont typeface="Wingdings" panose="05000000000000000000" pitchFamily="2" charset="2"/>
              <a:buChar char="p"/>
            </a:pPr>
            <a:endParaRPr lang="zh-CN" altLang="en-US" sz="2600" b="0" dirty="0">
              <a:solidFill>
                <a:schemeClr val="tx1"/>
              </a:solidFill>
            </a:endParaRPr>
          </a:p>
          <a:p>
            <a:pPr eaLnBrk="1" hangingPunct="1">
              <a:lnSpc>
                <a:spcPct val="90000"/>
              </a:lnSpc>
              <a:spcBef>
                <a:spcPct val="20000"/>
              </a:spcBef>
              <a:buClr>
                <a:srgbClr val="A50021"/>
              </a:buClr>
              <a:buSzPct val="75000"/>
              <a:buFont typeface="Wingdings" panose="05000000000000000000" pitchFamily="2" charset="2"/>
              <a:buChar char="p"/>
            </a:pPr>
            <a:endParaRPr lang="zh-CN" altLang="en-US" sz="2600" b="0" dirty="0">
              <a:solidFill>
                <a:schemeClr val="tx1"/>
              </a:solidFill>
            </a:endParaRPr>
          </a:p>
          <a:p>
            <a:pPr eaLnBrk="1" hangingPunct="1">
              <a:lnSpc>
                <a:spcPct val="90000"/>
              </a:lnSpc>
              <a:spcBef>
                <a:spcPct val="20000"/>
              </a:spcBef>
              <a:buClr>
                <a:srgbClr val="A50021"/>
              </a:buClr>
              <a:buSzPct val="75000"/>
              <a:buFont typeface="Wingdings" panose="05000000000000000000" pitchFamily="2" charset="2"/>
              <a:buChar char="p"/>
            </a:pPr>
            <a:r>
              <a:rPr lang="zh-CN" altLang="en-US" sz="2600" b="0" dirty="0">
                <a:solidFill>
                  <a:schemeClr val="tx1"/>
                </a:solidFill>
              </a:rPr>
              <a:t>基本上为输入层和映射层的双层结构</a:t>
            </a:r>
            <a:r>
              <a:rPr lang="en-US" altLang="zh-CN" sz="2600" b="0" dirty="0">
                <a:solidFill>
                  <a:schemeClr val="tx1"/>
                </a:solidFill>
              </a:rPr>
              <a:t>,</a:t>
            </a:r>
            <a:r>
              <a:rPr lang="zh-CN" altLang="en-US" sz="2600" b="0" dirty="0">
                <a:solidFill>
                  <a:schemeClr val="tx1"/>
                </a:solidFill>
              </a:rPr>
              <a:t>映射层的神经元互相连接，每个输出神经元连接至所有输入神经元 。</a:t>
            </a:r>
          </a:p>
        </p:txBody>
      </p:sp>
      <p:pic>
        <p:nvPicPr>
          <p:cNvPr id="204806" name="Picture 6" descr="teuv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263" y="1916113"/>
            <a:ext cx="1893887"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07" name="AutoShape 7"/>
          <p:cNvSpPr>
            <a:spLocks noChangeArrowheads="1"/>
          </p:cNvSpPr>
          <p:nvPr/>
        </p:nvSpPr>
        <p:spPr bwMode="auto">
          <a:xfrm>
            <a:off x="1219200" y="2743200"/>
            <a:ext cx="3505200" cy="609600"/>
          </a:xfrm>
          <a:prstGeom prst="wedgeRoundRectCallout">
            <a:avLst>
              <a:gd name="adj1" fmla="val 75315"/>
              <a:gd name="adj2" fmla="val 102866"/>
              <a:gd name="adj3" fmla="val 16667"/>
            </a:avLst>
          </a:prstGeom>
          <a:noFill/>
          <a:ln w="34925" algn="ctr">
            <a:solidFill>
              <a:srgbClr val="FF99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400" b="1">
                <a:solidFill>
                  <a:srgbClr val="000099"/>
                </a:solidFill>
                <a:latin typeface="华文新魏" panose="02010800040101010101" pitchFamily="2" charset="-122"/>
                <a:ea typeface="华文新魏" panose="02010800040101010101" pitchFamily="2" charset="-122"/>
              </a:defRPr>
            </a:lvl1pPr>
            <a:lvl2pPr marL="742950" indent="-285750" eaLnBrk="0" hangingPunct="0">
              <a:defRPr sz="2400" b="1">
                <a:solidFill>
                  <a:srgbClr val="000099"/>
                </a:solidFill>
                <a:latin typeface="华文新魏" panose="02010800040101010101" pitchFamily="2" charset="-122"/>
                <a:ea typeface="华文新魏" panose="02010800040101010101" pitchFamily="2" charset="-122"/>
              </a:defRPr>
            </a:lvl2pPr>
            <a:lvl3pPr marL="1143000" indent="-228600" eaLnBrk="0" hangingPunct="0">
              <a:defRPr sz="2400" b="1">
                <a:solidFill>
                  <a:srgbClr val="000099"/>
                </a:solidFill>
                <a:latin typeface="华文新魏" panose="02010800040101010101" pitchFamily="2" charset="-122"/>
                <a:ea typeface="华文新魏" panose="02010800040101010101" pitchFamily="2" charset="-122"/>
              </a:defRPr>
            </a:lvl3pPr>
            <a:lvl4pPr marL="1600200" indent="-228600" eaLnBrk="0" hangingPunct="0">
              <a:defRPr sz="2400" b="1">
                <a:solidFill>
                  <a:srgbClr val="000099"/>
                </a:solidFill>
                <a:latin typeface="华文新魏" panose="02010800040101010101" pitchFamily="2" charset="-122"/>
                <a:ea typeface="华文新魏" panose="02010800040101010101" pitchFamily="2" charset="-122"/>
              </a:defRPr>
            </a:lvl4pPr>
            <a:lvl5pPr marL="2057400" indent="-228600" eaLnBrk="0" hangingPunct="0">
              <a:defRPr sz="2400" b="1">
                <a:solidFill>
                  <a:srgbClr val="000099"/>
                </a:solidFill>
                <a:latin typeface="华文新魏" panose="02010800040101010101" pitchFamily="2" charset="-122"/>
                <a:ea typeface="华文新魏" panose="02010800040101010101" pitchFamily="2" charset="-122"/>
              </a:defRPr>
            </a:lvl5pPr>
            <a:lvl6pPr marL="2514600" indent="-228600" eaLnBrk="0" fontAlgn="base" hangingPunct="0">
              <a:spcBef>
                <a:spcPct val="0"/>
              </a:spcBef>
              <a:spcAft>
                <a:spcPct val="0"/>
              </a:spcAft>
              <a:defRPr sz="2400" b="1">
                <a:solidFill>
                  <a:srgbClr val="000099"/>
                </a:solidFill>
                <a:latin typeface="华文新魏" panose="02010800040101010101" pitchFamily="2" charset="-122"/>
                <a:ea typeface="华文新魏" panose="02010800040101010101" pitchFamily="2" charset="-122"/>
              </a:defRPr>
            </a:lvl6pPr>
            <a:lvl7pPr marL="2971800" indent="-228600" eaLnBrk="0" fontAlgn="base" hangingPunct="0">
              <a:spcBef>
                <a:spcPct val="0"/>
              </a:spcBef>
              <a:spcAft>
                <a:spcPct val="0"/>
              </a:spcAft>
              <a:defRPr sz="2400" b="1">
                <a:solidFill>
                  <a:srgbClr val="000099"/>
                </a:solidFill>
                <a:latin typeface="华文新魏" panose="02010800040101010101" pitchFamily="2" charset="-122"/>
                <a:ea typeface="华文新魏" panose="02010800040101010101" pitchFamily="2" charset="-122"/>
              </a:defRPr>
            </a:lvl7pPr>
            <a:lvl8pPr marL="3429000" indent="-228600" eaLnBrk="0" fontAlgn="base" hangingPunct="0">
              <a:spcBef>
                <a:spcPct val="0"/>
              </a:spcBef>
              <a:spcAft>
                <a:spcPct val="0"/>
              </a:spcAft>
              <a:defRPr sz="2400" b="1">
                <a:solidFill>
                  <a:srgbClr val="000099"/>
                </a:solidFill>
                <a:latin typeface="华文新魏" panose="02010800040101010101" pitchFamily="2" charset="-122"/>
                <a:ea typeface="华文新魏" panose="02010800040101010101" pitchFamily="2" charset="-122"/>
              </a:defRPr>
            </a:lvl8pPr>
            <a:lvl9pPr marL="3886200" indent="-228600" eaLnBrk="0" fontAlgn="base" hangingPunct="0">
              <a:spcBef>
                <a:spcPct val="0"/>
              </a:spcBef>
              <a:spcAft>
                <a:spcPct val="0"/>
              </a:spcAft>
              <a:defRPr sz="2400" b="1">
                <a:solidFill>
                  <a:srgbClr val="000099"/>
                </a:solidFill>
                <a:latin typeface="华文新魏" panose="02010800040101010101" pitchFamily="2" charset="-122"/>
                <a:ea typeface="华文新魏" panose="02010800040101010101" pitchFamily="2" charset="-122"/>
              </a:defRPr>
            </a:lvl9pPr>
          </a:lstStyle>
          <a:p>
            <a:pPr algn="ctr" eaLnBrk="1" hangingPunct="1"/>
            <a:r>
              <a:rPr lang="en-US" altLang="zh-CN">
                <a:solidFill>
                  <a:srgbClr val="A50021"/>
                </a:solidFill>
                <a:latin typeface="Arial" panose="020B0604020202020204" pitchFamily="34" charset="0"/>
                <a:ea typeface="宋体" panose="02010600030101010101" pitchFamily="2" charset="-122"/>
              </a:rPr>
              <a:t>I’m Teuvo Kohonen</a:t>
            </a:r>
          </a:p>
        </p:txBody>
      </p:sp>
      <p:sp>
        <p:nvSpPr>
          <p:cNvPr id="9" name="Text Box 4"/>
          <p:cNvSpPr txBox="1">
            <a:spLocks noChangeArrowheads="1"/>
          </p:cNvSpPr>
          <p:nvPr/>
        </p:nvSpPr>
        <p:spPr bwMode="auto">
          <a:xfrm>
            <a:off x="679027" y="473870"/>
            <a:ext cx="62626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rgbClr val="FF0000"/>
                </a:solidFill>
              </a:rPr>
              <a:t>8</a:t>
            </a:r>
            <a:r>
              <a:rPr lang="zh-CN" altLang="en-US" sz="3200" b="1" dirty="0">
                <a:solidFill>
                  <a:srgbClr val="FF0000"/>
                </a:solidFill>
              </a:rPr>
              <a:t>自组织神经网络</a:t>
            </a:r>
          </a:p>
        </p:txBody>
      </p:sp>
      <p:grpSp>
        <p:nvGrpSpPr>
          <p:cNvPr id="10" name="组 9"/>
          <p:cNvGrpSpPr/>
          <p:nvPr/>
        </p:nvGrpSpPr>
        <p:grpSpPr>
          <a:xfrm>
            <a:off x="8363761" y="0"/>
            <a:ext cx="733409" cy="6858000"/>
            <a:chOff x="9055676" y="0"/>
            <a:chExt cx="3136324" cy="6858000"/>
          </a:xfrm>
        </p:grpSpPr>
        <p:sp>
          <p:nvSpPr>
            <p:cNvPr id="11"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矩形 13"/>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6" name="图形 10" descr="烧瓶"/>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204805">
                                            <p:txEl>
                                              <p:pRg st="0" end="0"/>
                                            </p:txEl>
                                          </p:spTgt>
                                        </p:tgtEl>
                                        <p:attrNameLst>
                                          <p:attrName>style.visibility</p:attrName>
                                        </p:attrNameLst>
                                      </p:cBhvr>
                                      <p:to>
                                        <p:strVal val="visible"/>
                                      </p:to>
                                    </p:set>
                                    <p:animEffect transition="in" filter="wedge">
                                      <p:cBhvr>
                                        <p:cTn id="7" dur="500"/>
                                        <p:tgtEl>
                                          <p:spTgt spid="20480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204806"/>
                                        </p:tgtEl>
                                        <p:attrNameLst>
                                          <p:attrName>style.visibility</p:attrName>
                                        </p:attrNameLst>
                                      </p:cBhvr>
                                      <p:to>
                                        <p:strVal val="visible"/>
                                      </p:to>
                                    </p:set>
                                    <p:animEffect transition="in" filter="wedge">
                                      <p:cBhvr>
                                        <p:cTn id="12" dur="500"/>
                                        <p:tgtEl>
                                          <p:spTgt spid="204806"/>
                                        </p:tgtEl>
                                      </p:cBhvr>
                                    </p:animEffect>
                                  </p:childTnLst>
                                </p:cTn>
                              </p:par>
                              <p:par>
                                <p:cTn id="13" presetID="18" presetClass="entr" presetSubtype="12" fill="hold" grpId="0" nodeType="withEffect">
                                  <p:stCondLst>
                                    <p:cond delay="0"/>
                                  </p:stCondLst>
                                  <p:childTnLst>
                                    <p:set>
                                      <p:cBhvr>
                                        <p:cTn id="14" dur="1" fill="hold">
                                          <p:stCondLst>
                                            <p:cond delay="0"/>
                                          </p:stCondLst>
                                        </p:cTn>
                                        <p:tgtEl>
                                          <p:spTgt spid="204807"/>
                                        </p:tgtEl>
                                        <p:attrNameLst>
                                          <p:attrName>style.visibility</p:attrName>
                                        </p:attrNameLst>
                                      </p:cBhvr>
                                      <p:to>
                                        <p:strVal val="visible"/>
                                      </p:to>
                                    </p:set>
                                    <p:animEffect transition="in" filter="strips(downLeft)">
                                      <p:cBhvr>
                                        <p:cTn id="15" dur="2000"/>
                                        <p:tgtEl>
                                          <p:spTgt spid="204807"/>
                                        </p:tgtEl>
                                      </p:cBhvr>
                                    </p:animEffect>
                                  </p:childTnLst>
                                </p:cTn>
                              </p:par>
                            </p:childTnLst>
                          </p:cTn>
                        </p:par>
                      </p:childTnLst>
                    </p:cTn>
                  </p:par>
                  <p:par>
                    <p:cTn id="16" fill="hold">
                      <p:stCondLst>
                        <p:cond delay="indefinite"/>
                      </p:stCondLst>
                      <p:childTnLst>
                        <p:par>
                          <p:cTn id="17" fill="hold">
                            <p:stCondLst>
                              <p:cond delay="0"/>
                            </p:stCondLst>
                            <p:childTnLst>
                              <p:par>
                                <p:cTn id="18" presetID="13" presetClass="entr" presetSubtype="16" fill="hold" nodeType="clickEffect">
                                  <p:stCondLst>
                                    <p:cond delay="0"/>
                                  </p:stCondLst>
                                  <p:childTnLst>
                                    <p:set>
                                      <p:cBhvr>
                                        <p:cTn id="19" dur="1" fill="hold">
                                          <p:stCondLst>
                                            <p:cond delay="0"/>
                                          </p:stCondLst>
                                        </p:cTn>
                                        <p:tgtEl>
                                          <p:spTgt spid="204805">
                                            <p:txEl>
                                              <p:pRg st="7" end="7"/>
                                            </p:txEl>
                                          </p:spTgt>
                                        </p:tgtEl>
                                        <p:attrNameLst>
                                          <p:attrName>style.visibility</p:attrName>
                                        </p:attrNameLst>
                                      </p:cBhvr>
                                      <p:to>
                                        <p:strVal val="visible"/>
                                      </p:to>
                                    </p:set>
                                    <p:animEffect transition="in" filter="plus(in)">
                                      <p:cBhvr>
                                        <p:cTn id="20" dur="500"/>
                                        <p:tgtEl>
                                          <p:spTgt spid="20480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0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868" y="310515"/>
            <a:ext cx="7888287"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Text Box 3"/>
          <p:cNvSpPr txBox="1">
            <a:spLocks noChangeArrowheads="1"/>
          </p:cNvSpPr>
          <p:nvPr/>
        </p:nvSpPr>
        <p:spPr bwMode="auto">
          <a:xfrm>
            <a:off x="731520" y="4941888"/>
            <a:ext cx="722503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dirty="0">
                <a:solidFill>
                  <a:schemeClr val="hlink"/>
                </a:solidFill>
              </a:rPr>
              <a:t>       </a:t>
            </a:r>
            <a:r>
              <a:rPr lang="zh-CN" altLang="en-US" sz="2800" b="1" dirty="0">
                <a:solidFill>
                  <a:schemeClr val="hlink"/>
                </a:solidFill>
                <a:latin typeface="华文宋体" panose="02010600040101010101" pitchFamily="2" charset="-122"/>
                <a:ea typeface="华文宋体" panose="02010600040101010101" pitchFamily="2" charset="-122"/>
              </a:rPr>
              <a:t>网络实现将</a:t>
            </a:r>
            <a:r>
              <a:rPr lang="zh-CN" altLang="en-US" sz="2800" b="1" dirty="0">
                <a:solidFill>
                  <a:srgbClr val="FF0000"/>
                </a:solidFill>
                <a:latin typeface="华文宋体" panose="02010600040101010101" pitchFamily="2" charset="-122"/>
                <a:ea typeface="华文宋体" panose="02010600040101010101" pitchFamily="2" charset="-122"/>
              </a:rPr>
              <a:t>任意维输入模式</a:t>
            </a:r>
            <a:r>
              <a:rPr lang="zh-CN" altLang="en-US" sz="2800" b="1" dirty="0">
                <a:solidFill>
                  <a:schemeClr val="hlink"/>
                </a:solidFill>
                <a:latin typeface="华文宋体" panose="02010600040101010101" pitchFamily="2" charset="-122"/>
                <a:ea typeface="华文宋体" panose="02010600040101010101" pitchFamily="2" charset="-122"/>
              </a:rPr>
              <a:t>在输出层映射成</a:t>
            </a:r>
            <a:r>
              <a:rPr lang="zh-CN" altLang="en-US" sz="2800" b="1" dirty="0">
                <a:solidFill>
                  <a:srgbClr val="FF0000"/>
                </a:solidFill>
                <a:latin typeface="华文宋体" panose="02010600040101010101" pitchFamily="2" charset="-122"/>
                <a:ea typeface="华文宋体" panose="02010600040101010101" pitchFamily="2" charset="-122"/>
              </a:rPr>
              <a:t>二维离散图形</a:t>
            </a:r>
            <a:r>
              <a:rPr lang="zh-CN" altLang="en-US" sz="2800" b="1" dirty="0">
                <a:solidFill>
                  <a:schemeClr val="hlink"/>
                </a:solidFill>
                <a:latin typeface="华文宋体" panose="02010600040101010101" pitchFamily="2" charset="-122"/>
                <a:ea typeface="华文宋体" panose="02010600040101010101" pitchFamily="2" charset="-122"/>
              </a:rPr>
              <a:t>。</a:t>
            </a:r>
          </a:p>
        </p:txBody>
      </p:sp>
      <p:grpSp>
        <p:nvGrpSpPr>
          <p:cNvPr id="4" name="组 9"/>
          <p:cNvGrpSpPr/>
          <p:nvPr/>
        </p:nvGrpSpPr>
        <p:grpSpPr>
          <a:xfrm>
            <a:off x="8363761" y="0"/>
            <a:ext cx="733409" cy="6858000"/>
            <a:chOff x="9055676" y="0"/>
            <a:chExt cx="3136324" cy="6858000"/>
          </a:xfrm>
        </p:grpSpPr>
        <p:sp>
          <p:nvSpPr>
            <p:cNvPr id="5"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矩形 7"/>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0" name="图形 10" descr="烧瓶"/>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长方形 3"/>
          <p:cNvSpPr/>
          <p:nvPr/>
        </p:nvSpPr>
        <p:spPr>
          <a:xfrm>
            <a:off x="8439682" y="0"/>
            <a:ext cx="694531"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nvGrpSpPr>
          <p:cNvPr id="3" name="组合 2"/>
          <p:cNvGrpSpPr/>
          <p:nvPr/>
        </p:nvGrpSpPr>
        <p:grpSpPr>
          <a:xfrm>
            <a:off x="8400804" y="0"/>
            <a:ext cx="851355" cy="6858000"/>
            <a:chOff x="8400804" y="0"/>
            <a:chExt cx="851355" cy="6858000"/>
          </a:xfrm>
        </p:grpSpPr>
        <p:grpSp>
          <p:nvGrpSpPr>
            <p:cNvPr id="11" name="组 9"/>
            <p:cNvGrpSpPr/>
            <p:nvPr/>
          </p:nvGrpSpPr>
          <p:grpSpPr>
            <a:xfrm>
              <a:off x="8400804" y="0"/>
              <a:ext cx="733409" cy="6858000"/>
              <a:chOff x="9055676" y="0"/>
              <a:chExt cx="3136324" cy="6858000"/>
            </a:xfrm>
          </p:grpSpPr>
          <p:sp>
            <p:nvSpPr>
              <p:cNvPr id="13"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矩形 15"/>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7"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2" name="图形 11" descr="衬衫"/>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
        <p:nvSpPr>
          <p:cNvPr id="21" name="Rectangle 2"/>
          <p:cNvSpPr txBox="1">
            <a:spLocks noChangeArrowheads="1"/>
          </p:cNvSpPr>
          <p:nvPr/>
        </p:nvSpPr>
        <p:spPr>
          <a:xfrm>
            <a:off x="767901" y="21824"/>
            <a:ext cx="6738573" cy="9596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华文宋体" panose="02010600040101010101" pitchFamily="2" charset="-122"/>
                <a:ea typeface="华文宋体" panose="02010600040101010101" pitchFamily="2" charset="-122"/>
              </a:rPr>
              <a:t>13 Transformer </a:t>
            </a:r>
            <a:r>
              <a:rPr lang="zh-CN" altLang="en-US" sz="4000" b="1" dirty="0">
                <a:solidFill>
                  <a:srgbClr val="FF0000"/>
                </a:solidFill>
                <a:latin typeface="华文宋体" panose="02010600040101010101" pitchFamily="2" charset="-122"/>
                <a:ea typeface="华文宋体" panose="02010600040101010101" pitchFamily="2" charset="-122"/>
              </a:rPr>
              <a:t>架构</a:t>
            </a:r>
          </a:p>
        </p:txBody>
      </p:sp>
      <p:sp>
        <p:nvSpPr>
          <p:cNvPr id="4" name="矩形 3"/>
          <p:cNvSpPr/>
          <p:nvPr/>
        </p:nvSpPr>
        <p:spPr>
          <a:xfrm>
            <a:off x="664924" y="1068267"/>
            <a:ext cx="7356332" cy="1569660"/>
          </a:xfrm>
          <a:prstGeom prst="rect">
            <a:avLst/>
          </a:prstGeom>
        </p:spPr>
        <p:txBody>
          <a:bodyPr wrap="square">
            <a:spAutoFit/>
          </a:bodyPr>
          <a:lstStyle/>
          <a:p>
            <a:pPr algn="just"/>
            <a:r>
              <a:rPr lang="en-US" altLang="zh-CN" sz="2400" dirty="0">
                <a:latin typeface="宋体" panose="02010600030101010101" pitchFamily="2" charset="-122"/>
                <a:ea typeface="宋体" panose="02010600030101010101" pitchFamily="2" charset="-122"/>
              </a:rPr>
              <a:t>Transformer </a:t>
            </a:r>
            <a:r>
              <a:rPr lang="zh-CN" altLang="en-US" sz="2400" dirty="0">
                <a:latin typeface="宋体" panose="02010600030101010101" pitchFamily="2" charset="-122"/>
                <a:ea typeface="宋体" panose="02010600030101010101" pitchFamily="2" charset="-122"/>
              </a:rPr>
              <a:t>独特的多头注意力使得模型同时关注不同位置的不同信息成为了现实。将多个注意力头的输出拼接在一起，并通过另一个线性变换进行投影， 得到最终的多头注意力输出，如下所示：</a:t>
            </a:r>
            <a:endParaRPr lang="en-US" altLang="zh-CN" sz="2400" dirty="0">
              <a:latin typeface="宋体" panose="02010600030101010101" pitchFamily="2" charset="-122"/>
              <a:ea typeface="宋体" panose="02010600030101010101" pitchFamily="2" charset="-122"/>
            </a:endParaRPr>
          </a:p>
        </p:txBody>
      </p:sp>
      <p:sp>
        <p:nvSpPr>
          <p:cNvPr id="5" name="十字星 4"/>
          <p:cNvSpPr/>
          <p:nvPr/>
        </p:nvSpPr>
        <p:spPr>
          <a:xfrm>
            <a:off x="221113" y="981471"/>
            <a:ext cx="543941" cy="694481"/>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十字星 17"/>
          <p:cNvSpPr/>
          <p:nvPr/>
        </p:nvSpPr>
        <p:spPr>
          <a:xfrm>
            <a:off x="207206" y="4133933"/>
            <a:ext cx="543941" cy="694481"/>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 name="矩形 5"/>
              <p:cNvSpPr/>
              <p:nvPr/>
            </p:nvSpPr>
            <p:spPr>
              <a:xfrm>
                <a:off x="925417" y="2680288"/>
                <a:ext cx="6908422" cy="1261179"/>
              </a:xfrm>
              <a:prstGeom prst="rect">
                <a:avLst/>
              </a:prstGeom>
            </p:spPr>
            <p:txBody>
              <a:bodyPr wrap="square">
                <a:spAutoFit/>
              </a:bodyPr>
              <a:lstStyle/>
              <a:p>
                <a:pPr>
                  <a:lnSpc>
                    <a:spcPct val="150000"/>
                  </a:lnSpc>
                </a:pPr>
                <a:r>
                  <a:rPr lang="en-US" altLang="zh-CN" sz="2400" dirty="0"/>
                  <a:t>MultiHead </a:t>
                </a:r>
                <a:r>
                  <a:rPr lang="en-US" altLang="zh-CN" sz="2400" dirty="0">
                    <a:solidFill>
                      <a:srgbClr val="000000"/>
                    </a:solidFill>
                  </a:rPr>
                  <a:t>(Q,K,V)=</a:t>
                </a:r>
                <a:r>
                  <a:rPr lang="en-US" altLang="zh-CN" sz="2400" dirty="0" err="1">
                    <a:solidFill>
                      <a:srgbClr val="000000"/>
                    </a:solidFill>
                  </a:rPr>
                  <a:t>Concat</a:t>
                </a:r>
                <a:r>
                  <a:rPr lang="en-US" altLang="zh-CN" sz="2400" dirty="0">
                    <a:solidFill>
                      <a:srgbClr val="000000"/>
                    </a:solidFill>
                  </a:rPr>
                  <a:t>(</a:t>
                </a:r>
                <a14:m>
                  <m:oMath xmlns:m="http://schemas.openxmlformats.org/officeDocument/2006/math">
                    <m:sSub>
                      <m:sSubPr>
                        <m:ctrlPr>
                          <a:rPr lang="en-US" altLang="zh-CN" sz="2400" i="1" smtClean="0">
                            <a:solidFill>
                              <a:srgbClr val="000000"/>
                            </a:solidFill>
                            <a:latin typeface="Cambria Math" panose="02040503050406030204" pitchFamily="18" charset="0"/>
                          </a:rPr>
                        </m:ctrlPr>
                      </m:sSubPr>
                      <m:e>
                        <m:r>
                          <m:rPr>
                            <m:sty m:val="p"/>
                          </m:rPr>
                          <a:rPr lang="en-US" altLang="zh-CN" sz="2400" b="0" i="0" smtClean="0">
                            <a:solidFill>
                              <a:srgbClr val="000000"/>
                            </a:solidFill>
                            <a:latin typeface="Cambria Math" panose="02040503050406030204" pitchFamily="18" charset="0"/>
                          </a:rPr>
                          <m:t>Head</m:t>
                        </m:r>
                      </m:e>
                      <m:sub>
                        <m:r>
                          <a:rPr lang="en-US" altLang="zh-CN" sz="2400" b="0" i="0" smtClean="0">
                            <a:solidFill>
                              <a:srgbClr val="000000"/>
                            </a:solidFill>
                            <a:latin typeface="Cambria Math" panose="02040503050406030204" pitchFamily="18" charset="0"/>
                          </a:rPr>
                          <m:t>1</m:t>
                        </m:r>
                      </m:sub>
                    </m:sSub>
                  </m:oMath>
                </a14:m>
                <a:r>
                  <a:rPr lang="en-US" altLang="zh-CN" sz="2400" dirty="0">
                    <a:solidFill>
                      <a:srgbClr val="000000"/>
                    </a:solidFill>
                  </a:rPr>
                  <a:t>,…, </a:t>
                </a:r>
                <a14:m>
                  <m:oMath xmlns:m="http://schemas.openxmlformats.org/officeDocument/2006/math">
                    <m:sSub>
                      <m:sSubPr>
                        <m:ctrlPr>
                          <a:rPr lang="en-US" altLang="zh-CN" sz="2400" i="1">
                            <a:solidFill>
                              <a:srgbClr val="000000"/>
                            </a:solidFill>
                            <a:latin typeface="Cambria Math" panose="02040503050406030204" pitchFamily="18" charset="0"/>
                          </a:rPr>
                        </m:ctrlPr>
                      </m:sSubPr>
                      <m:e>
                        <m:r>
                          <m:rPr>
                            <m:sty m:val="p"/>
                          </m:rPr>
                          <a:rPr lang="en-US" altLang="zh-CN" sz="2400" i="0">
                            <a:solidFill>
                              <a:srgbClr val="000000"/>
                            </a:solidFill>
                            <a:latin typeface="Cambria Math" panose="02040503050406030204" pitchFamily="18" charset="0"/>
                          </a:rPr>
                          <m:t>Head</m:t>
                        </m:r>
                      </m:e>
                      <m:sub>
                        <m:r>
                          <m:rPr>
                            <m:sty m:val="p"/>
                          </m:rPr>
                          <a:rPr lang="en-US" altLang="zh-CN" sz="2400" b="0" i="0" smtClean="0">
                            <a:solidFill>
                              <a:srgbClr val="000000"/>
                            </a:solidFill>
                            <a:latin typeface="Cambria Math" panose="02040503050406030204" pitchFamily="18" charset="0"/>
                          </a:rPr>
                          <m:t>h</m:t>
                        </m:r>
                      </m:sub>
                    </m:sSub>
                  </m:oMath>
                </a14:m>
                <a:r>
                  <a:rPr lang="en-US" altLang="zh-CN" sz="2400" dirty="0">
                    <a:solidFill>
                      <a:srgbClr val="000000"/>
                    </a:solidFill>
                  </a:rPr>
                  <a:t>)</a:t>
                </a:r>
                <a14:m>
                  <m:oMath xmlns:m="http://schemas.openxmlformats.org/officeDocument/2006/math">
                    <m:sSup>
                      <m:sSupPr>
                        <m:ctrlPr>
                          <a:rPr lang="en-US" altLang="zh-CN" sz="2400" i="1" dirty="0" smtClean="0">
                            <a:solidFill>
                              <a:srgbClr val="000000"/>
                            </a:solidFill>
                            <a:latin typeface="Cambria Math" panose="02040503050406030204" pitchFamily="18" charset="0"/>
                          </a:rPr>
                        </m:ctrlPr>
                      </m:sSupPr>
                      <m:e>
                        <m:r>
                          <m:rPr>
                            <m:sty m:val="p"/>
                          </m:rPr>
                          <a:rPr lang="en-US" altLang="zh-CN" sz="2400" b="0" i="0" dirty="0" smtClean="0">
                            <a:solidFill>
                              <a:srgbClr val="000000"/>
                            </a:solidFill>
                            <a:latin typeface="Cambria Math" panose="02040503050406030204" pitchFamily="18" charset="0"/>
                          </a:rPr>
                          <m:t>W</m:t>
                        </m:r>
                      </m:e>
                      <m:sup>
                        <m:r>
                          <m:rPr>
                            <m:sty m:val="p"/>
                          </m:rPr>
                          <a:rPr lang="en-US" altLang="zh-CN" sz="2400" b="0" i="0" dirty="0" smtClean="0">
                            <a:solidFill>
                              <a:srgbClr val="000000"/>
                            </a:solidFill>
                            <a:latin typeface="Cambria Math" panose="02040503050406030204" pitchFamily="18" charset="0"/>
                          </a:rPr>
                          <m:t>O</m:t>
                        </m:r>
                      </m:sup>
                    </m:sSup>
                  </m:oMath>
                </a14:m>
                <a:endParaRPr lang="en-US" altLang="zh-CN" sz="2400" dirty="0"/>
              </a:p>
              <a:p>
                <a:pPr>
                  <a:lnSpc>
                    <a:spcPct val="150000"/>
                  </a:lnSpc>
                </a:pPr>
                <a:r>
                  <a:rPr lang="en-US" altLang="zh-CN" sz="2400" dirty="0">
                    <a:solidFill>
                      <a:srgbClr val="000000"/>
                    </a:solidFill>
                  </a:rPr>
                  <a:t>Where, </a:t>
                </a:r>
                <a14:m>
                  <m:oMath xmlns:m="http://schemas.openxmlformats.org/officeDocument/2006/math">
                    <m:sSub>
                      <m:sSubPr>
                        <m:ctrlPr>
                          <a:rPr lang="en-US" altLang="zh-CN" sz="2400" i="1">
                            <a:solidFill>
                              <a:srgbClr val="000000"/>
                            </a:solidFill>
                            <a:latin typeface="Cambria Math" panose="02040503050406030204" pitchFamily="18" charset="0"/>
                          </a:rPr>
                        </m:ctrlPr>
                      </m:sSubPr>
                      <m:e>
                        <m:r>
                          <m:rPr>
                            <m:sty m:val="p"/>
                          </m:rPr>
                          <a:rPr lang="en-US" altLang="zh-CN" sz="2400" i="0">
                            <a:solidFill>
                              <a:srgbClr val="000000"/>
                            </a:solidFill>
                            <a:latin typeface="Cambria Math" panose="02040503050406030204" pitchFamily="18" charset="0"/>
                          </a:rPr>
                          <m:t>Head</m:t>
                        </m:r>
                      </m:e>
                      <m:sub>
                        <m:r>
                          <m:rPr>
                            <m:sty m:val="p"/>
                          </m:rPr>
                          <a:rPr lang="en-US" altLang="zh-CN" sz="2400" b="0" i="0" smtClean="0">
                            <a:solidFill>
                              <a:srgbClr val="000000"/>
                            </a:solidFill>
                            <a:latin typeface="Cambria Math" panose="02040503050406030204" pitchFamily="18" charset="0"/>
                          </a:rPr>
                          <m:t>i</m:t>
                        </m:r>
                      </m:sub>
                    </m:sSub>
                  </m:oMath>
                </a14:m>
                <a:r>
                  <a:rPr lang="en-US" altLang="zh-CN" sz="2400" dirty="0"/>
                  <a:t>=</a:t>
                </a:r>
                <a:r>
                  <a:rPr lang="en-US" altLang="zh-CN" sz="2400" dirty="0">
                    <a:solidFill>
                      <a:srgbClr val="000000"/>
                    </a:solidFill>
                  </a:rPr>
                  <a:t> Attention</a:t>
                </a:r>
                <a:r>
                  <a:rPr lang="zh-CN" altLang="en-US" sz="2400" dirty="0">
                    <a:solidFill>
                      <a:srgbClr val="000000"/>
                    </a:solidFill>
                  </a:rPr>
                  <a:t>（</a:t>
                </a:r>
                <a14:m>
                  <m:oMath xmlns:m="http://schemas.openxmlformats.org/officeDocument/2006/math">
                    <m:sSubSup>
                      <m:sSubSupPr>
                        <m:ctrlPr>
                          <a:rPr lang="en-US" altLang="zh-CN" sz="2400" i="1" smtClean="0">
                            <a:solidFill>
                              <a:srgbClr val="000000"/>
                            </a:solidFill>
                            <a:latin typeface="Cambria Math" panose="02040503050406030204" pitchFamily="18" charset="0"/>
                          </a:rPr>
                        </m:ctrlPr>
                      </m:sSubSupPr>
                      <m:e>
                        <m:r>
                          <m:rPr>
                            <m:sty m:val="p"/>
                          </m:rPr>
                          <a:rPr lang="en-US" altLang="zh-CN" sz="2400" b="0" i="0" smtClean="0">
                            <a:solidFill>
                              <a:srgbClr val="000000"/>
                            </a:solidFill>
                            <a:latin typeface="Cambria Math" panose="02040503050406030204" pitchFamily="18" charset="0"/>
                          </a:rPr>
                          <m:t>QW</m:t>
                        </m:r>
                      </m:e>
                      <m:sub>
                        <m:r>
                          <m:rPr>
                            <m:sty m:val="p"/>
                          </m:rPr>
                          <a:rPr lang="en-US" altLang="zh-CN" sz="2400" b="0" i="0" smtClean="0">
                            <a:solidFill>
                              <a:srgbClr val="000000"/>
                            </a:solidFill>
                            <a:latin typeface="Cambria Math" panose="02040503050406030204" pitchFamily="18" charset="0"/>
                          </a:rPr>
                          <m:t>i</m:t>
                        </m:r>
                      </m:sub>
                      <m:sup>
                        <m:r>
                          <m:rPr>
                            <m:sty m:val="p"/>
                          </m:rPr>
                          <a:rPr lang="en-US" altLang="zh-CN" sz="2400" b="0" i="0" smtClean="0">
                            <a:solidFill>
                              <a:srgbClr val="000000"/>
                            </a:solidFill>
                            <a:latin typeface="Cambria Math" panose="02040503050406030204" pitchFamily="18" charset="0"/>
                          </a:rPr>
                          <m:t>Q</m:t>
                        </m:r>
                      </m:sup>
                    </m:sSubSup>
                  </m:oMath>
                </a14:m>
                <a:r>
                  <a:rPr lang="en-US" altLang="zh-CN" sz="2400" dirty="0">
                    <a:solidFill>
                      <a:srgbClr val="000000"/>
                    </a:solidFill>
                  </a:rPr>
                  <a:t>, </a:t>
                </a:r>
                <a14:m>
                  <m:oMath xmlns:m="http://schemas.openxmlformats.org/officeDocument/2006/math">
                    <m:sSubSup>
                      <m:sSubSupPr>
                        <m:ctrlPr>
                          <a:rPr lang="en-US" altLang="zh-CN" sz="2400" i="1">
                            <a:solidFill>
                              <a:srgbClr val="000000"/>
                            </a:solidFill>
                            <a:latin typeface="Cambria Math" panose="02040503050406030204" pitchFamily="18" charset="0"/>
                          </a:rPr>
                        </m:ctrlPr>
                      </m:sSubSupPr>
                      <m:e>
                        <m:r>
                          <m:rPr>
                            <m:sty m:val="p"/>
                          </m:rPr>
                          <a:rPr lang="en-US" altLang="zh-CN" sz="2400" b="0" i="0" smtClean="0">
                            <a:solidFill>
                              <a:srgbClr val="000000"/>
                            </a:solidFill>
                            <a:latin typeface="Cambria Math" panose="02040503050406030204" pitchFamily="18" charset="0"/>
                          </a:rPr>
                          <m:t>k</m:t>
                        </m:r>
                        <m:r>
                          <m:rPr>
                            <m:sty m:val="p"/>
                          </m:rPr>
                          <a:rPr lang="en-US" altLang="zh-CN" sz="2400" i="0">
                            <a:solidFill>
                              <a:srgbClr val="000000"/>
                            </a:solidFill>
                            <a:latin typeface="Cambria Math" panose="02040503050406030204" pitchFamily="18" charset="0"/>
                          </a:rPr>
                          <m:t>W</m:t>
                        </m:r>
                      </m:e>
                      <m:sub>
                        <m:r>
                          <m:rPr>
                            <m:sty m:val="p"/>
                          </m:rPr>
                          <a:rPr lang="en-US" altLang="zh-CN" sz="2400" i="0">
                            <a:solidFill>
                              <a:srgbClr val="000000"/>
                            </a:solidFill>
                            <a:latin typeface="Cambria Math" panose="02040503050406030204" pitchFamily="18" charset="0"/>
                          </a:rPr>
                          <m:t>i</m:t>
                        </m:r>
                      </m:sub>
                      <m:sup>
                        <m:r>
                          <m:rPr>
                            <m:sty m:val="p"/>
                          </m:rPr>
                          <a:rPr lang="en-US" altLang="zh-CN" sz="2400" b="0" i="0" smtClean="0">
                            <a:solidFill>
                              <a:srgbClr val="000000"/>
                            </a:solidFill>
                            <a:latin typeface="Cambria Math" panose="02040503050406030204" pitchFamily="18" charset="0"/>
                          </a:rPr>
                          <m:t>k</m:t>
                        </m:r>
                      </m:sup>
                    </m:sSubSup>
                  </m:oMath>
                </a14:m>
                <a:r>
                  <a:rPr lang="en-US" altLang="zh-CN" sz="2400" dirty="0">
                    <a:solidFill>
                      <a:srgbClr val="000000"/>
                    </a:solidFill>
                  </a:rPr>
                  <a:t>, </a:t>
                </a:r>
                <a14:m>
                  <m:oMath xmlns:m="http://schemas.openxmlformats.org/officeDocument/2006/math">
                    <m:sSubSup>
                      <m:sSubSupPr>
                        <m:ctrlPr>
                          <a:rPr lang="en-US" altLang="zh-CN" sz="2400" i="1">
                            <a:solidFill>
                              <a:srgbClr val="000000"/>
                            </a:solidFill>
                            <a:latin typeface="Cambria Math" panose="02040503050406030204" pitchFamily="18" charset="0"/>
                          </a:rPr>
                        </m:ctrlPr>
                      </m:sSubSupPr>
                      <m:e>
                        <m:r>
                          <m:rPr>
                            <m:sty m:val="p"/>
                          </m:rPr>
                          <a:rPr lang="en-US" altLang="zh-CN" sz="2400" b="0" i="0" smtClean="0">
                            <a:solidFill>
                              <a:srgbClr val="000000"/>
                            </a:solidFill>
                            <a:latin typeface="Cambria Math" panose="02040503050406030204" pitchFamily="18" charset="0"/>
                          </a:rPr>
                          <m:t>V</m:t>
                        </m:r>
                        <m:r>
                          <m:rPr>
                            <m:sty m:val="p"/>
                          </m:rPr>
                          <a:rPr lang="en-US" altLang="zh-CN" sz="2400" i="0">
                            <a:solidFill>
                              <a:srgbClr val="000000"/>
                            </a:solidFill>
                            <a:latin typeface="Cambria Math" panose="02040503050406030204" pitchFamily="18" charset="0"/>
                          </a:rPr>
                          <m:t>W</m:t>
                        </m:r>
                      </m:e>
                      <m:sub>
                        <m:r>
                          <m:rPr>
                            <m:sty m:val="p"/>
                          </m:rPr>
                          <a:rPr lang="en-US" altLang="zh-CN" sz="2400" i="0">
                            <a:solidFill>
                              <a:srgbClr val="000000"/>
                            </a:solidFill>
                            <a:latin typeface="Cambria Math" panose="02040503050406030204" pitchFamily="18" charset="0"/>
                          </a:rPr>
                          <m:t>i</m:t>
                        </m:r>
                      </m:sub>
                      <m:sup>
                        <m:r>
                          <m:rPr>
                            <m:sty m:val="p"/>
                          </m:rPr>
                          <a:rPr lang="en-US" altLang="zh-CN" sz="2400" b="0" i="0" smtClean="0">
                            <a:solidFill>
                              <a:srgbClr val="000000"/>
                            </a:solidFill>
                            <a:latin typeface="Cambria Math" panose="02040503050406030204" pitchFamily="18" charset="0"/>
                          </a:rPr>
                          <m:t>V</m:t>
                        </m:r>
                      </m:sup>
                    </m:sSubSup>
                  </m:oMath>
                </a14:m>
                <a:r>
                  <a:rPr lang="en-US" altLang="zh-CN" sz="2400" dirty="0">
                    <a:solidFill>
                      <a:srgbClr val="000000"/>
                    </a:solidFill>
                  </a:rPr>
                  <a:t>)</a:t>
                </a:r>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925417" y="2680288"/>
                <a:ext cx="6908422" cy="1261179"/>
              </a:xfrm>
              <a:prstGeom prst="rect">
                <a:avLst/>
              </a:prstGeom>
              <a:blipFill rotWithShape="1">
                <a:blip r:embed="rId4"/>
                <a:stretch>
                  <a:fillRect l="-3" t="-47" r="7" b="-2868"/>
                </a:stretch>
              </a:blipFill>
            </p:spPr>
            <p:txBody>
              <a:bodyPr/>
              <a:lstStyle/>
              <a:p>
                <a:r>
                  <a:rPr lang="zh-CN" altLang="en-US">
                    <a:noFill/>
                  </a:rPr>
                  <a:t> </a:t>
                </a:r>
              </a:p>
            </p:txBody>
          </p:sp>
        </mc:Fallback>
      </mc:AlternateContent>
      <p:sp>
        <p:nvSpPr>
          <p:cNvPr id="2" name="矩形 1"/>
          <p:cNvSpPr/>
          <p:nvPr/>
        </p:nvSpPr>
        <p:spPr>
          <a:xfrm>
            <a:off x="790026" y="4275188"/>
            <a:ext cx="7231230" cy="2308324"/>
          </a:xfrm>
          <a:prstGeom prst="rect">
            <a:avLst/>
          </a:prstGeom>
        </p:spPr>
        <p:txBody>
          <a:bodyPr wrap="square">
            <a:spAutoFit/>
          </a:bodyPr>
          <a:lstStyle/>
          <a:p>
            <a:r>
              <a:rPr lang="zh-CN" altLang="en-US" sz="2400" dirty="0">
                <a:solidFill>
                  <a:srgbClr val="000000"/>
                </a:solidFill>
                <a:latin typeface="宋体" panose="02010600030101010101" pitchFamily="2" charset="-122"/>
                <a:ea typeface="宋体" panose="02010600030101010101" pitchFamily="2" charset="-122"/>
              </a:rPr>
              <a:t>解码器的结构与编码器类似，均由</a:t>
            </a:r>
            <a:r>
              <a:rPr lang="en-US" altLang="zh-CN" sz="2400" dirty="0">
                <a:solidFill>
                  <a:srgbClr val="000000"/>
                </a:solidFill>
                <a:latin typeface="Times New Roman" panose="02020603050405020304" pitchFamily="18" charset="0"/>
                <a:ea typeface="宋体" panose="02010600030101010101" pitchFamily="2" charset="-122"/>
              </a:rPr>
              <a:t>N </a:t>
            </a:r>
            <a:r>
              <a:rPr lang="zh-CN" altLang="en-US" sz="2400" dirty="0">
                <a:solidFill>
                  <a:srgbClr val="000000"/>
                </a:solidFill>
                <a:latin typeface="宋体" panose="02010600030101010101" pitchFamily="2" charset="-122"/>
                <a:ea typeface="宋体" panose="02010600030101010101" pitchFamily="2" charset="-122"/>
              </a:rPr>
              <a:t>个一致的层组成。不仅包括与编码器相同的两个子层，解码器还增设了一个子层，增设的子层利用多头注意力机制来处理编码器的输出。同样的，解码器的每个子层之间都采用了残差连接，并进行归一化操作。最后添加了一个 </a:t>
            </a:r>
            <a:r>
              <a:rPr lang="en-US" altLang="zh-CN" sz="2400" dirty="0" err="1">
                <a:solidFill>
                  <a:srgbClr val="000000"/>
                </a:solidFill>
                <a:latin typeface="Times New Roman" panose="02020603050405020304" pitchFamily="18" charset="0"/>
                <a:ea typeface="宋体" panose="02010600030101010101" pitchFamily="2" charset="-122"/>
              </a:rPr>
              <a:t>Softmax</a:t>
            </a:r>
            <a:r>
              <a:rPr lang="en-US" altLang="zh-CN" sz="2400" dirty="0">
                <a:solidFill>
                  <a:srgbClr val="000000"/>
                </a:solidFill>
                <a:latin typeface="Times New Roman" panose="02020603050405020304" pitchFamily="18" charset="0"/>
                <a:ea typeface="宋体" panose="02010600030101010101" pitchFamily="2" charset="-122"/>
              </a:rPr>
              <a:t> </a:t>
            </a:r>
            <a:r>
              <a:rPr lang="zh-CN" altLang="en-US" sz="2400" dirty="0">
                <a:solidFill>
                  <a:srgbClr val="000000"/>
                </a:solidFill>
                <a:latin typeface="宋体" panose="02010600030101010101" pitchFamily="2" charset="-122"/>
                <a:ea typeface="宋体" panose="02010600030101010101" pitchFamily="2" charset="-122"/>
              </a:rPr>
              <a:t>函数并计算最后输出的结果</a:t>
            </a:r>
            <a:r>
              <a:rPr lang="zh-CN" altLang="en-US" dirty="0">
                <a:solidFill>
                  <a:srgbClr val="000000"/>
                </a:solidFill>
                <a:latin typeface="宋体" panose="02010600030101010101" pitchFamily="2" charset="-122"/>
                <a:ea typeface="宋体" panose="02010600030101010101" pitchFamily="2" charset="-122"/>
              </a:rPr>
              <a:t>。 </a:t>
            </a:r>
            <a:endParaRPr lang="zh-CN" altLang="en-US" dirty="0"/>
          </a:p>
        </p:txBody>
      </p:sp>
    </p:spTree>
    <p:extLst>
      <p:ext uri="{BB962C8B-B14F-4D97-AF65-F5344CB8AC3E}">
        <p14:creationId xmlns:p14="http://schemas.microsoft.com/office/powerpoint/2010/main" val="148741977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82198" y="1182400"/>
            <a:ext cx="4572000" cy="4524315"/>
          </a:xfrm>
          <a:prstGeom prst="rect">
            <a:avLst/>
          </a:prstGeom>
        </p:spPr>
        <p:txBody>
          <a:bodyPr>
            <a:spAutoFit/>
          </a:bodyPr>
          <a:lstStyle/>
          <a:p>
            <a:r>
              <a:rPr lang="en-US" altLang="zh-CN" sz="2400" dirty="0">
                <a:latin typeface="TimesNewRomanPSMT"/>
              </a:rPr>
              <a:t>GPT </a:t>
            </a:r>
            <a:r>
              <a:rPr lang="zh-CN" altLang="en-US" sz="2400" dirty="0">
                <a:latin typeface="宋体" panose="02010600030101010101" pitchFamily="2" charset="-122"/>
                <a:ea typeface="宋体" panose="02010600030101010101" pitchFamily="2" charset="-122"/>
              </a:rPr>
              <a:t>作为一种基于</a:t>
            </a:r>
            <a:r>
              <a:rPr lang="en-US" altLang="zh-CN" sz="2400" dirty="0">
                <a:latin typeface="TimesNewRomanPSMT"/>
                <a:ea typeface="宋体" panose="02010600030101010101" pitchFamily="2" charset="-122"/>
              </a:rPr>
              <a:t>Transformer </a:t>
            </a:r>
            <a:r>
              <a:rPr lang="zh-CN" altLang="en-US" sz="2400" dirty="0">
                <a:latin typeface="宋体" panose="02010600030101010101" pitchFamily="2" charset="-122"/>
                <a:ea typeface="宋体" panose="02010600030101010101" pitchFamily="2" charset="-122"/>
              </a:rPr>
              <a:t>的模型，使用了</a:t>
            </a:r>
            <a:r>
              <a:rPr lang="en-US" altLang="zh-CN" sz="2400" dirty="0">
                <a:latin typeface="TimesNewRomanPSMT"/>
                <a:ea typeface="宋体" panose="02010600030101010101" pitchFamily="2" charset="-122"/>
              </a:rPr>
              <a:t>Transformer </a:t>
            </a:r>
            <a:r>
              <a:rPr lang="zh-CN" altLang="en-US" sz="2400" dirty="0">
                <a:latin typeface="宋体" panose="02010600030101010101" pitchFamily="2" charset="-122"/>
                <a:ea typeface="宋体" panose="02010600030101010101" pitchFamily="2" charset="-122"/>
              </a:rPr>
              <a:t>的解码器的一部分。</a:t>
            </a:r>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首先对于输入的文本进行文本嵌入与位置嵌入；</a:t>
            </a:r>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再经过包含</a:t>
            </a:r>
            <a:r>
              <a:rPr lang="en-US" altLang="zh-CN" sz="2400" dirty="0">
                <a:latin typeface="TimesNewRomanPSMT"/>
                <a:ea typeface="宋体" panose="02010600030101010101" pitchFamily="2" charset="-122"/>
              </a:rPr>
              <a:t>12 </a:t>
            </a:r>
            <a:r>
              <a:rPr lang="zh-CN" altLang="en-US" sz="2400" dirty="0">
                <a:latin typeface="宋体" panose="02010600030101010101" pitchFamily="2" charset="-122"/>
                <a:ea typeface="宋体" panose="02010600030101010101" pitchFamily="2" charset="-122"/>
              </a:rPr>
              <a:t>个层串联的神经网络；</a:t>
            </a:r>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每个层中包含一个有掩码的多头注意力网络子层与全连接前馈网络子层，</a:t>
            </a:r>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所有网络的输出均经过残差连接和层归一化。</a:t>
            </a:r>
          </a:p>
        </p:txBody>
      </p:sp>
      <p:pic>
        <p:nvPicPr>
          <p:cNvPr id="3" name="图片 2"/>
          <p:cNvPicPr>
            <a:picLocks noChangeAspect="1"/>
          </p:cNvPicPr>
          <p:nvPr/>
        </p:nvPicPr>
        <p:blipFill>
          <a:blip r:embed="rId2"/>
          <a:stretch>
            <a:fillRect/>
          </a:stretch>
        </p:blipFill>
        <p:spPr>
          <a:xfrm>
            <a:off x="5144877" y="0"/>
            <a:ext cx="3877938" cy="6714956"/>
          </a:xfrm>
          <a:prstGeom prst="rect">
            <a:avLst/>
          </a:prstGeom>
        </p:spPr>
      </p:pic>
      <p:sp>
        <p:nvSpPr>
          <p:cNvPr id="4" name="矩形 3"/>
          <p:cNvSpPr/>
          <p:nvPr/>
        </p:nvSpPr>
        <p:spPr>
          <a:xfrm>
            <a:off x="782198" y="406534"/>
            <a:ext cx="1672253" cy="523220"/>
          </a:xfrm>
          <a:prstGeom prst="rect">
            <a:avLst/>
          </a:prstGeom>
        </p:spPr>
        <p:txBody>
          <a:bodyPr wrap="none">
            <a:spAutoFit/>
          </a:bodyPr>
          <a:lstStyle/>
          <a:p>
            <a:r>
              <a:rPr lang="en-US" altLang="zh-CN" sz="2800" dirty="0">
                <a:latin typeface="Times New Roman" panose="02020603050405020304" pitchFamily="18" charset="0"/>
                <a:cs typeface="Times New Roman" panose="02020603050405020304" pitchFamily="18" charset="0"/>
              </a:rPr>
              <a:t>GPT</a:t>
            </a:r>
            <a:r>
              <a:rPr lang="zh-CN" altLang="en-US" sz="2800" dirty="0">
                <a:latin typeface="Times New Roman" panose="02020603050405020304" pitchFamily="18" charset="0"/>
                <a:cs typeface="Times New Roman" panose="02020603050405020304" pitchFamily="18" charset="0"/>
              </a:rPr>
              <a:t>结构</a:t>
            </a:r>
            <a:r>
              <a:rPr lang="en-US" altLang="zh-CN" sz="2800" dirty="0">
                <a:latin typeface="Times New Roman" panose="02020603050405020304" pitchFamily="18" charset="0"/>
                <a:cs typeface="Times New Roman" panose="02020603050405020304" pitchFamily="18" charset="0"/>
              </a:rPr>
              <a:t> </a:t>
            </a:r>
            <a:endParaRPr lang="zh-CN" altLang="en-US" sz="2800" dirty="0">
              <a:latin typeface="Times New Roman" panose="02020603050405020304" pitchFamily="18" charset="0"/>
              <a:cs typeface="Times New Roman" panose="02020603050405020304" pitchFamily="18" charset="0"/>
            </a:endParaRPr>
          </a:p>
        </p:txBody>
      </p:sp>
      <p:sp>
        <p:nvSpPr>
          <p:cNvPr id="5" name="太阳形 4"/>
          <p:cNvSpPr/>
          <p:nvPr/>
        </p:nvSpPr>
        <p:spPr>
          <a:xfrm>
            <a:off x="517793" y="3058967"/>
            <a:ext cx="264405" cy="385590"/>
          </a:xfrm>
          <a:prstGeom prst="su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 name="太阳形 6"/>
          <p:cNvSpPr/>
          <p:nvPr/>
        </p:nvSpPr>
        <p:spPr>
          <a:xfrm>
            <a:off x="501266" y="2357931"/>
            <a:ext cx="264405" cy="385590"/>
          </a:xfrm>
          <a:prstGeom prst="su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 name="太阳形 7"/>
          <p:cNvSpPr/>
          <p:nvPr/>
        </p:nvSpPr>
        <p:spPr>
          <a:xfrm>
            <a:off x="479233" y="1276121"/>
            <a:ext cx="264405" cy="385590"/>
          </a:xfrm>
          <a:prstGeom prst="su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 name="太阳形 8"/>
          <p:cNvSpPr/>
          <p:nvPr/>
        </p:nvSpPr>
        <p:spPr>
          <a:xfrm>
            <a:off x="517793" y="3790924"/>
            <a:ext cx="264405" cy="385590"/>
          </a:xfrm>
          <a:prstGeom prst="su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 name="太阳形 9"/>
          <p:cNvSpPr/>
          <p:nvPr/>
        </p:nvSpPr>
        <p:spPr>
          <a:xfrm>
            <a:off x="561859" y="4872734"/>
            <a:ext cx="264405" cy="385590"/>
          </a:xfrm>
          <a:prstGeom prst="su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2902989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30249" y="291814"/>
            <a:ext cx="2698175" cy="523220"/>
          </a:xfrm>
          <a:prstGeom prst="rect">
            <a:avLst/>
          </a:prstGeom>
        </p:spPr>
        <p:txBody>
          <a:bodyPr wrap="none">
            <a:spAutoFit/>
          </a:bodyPr>
          <a:lstStyle/>
          <a:p>
            <a:r>
              <a:rPr lang="en-US" altLang="zh-CN" sz="2800" b="1" dirty="0">
                <a:solidFill>
                  <a:srgbClr val="FF0000"/>
                </a:solidFill>
                <a:latin typeface="TimesNewRomanPSMT"/>
              </a:rPr>
              <a:t>GPT-1 </a:t>
            </a:r>
            <a:r>
              <a:rPr lang="zh-CN" altLang="en-US" sz="2800" b="1" dirty="0">
                <a:solidFill>
                  <a:srgbClr val="FF0000"/>
                </a:solidFill>
                <a:latin typeface="黑体" panose="02010609060101010101" pitchFamily="49" charset="-122"/>
                <a:ea typeface="黑体" panose="02010609060101010101" pitchFamily="49" charset="-122"/>
              </a:rPr>
              <a:t>训练流程</a:t>
            </a:r>
            <a:endParaRPr lang="zh-CN" altLang="en-US" sz="2800" b="1" dirty="0">
              <a:solidFill>
                <a:srgbClr val="FF0000"/>
              </a:solidFill>
            </a:endParaRPr>
          </a:p>
        </p:txBody>
      </p:sp>
      <p:sp>
        <p:nvSpPr>
          <p:cNvPr id="3" name="矩形 2"/>
          <p:cNvSpPr/>
          <p:nvPr/>
        </p:nvSpPr>
        <p:spPr>
          <a:xfrm>
            <a:off x="638979" y="984298"/>
            <a:ext cx="7755875" cy="1200329"/>
          </a:xfrm>
          <a:prstGeom prst="rect">
            <a:avLst/>
          </a:prstGeom>
        </p:spPr>
        <p:txBody>
          <a:bodyPr wrap="square">
            <a:spAutoFit/>
          </a:bodyPr>
          <a:lstStyle/>
          <a:p>
            <a:r>
              <a:rPr lang="en-US" altLang="zh-CN" sz="2400" dirty="0">
                <a:latin typeface="TimesNewRomanPSMT"/>
              </a:rPr>
              <a:t> GPT-1 </a:t>
            </a:r>
            <a:r>
              <a:rPr lang="zh-CN" altLang="en-US" sz="2400" dirty="0">
                <a:latin typeface="宋体" panose="02010600030101010101" pitchFamily="2" charset="-122"/>
                <a:ea typeface="宋体" panose="02010600030101010101" pitchFamily="2" charset="-122"/>
              </a:rPr>
              <a:t>的训练流程分为两步：</a:t>
            </a:r>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无监督预训练（</a:t>
            </a:r>
            <a:r>
              <a:rPr lang="en-US" altLang="zh-CN" sz="2400" dirty="0">
                <a:latin typeface="TimesNewRomanPSMT"/>
                <a:ea typeface="宋体" panose="02010600030101010101" pitchFamily="2" charset="-122"/>
              </a:rPr>
              <a:t>Unsupervised pre-training</a:t>
            </a:r>
            <a:r>
              <a:rPr lang="zh-CN" altLang="en-US" sz="2400" dirty="0">
                <a:latin typeface="宋体" panose="02010600030101010101" pitchFamily="2" charset="-122"/>
                <a:ea typeface="宋体" panose="02010600030101010101" pitchFamily="2" charset="-122"/>
              </a:rPr>
              <a:t>）</a:t>
            </a:r>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监督微调（</a:t>
            </a:r>
            <a:r>
              <a:rPr lang="en-US" altLang="zh-CN" sz="2400" dirty="0">
                <a:latin typeface="TimesNewRomanPSMT"/>
                <a:ea typeface="宋体" panose="02010600030101010101" pitchFamily="2" charset="-122"/>
              </a:rPr>
              <a:t>Supervised fine-tuning</a:t>
            </a:r>
            <a:r>
              <a:rPr lang="zh-CN" altLang="en-US" sz="2400" dirty="0">
                <a:latin typeface="宋体" panose="02010600030101010101" pitchFamily="2" charset="-122"/>
                <a:ea typeface="宋体" panose="02010600030101010101" pitchFamily="2" charset="-122"/>
              </a:rPr>
              <a:t>）</a:t>
            </a:r>
            <a:endParaRPr lang="zh-CN" altLang="en-US" sz="2400" dirty="0"/>
          </a:p>
        </p:txBody>
      </p:sp>
      <mc:AlternateContent xmlns:mc="http://schemas.openxmlformats.org/markup-compatibility/2006" xmlns:a14="http://schemas.microsoft.com/office/drawing/2010/main">
        <mc:Choice Requires="a14">
          <p:sp>
            <p:nvSpPr>
              <p:cNvPr id="4" name="矩形 3"/>
              <p:cNvSpPr/>
              <p:nvPr/>
            </p:nvSpPr>
            <p:spPr>
              <a:xfrm>
                <a:off x="776690" y="2353891"/>
                <a:ext cx="7618164" cy="4188134"/>
              </a:xfrm>
              <a:prstGeom prst="rect">
                <a:avLst/>
              </a:prstGeom>
            </p:spPr>
            <p:txBody>
              <a:bodyPr wrap="square">
                <a:spAutoFit/>
              </a:bodyPr>
              <a:lstStyle/>
              <a:p>
                <a:pPr>
                  <a:lnSpc>
                    <a:spcPct val="120000"/>
                  </a:lnSpc>
                </a:pPr>
                <a:r>
                  <a:rPr lang="zh-CN" altLang="en-US" sz="2400" dirty="0">
                    <a:latin typeface="宋体" panose="02010600030101010101" pitchFamily="2" charset="-122"/>
                    <a:ea typeface="宋体" panose="02010600030101010101" pitchFamily="2" charset="-122"/>
                  </a:rPr>
                  <a:t>第一步，无监督</a:t>
                </a:r>
                <a:r>
                  <a:rPr lang="zh-CN" altLang="en-US" sz="2400" dirty="0">
                    <a:solidFill>
                      <a:srgbClr val="FF0000"/>
                    </a:solidFill>
                    <a:latin typeface="宋体" panose="02010600030101010101" pitchFamily="2" charset="-122"/>
                    <a:ea typeface="宋体" panose="02010600030101010101" pitchFamily="2" charset="-122"/>
                  </a:rPr>
                  <a:t>预</a:t>
                </a:r>
                <a:r>
                  <a:rPr lang="zh-CN" altLang="en-US" sz="2400" dirty="0">
                    <a:latin typeface="宋体" panose="02010600030101010101" pitchFamily="2" charset="-122"/>
                    <a:ea typeface="宋体" panose="02010600030101010101" pitchFamily="2" charset="-122"/>
                  </a:rPr>
                  <a:t>训练。</a:t>
                </a:r>
                <a:endParaRPr lang="en-US" altLang="zh-CN" sz="2400" dirty="0">
                  <a:latin typeface="宋体" panose="02010600030101010101" pitchFamily="2" charset="-122"/>
                  <a:ea typeface="宋体" panose="02010600030101010101" pitchFamily="2" charset="-122"/>
                </a:endParaRPr>
              </a:p>
              <a:p>
                <a:pPr>
                  <a:lnSpc>
                    <a:spcPct val="120000"/>
                  </a:lnSpc>
                </a:pPr>
                <a:r>
                  <a:rPr lang="en-US" altLang="zh-CN" sz="2400" dirty="0" err="1">
                    <a:latin typeface="TimesNewRomanPSMT"/>
                    <a:ea typeface="宋体" panose="02010600030101010101" pitchFamily="2" charset="-122"/>
                  </a:rPr>
                  <a:t>OpenAI</a:t>
                </a:r>
                <a:r>
                  <a:rPr lang="en-US" altLang="zh-CN" sz="2400" dirty="0">
                    <a:latin typeface="TimesNewRomanPSMT"/>
                    <a:ea typeface="宋体" panose="02010600030101010101" pitchFamily="2" charset="-122"/>
                  </a:rPr>
                  <a:t> </a:t>
                </a:r>
                <a:r>
                  <a:rPr lang="zh-CN" altLang="en-US" sz="2400" dirty="0">
                    <a:latin typeface="宋体" panose="02010600030101010101" pitchFamily="2" charset="-122"/>
                    <a:ea typeface="宋体" panose="02010600030101010101" pitchFamily="2" charset="-122"/>
                  </a:rPr>
                  <a:t>将未发布的</a:t>
                </a:r>
                <a:r>
                  <a:rPr lang="en-US" altLang="zh-CN" sz="2400" dirty="0">
                    <a:latin typeface="TimesNewRomanPSMT"/>
                    <a:ea typeface="宋体" panose="02010600030101010101" pitchFamily="2" charset="-122"/>
                  </a:rPr>
                  <a:t>70 </a:t>
                </a:r>
                <a:r>
                  <a:rPr lang="zh-CN" altLang="en-US" sz="2400" dirty="0">
                    <a:latin typeface="宋体" panose="02010600030101010101" pitchFamily="2" charset="-122"/>
                    <a:ea typeface="宋体" panose="02010600030101010101" pitchFamily="2" charset="-122"/>
                  </a:rPr>
                  <a:t>本书作为语料库，其大小约为</a:t>
                </a:r>
                <a:r>
                  <a:rPr lang="en-US" altLang="zh-CN" sz="2400" dirty="0">
                    <a:latin typeface="TimesNewRomanPSMT"/>
                    <a:ea typeface="宋体" panose="02010600030101010101" pitchFamily="2" charset="-122"/>
                  </a:rPr>
                  <a:t>40GB</a:t>
                </a:r>
                <a:r>
                  <a:rPr lang="zh-CN" altLang="en-US" sz="2400" dirty="0">
                    <a:latin typeface="宋体" panose="02010600030101010101" pitchFamily="2" charset="-122"/>
                    <a:ea typeface="宋体" panose="02010600030101010101" pitchFamily="2" charset="-122"/>
                  </a:rPr>
                  <a:t>。选择尚未发布的样本是因为避免该部分的语料库与第二步监督微调的语料库重复，避免效果不佳的问题。</a:t>
                </a:r>
              </a:p>
              <a:p>
                <a:pPr>
                  <a:lnSpc>
                    <a:spcPct val="120000"/>
                  </a:lnSpc>
                </a:pPr>
                <a:r>
                  <a:rPr lang="zh-CN" altLang="en-US" sz="2400" dirty="0">
                    <a:latin typeface="宋体" panose="02010600030101010101" pitchFamily="2" charset="-122"/>
                    <a:ea typeface="宋体" panose="02010600030101010101" pitchFamily="2" charset="-122"/>
                  </a:rPr>
                  <a:t>在</a:t>
                </a:r>
                <a:r>
                  <a:rPr lang="en-US" altLang="zh-CN" sz="2400" dirty="0">
                    <a:latin typeface="TimesNewRomanPSMT"/>
                    <a:ea typeface="宋体" panose="02010600030101010101" pitchFamily="2" charset="-122"/>
                  </a:rPr>
                  <a:t>GPT-1 </a:t>
                </a:r>
                <a:r>
                  <a:rPr lang="zh-CN" altLang="en-US" sz="2400" dirty="0">
                    <a:latin typeface="宋体" panose="02010600030101010101" pitchFamily="2" charset="-122"/>
                    <a:ea typeface="宋体" panose="02010600030101010101" pitchFamily="2" charset="-122"/>
                  </a:rPr>
                  <a:t>中</a:t>
                </a:r>
                <a:r>
                  <a:rPr lang="en-US" altLang="zh-CN" sz="2400" dirty="0">
                    <a:latin typeface="TimesNewRomanPSMT"/>
                    <a:ea typeface="宋体" panose="02010600030101010101" pitchFamily="2" charset="-122"/>
                  </a:rPr>
                  <a:t>,</a:t>
                </a:r>
                <a:r>
                  <a:rPr lang="zh-CN" altLang="en-US" sz="2400" dirty="0">
                    <a:latin typeface="宋体" panose="02010600030101010101" pitchFamily="2" charset="-122"/>
                    <a:ea typeface="宋体" panose="02010600030101010101" pitchFamily="2" charset="-122"/>
                  </a:rPr>
                  <a:t>神经网络输出是一个大小为词向量维度大小的行向量；我们为了得到针对于词表的预测概率矩阵，还需要将输出与词表的转置点积后经过</a:t>
                </a:r>
                <a:r>
                  <a:rPr lang="en-US" altLang="zh-CN" sz="2400" dirty="0" err="1">
                    <a:latin typeface="TimesNewRomanPSMT"/>
                    <a:ea typeface="宋体" panose="02010600030101010101" pitchFamily="2" charset="-122"/>
                  </a:rPr>
                  <a:t>softmax</a:t>
                </a:r>
                <a:r>
                  <a:rPr lang="en-US" altLang="zh-CN" sz="2400" dirty="0">
                    <a:latin typeface="TimesNewRomanPSMT"/>
                    <a:ea typeface="宋体" panose="02010600030101010101" pitchFamily="2" charset="-122"/>
                  </a:rPr>
                  <a:t> </a:t>
                </a:r>
                <a:r>
                  <a:rPr lang="zh-CN" altLang="en-US" sz="2400" dirty="0">
                    <a:latin typeface="宋体" panose="02010600030101010101" pitchFamily="2" charset="-122"/>
                    <a:ea typeface="宋体" panose="02010600030101010101" pitchFamily="2" charset="-122"/>
                  </a:rPr>
                  <a:t>函数，即可得到词库大小的预测概率矩阵。</a:t>
                </a:r>
                <a:endParaRPr lang="en-US" altLang="zh-CN" sz="2400" dirty="0">
                  <a:latin typeface="宋体" panose="02010600030101010101" pitchFamily="2" charset="-122"/>
                  <a:ea typeface="宋体" panose="02010600030101010101" pitchFamily="2" charset="-122"/>
                </a:endParaRPr>
              </a:p>
              <a:p>
                <a:pPr>
                  <a:lnSpc>
                    <a:spcPct val="120000"/>
                  </a:lnSpc>
                </a:pPr>
                <a:r>
                  <a:rPr lang="en-US" altLang="zh-CN" sz="2400" dirty="0">
                    <a:latin typeface="宋体" panose="02010600030101010101" pitchFamily="2" charset="-122"/>
                    <a:ea typeface="宋体" panose="02010600030101010101" pitchFamily="2" charset="-122"/>
                  </a:rPr>
                  <a:t>        P=</a:t>
                </a:r>
                <a:r>
                  <a:rPr lang="en-US" altLang="zh-CN" sz="2400" dirty="0" err="1">
                    <a:latin typeface="宋体" panose="02010600030101010101" pitchFamily="2" charset="-122"/>
                    <a:ea typeface="宋体" panose="02010600030101010101" pitchFamily="2" charset="-122"/>
                  </a:rPr>
                  <a:t>softmax</a:t>
                </a:r>
                <a:r>
                  <a:rPr lang="zh-CN" altLang="en-US" sz="2400" dirty="0">
                    <a:latin typeface="宋体" panose="02010600030101010101" pitchFamily="2" charset="-122"/>
                    <a:ea typeface="宋体" panose="02010600030101010101" pitchFamily="2" charset="-122"/>
                  </a:rPr>
                  <a:t>（</a:t>
                </a:r>
                <a14:m>
                  <m:oMath xmlns:m="http://schemas.openxmlformats.org/officeDocument/2006/math">
                    <m:sSup>
                      <m:sSupPr>
                        <m:ctrlPr>
                          <a:rPr lang="en-US" altLang="zh-CN" sz="2400" i="1" smtClean="0">
                            <a:latin typeface="Cambria Math" panose="02040503050406030204" pitchFamily="18" charset="0"/>
                            <a:ea typeface="宋体" panose="02010600030101010101" pitchFamily="2" charset="-122"/>
                          </a:rPr>
                        </m:ctrlPr>
                      </m:sSupPr>
                      <m:e>
                        <m:r>
                          <a:rPr lang="en-US" altLang="zh-CN" sz="2400" b="0" i="1" smtClean="0">
                            <a:latin typeface="Cambria Math" panose="02040503050406030204" pitchFamily="18" charset="0"/>
                            <a:ea typeface="宋体" panose="02010600030101010101" pitchFamily="2" charset="-122"/>
                          </a:rPr>
                          <m:t>𝑋𝑊</m:t>
                        </m:r>
                      </m:e>
                      <m:sup>
                        <m:r>
                          <a:rPr lang="en-US" altLang="zh-CN" sz="2400" b="0" i="1" smtClean="0">
                            <a:latin typeface="Cambria Math" panose="02040503050406030204" pitchFamily="18" charset="0"/>
                            <a:ea typeface="宋体" panose="02010600030101010101" pitchFamily="2" charset="-122"/>
                          </a:rPr>
                          <m:t>𝑇</m:t>
                        </m:r>
                      </m:sup>
                    </m:sSup>
                  </m:oMath>
                </a14:m>
                <a:r>
                  <a:rPr lang="zh-CN" altLang="en-US" sz="2400" dirty="0">
                    <a:latin typeface="宋体" panose="02010600030101010101" pitchFamily="2" charset="-122"/>
                    <a:ea typeface="宋体" panose="02010600030101010101" pitchFamily="2" charset="-122"/>
                  </a:rPr>
                  <a:t>）</a:t>
                </a:r>
                <a:endParaRPr lang="zh-CN" altLang="en-US" sz="2400" dirty="0"/>
              </a:p>
            </p:txBody>
          </p:sp>
        </mc:Choice>
        <mc:Fallback xmlns="">
          <p:sp>
            <p:nvSpPr>
              <p:cNvPr id="4" name="矩形 3"/>
              <p:cNvSpPr>
                <a:spLocks noRot="1" noChangeAspect="1" noMove="1" noResize="1" noEditPoints="1" noAdjustHandles="1" noChangeArrowheads="1" noChangeShapeType="1" noTextEdit="1"/>
              </p:cNvSpPr>
              <p:nvPr/>
            </p:nvSpPr>
            <p:spPr>
              <a:xfrm>
                <a:off x="776690" y="2353891"/>
                <a:ext cx="7618164" cy="4188134"/>
              </a:xfrm>
              <a:prstGeom prst="rect">
                <a:avLst/>
              </a:prstGeom>
              <a:blipFill>
                <a:blip r:embed="rId2"/>
                <a:stretch>
                  <a:fillRect l="-1200" t="-873" r="-3680"/>
                </a:stretch>
              </a:blipFill>
            </p:spPr>
            <p:txBody>
              <a:bodyPr/>
              <a:lstStyle/>
              <a:p>
                <a:r>
                  <a:rPr lang="zh-CN" altLang="en-US">
                    <a:noFill/>
                  </a:rPr>
                  <a:t> </a:t>
                </a:r>
              </a:p>
            </p:txBody>
          </p:sp>
        </mc:Fallback>
      </mc:AlternateContent>
      <p:grpSp>
        <p:nvGrpSpPr>
          <p:cNvPr id="5" name="组合 4"/>
          <p:cNvGrpSpPr/>
          <p:nvPr/>
        </p:nvGrpSpPr>
        <p:grpSpPr>
          <a:xfrm>
            <a:off x="8400804" y="0"/>
            <a:ext cx="851355" cy="6858000"/>
            <a:chOff x="8400804" y="0"/>
            <a:chExt cx="851355" cy="6858000"/>
          </a:xfrm>
        </p:grpSpPr>
        <p:grpSp>
          <p:nvGrpSpPr>
            <p:cNvPr id="6"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7" name="图形 11" descr="衬衫"/>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extLst>
      <p:ext uri="{BB962C8B-B14F-4D97-AF65-F5344CB8AC3E}">
        <p14:creationId xmlns:p14="http://schemas.microsoft.com/office/powerpoint/2010/main" val="427864772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矩形 2"/>
              <p:cNvSpPr/>
              <p:nvPr/>
            </p:nvSpPr>
            <p:spPr>
              <a:xfrm>
                <a:off x="506776" y="757665"/>
                <a:ext cx="7568588" cy="1754326"/>
              </a:xfrm>
              <a:prstGeom prst="rect">
                <a:avLst/>
              </a:prstGeom>
            </p:spPr>
            <p:txBody>
              <a:bodyPr wrap="square">
                <a:spAutoFit/>
              </a:bodyPr>
              <a:lstStyle/>
              <a:p>
                <a:pPr>
                  <a:lnSpc>
                    <a:spcPct val="150000"/>
                  </a:lnSpc>
                </a:pPr>
                <a:r>
                  <a:rPr lang="zh-CN" altLang="en-US" sz="2400" dirty="0">
                    <a:latin typeface="宋体" panose="02010600030101010101" pitchFamily="2" charset="-122"/>
                    <a:ea typeface="宋体" panose="02010600030101010101" pitchFamily="2" charset="-122"/>
                  </a:rPr>
                  <a:t>    设语料库为</a:t>
                </a:r>
                <a:r>
                  <a:rPr lang="en-US" altLang="zh-CN" sz="2400" b="1" i="1" dirty="0">
                    <a:latin typeface="TimesNewRomanPS-ItalicMT"/>
                    <a:ea typeface="宋体" panose="02010600030101010101" pitchFamily="2" charset="-122"/>
                  </a:rPr>
                  <a:t>U </a:t>
                </a:r>
                <a:r>
                  <a:rPr lang="en-US" altLang="zh-CN" sz="2400" dirty="0">
                    <a:latin typeface="TimesNewRomanPSMT"/>
                    <a:ea typeface="宋体" panose="02010600030101010101" pitchFamily="2" charset="-122"/>
                  </a:rPr>
                  <a:t>, </a:t>
                </a:r>
                <a:r>
                  <a:rPr lang="en-US" altLang="zh-CN" sz="2400" dirty="0">
                    <a:latin typeface="TimesNewRomanPS-ItalicMT"/>
                    <a:ea typeface="宋体" panose="02010600030101010101" pitchFamily="2" charset="-122"/>
                  </a:rPr>
                  <a:t>U =</a:t>
                </a:r>
                <a:r>
                  <a:rPr lang="en-US" altLang="zh-CN" sz="2400" dirty="0">
                    <a:latin typeface="TimesNewRomanPSMT"/>
                    <a:ea typeface="宋体" panose="02010600030101010101" pitchFamily="2" charset="-122"/>
                  </a:rPr>
                  <a:t>[</a:t>
                </a:r>
                <a14:m>
                  <m:oMath xmlns:m="http://schemas.openxmlformats.org/officeDocument/2006/math">
                    <m:sSub>
                      <m:sSubPr>
                        <m:ctrlPr>
                          <a:rPr lang="en-US" altLang="zh-CN" sz="2400" i="1" smtClean="0">
                            <a:latin typeface="Cambria Math" panose="02040503050406030204" pitchFamily="18" charset="0"/>
                            <a:ea typeface="宋体" panose="02010600030101010101" pitchFamily="2" charset="-122"/>
                          </a:rPr>
                        </m:ctrlPr>
                      </m:sSubPr>
                      <m:e>
                        <m:r>
                          <m:rPr>
                            <m:nor/>
                          </m:rPr>
                          <a:rPr lang="en-US" altLang="zh-CN" sz="2400" dirty="0">
                            <a:latin typeface="TimesNewRomanPS-ItalicMT"/>
                            <a:ea typeface="宋体" panose="02010600030101010101" pitchFamily="2" charset="-122"/>
                          </a:rPr>
                          <m:t>U</m:t>
                        </m:r>
                      </m:e>
                      <m:sub>
                        <m:r>
                          <a:rPr lang="en-US" altLang="zh-CN" sz="2400" b="0" i="0" smtClean="0">
                            <a:latin typeface="Cambria Math" panose="02040503050406030204" pitchFamily="18" charset="0"/>
                            <a:ea typeface="宋体" panose="02010600030101010101" pitchFamily="2" charset="-122"/>
                          </a:rPr>
                          <m:t>1</m:t>
                        </m:r>
                      </m:sub>
                    </m:sSub>
                  </m:oMath>
                </a14:m>
                <a:r>
                  <a:rPr lang="en-US" altLang="zh-CN" sz="2400" dirty="0">
                    <a:latin typeface="TimesNewRomanPS-ItalicMT"/>
                    <a:ea typeface="宋体" panose="02010600030101010101" pitchFamily="2" charset="-122"/>
                  </a:rPr>
                  <a:t> </a:t>
                </a:r>
                <a:r>
                  <a:rPr lang="en-US" altLang="zh-CN" sz="2400" dirty="0">
                    <a:latin typeface="TimesNewRomanPSMT"/>
                    <a:ea typeface="宋体" panose="02010600030101010101" pitchFamily="2" charset="-122"/>
                  </a:rPr>
                  <a:t>,</a:t>
                </a:r>
                <a:r>
                  <a:rPr lang="en-US" altLang="zh-CN" sz="2400" dirty="0">
                    <a:ea typeface="宋体" panose="02010600030101010101" pitchFamily="2" charset="-122"/>
                  </a:rPr>
                  <a:t> </a:t>
                </a:r>
                <a14:m>
                  <m:oMath xmlns:m="http://schemas.openxmlformats.org/officeDocument/2006/math">
                    <m:sSub>
                      <m:sSubPr>
                        <m:ctrlPr>
                          <a:rPr lang="en-US" altLang="zh-CN" sz="2400" i="1">
                            <a:latin typeface="Cambria Math" panose="02040503050406030204" pitchFamily="18" charset="0"/>
                            <a:ea typeface="宋体" panose="02010600030101010101" pitchFamily="2" charset="-122"/>
                          </a:rPr>
                        </m:ctrlPr>
                      </m:sSubPr>
                      <m:e>
                        <m:r>
                          <m:rPr>
                            <m:nor/>
                          </m:rPr>
                          <a:rPr lang="en-US" altLang="zh-CN" sz="2400" dirty="0">
                            <a:latin typeface="TimesNewRomanPS-ItalicMT"/>
                            <a:ea typeface="宋体" panose="02010600030101010101" pitchFamily="2" charset="-122"/>
                          </a:rPr>
                          <m:t>U</m:t>
                        </m:r>
                      </m:e>
                      <m:sub>
                        <m:r>
                          <a:rPr lang="en-US" altLang="zh-CN" sz="2400" b="0" i="0" dirty="0" smtClean="0">
                            <a:latin typeface="Cambria Math" panose="02040503050406030204" pitchFamily="18" charset="0"/>
                            <a:ea typeface="宋体" panose="02010600030101010101" pitchFamily="2" charset="-122"/>
                          </a:rPr>
                          <m:t>2</m:t>
                        </m:r>
                      </m:sub>
                    </m:sSub>
                  </m:oMath>
                </a14:m>
                <a:r>
                  <a:rPr lang="en-US" altLang="zh-CN" sz="2400" dirty="0">
                    <a:latin typeface="TimesNewRomanPSMT"/>
                    <a:ea typeface="宋体" panose="02010600030101010101" pitchFamily="2" charset="-122"/>
                  </a:rPr>
                  <a:t>,..., </a:t>
                </a:r>
                <a14:m>
                  <m:oMath xmlns:m="http://schemas.openxmlformats.org/officeDocument/2006/math">
                    <m:sSub>
                      <m:sSubPr>
                        <m:ctrlPr>
                          <a:rPr lang="en-US" altLang="zh-CN" sz="2400" i="1">
                            <a:latin typeface="Cambria Math" panose="02040503050406030204" pitchFamily="18" charset="0"/>
                            <a:ea typeface="宋体" panose="02010600030101010101" pitchFamily="2" charset="-122"/>
                          </a:rPr>
                        </m:ctrlPr>
                      </m:sSubPr>
                      <m:e>
                        <m:r>
                          <m:rPr>
                            <m:nor/>
                          </m:rPr>
                          <a:rPr lang="en-US" altLang="zh-CN" sz="2400" dirty="0">
                            <a:latin typeface="TimesNewRomanPS-ItalicMT"/>
                            <a:ea typeface="宋体" panose="02010600030101010101" pitchFamily="2" charset="-122"/>
                          </a:rPr>
                          <m:t>U</m:t>
                        </m:r>
                      </m:e>
                      <m:sub>
                        <m:r>
                          <m:rPr>
                            <m:sty m:val="p"/>
                          </m:rPr>
                          <a:rPr lang="en-US" altLang="zh-CN" sz="2400" b="0" i="0" dirty="0" smtClean="0">
                            <a:latin typeface="Cambria Math" panose="02040503050406030204" pitchFamily="18" charset="0"/>
                            <a:ea typeface="宋体" panose="02010600030101010101" pitchFamily="2" charset="-122"/>
                          </a:rPr>
                          <m:t>n</m:t>
                        </m:r>
                      </m:sub>
                    </m:sSub>
                  </m:oMath>
                </a14:m>
                <a:r>
                  <a:rPr lang="en-US" altLang="zh-CN" sz="2400" dirty="0">
                    <a:latin typeface="TimesNewRomanPSMT"/>
                    <a:ea typeface="宋体" panose="02010600030101010101" pitchFamily="2" charset="-122"/>
                  </a:rPr>
                  <a:t>] </a:t>
                </a:r>
                <a:r>
                  <a:rPr lang="zh-CN" altLang="en-US" sz="2400" dirty="0">
                    <a:latin typeface="宋体" panose="02010600030101010101" pitchFamily="2" charset="-122"/>
                    <a:ea typeface="宋体" panose="02010600030101010101" pitchFamily="2" charset="-122"/>
                  </a:rPr>
                  <a:t>；分批次将其中窗口为 </a:t>
                </a:r>
                <a:r>
                  <a:rPr lang="en-US" altLang="zh-CN" sz="2400" dirty="0">
                    <a:latin typeface="TimesNewRomanPSMT"/>
                    <a:ea typeface="宋体" panose="02010600030101010101" pitchFamily="2" charset="-122"/>
                  </a:rPr>
                  <a:t>k </a:t>
                </a:r>
                <a:r>
                  <a:rPr lang="zh-CN" altLang="en-US" sz="2400" dirty="0">
                    <a:latin typeface="宋体" panose="02010600030101010101" pitchFamily="2" charset="-122"/>
                    <a:ea typeface="宋体" panose="02010600030101010101" pitchFamily="2" charset="-122"/>
                  </a:rPr>
                  <a:t>的语料作为输入，进行训练，得到针对此表的预测概率矩阵</a:t>
                </a:r>
                <a:r>
                  <a:rPr lang="en-US" altLang="zh-CN" sz="2400" dirty="0">
                    <a:latin typeface="TimesNewRomanPSMT"/>
                    <a:ea typeface="宋体" panose="02010600030101010101" pitchFamily="2" charset="-122"/>
                  </a:rPr>
                  <a:t>P</a:t>
                </a:r>
                <a:endParaRPr lang="zh-CN" altLang="en-US" sz="2400" dirty="0"/>
              </a:p>
            </p:txBody>
          </p:sp>
        </mc:Choice>
        <mc:Fallback xmlns="">
          <p:sp>
            <p:nvSpPr>
              <p:cNvPr id="3" name="矩形 2"/>
              <p:cNvSpPr>
                <a:spLocks noRot="1" noChangeAspect="1" noMove="1" noResize="1" noEditPoints="1" noAdjustHandles="1" noChangeArrowheads="1" noChangeShapeType="1" noTextEdit="1"/>
              </p:cNvSpPr>
              <p:nvPr/>
            </p:nvSpPr>
            <p:spPr>
              <a:xfrm>
                <a:off x="506776" y="757665"/>
                <a:ext cx="7568588" cy="1754326"/>
              </a:xfrm>
              <a:prstGeom prst="rect">
                <a:avLst/>
              </a:prstGeom>
              <a:blipFill>
                <a:blip r:embed="rId2"/>
                <a:stretch>
                  <a:fillRect l="-1208" r="-886" b="-20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extLst>
                  <p:ext uri="{D42A27DB-BD31-4B8C-83A1-F6EECF244321}">
                    <p14:modId xmlns:p14="http://schemas.microsoft.com/office/powerpoint/2010/main" val="3327322771"/>
                  </p:ext>
                </p:extLst>
              </p:nvPr>
            </p:nvGraphicFramePr>
            <p:xfrm>
              <a:off x="716098" y="2710146"/>
              <a:ext cx="8151856" cy="3243552"/>
            </p:xfrm>
            <a:graphic>
              <a:graphicData uri="http://schemas.openxmlformats.org/drawingml/2006/table">
                <a:tbl>
                  <a:tblPr firstRow="1" bandRow="1">
                    <a:tableStyleId>{5C22544A-7EE6-4342-B048-85BDC9FD1C3A}</a:tableStyleId>
                  </a:tblPr>
                  <a:tblGrid>
                    <a:gridCol w="1481701">
                      <a:extLst>
                        <a:ext uri="{9D8B030D-6E8A-4147-A177-3AD203B41FA5}">
                          <a16:colId xmlns:a16="http://schemas.microsoft.com/office/drawing/2014/main" val="3102186582"/>
                        </a:ext>
                      </a:extLst>
                    </a:gridCol>
                    <a:gridCol w="4310406">
                      <a:extLst>
                        <a:ext uri="{9D8B030D-6E8A-4147-A177-3AD203B41FA5}">
                          <a16:colId xmlns:a16="http://schemas.microsoft.com/office/drawing/2014/main" val="870864526"/>
                        </a:ext>
                      </a:extLst>
                    </a:gridCol>
                    <a:gridCol w="2359749">
                      <a:extLst>
                        <a:ext uri="{9D8B030D-6E8A-4147-A177-3AD203B41FA5}">
                          <a16:colId xmlns:a16="http://schemas.microsoft.com/office/drawing/2014/main" val="4092654893"/>
                        </a:ext>
                      </a:extLst>
                    </a:gridCol>
                  </a:tblGrid>
                  <a:tr h="5405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次数</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输入文本</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1" i="0" u="none" strike="noStrike" kern="1200" baseline="0" dirty="0">
                              <a:solidFill>
                                <a:schemeClr val="lt1"/>
                              </a:solidFill>
                              <a:latin typeface="+mn-lt"/>
                              <a:ea typeface="+mn-ea"/>
                              <a:cs typeface="+mn-cs"/>
                            </a:rPr>
                            <a:t>得到概率矩阵</a:t>
                          </a:r>
                          <a:endParaRPr lang="zh-CN" altLang="en-US" b="1" dirty="0"/>
                        </a:p>
                      </a:txBody>
                      <a:tcPr/>
                    </a:tc>
                    <a:extLst>
                      <a:ext uri="{0D108BD9-81ED-4DB2-BD59-A6C34878D82A}">
                        <a16:rowId xmlns:a16="http://schemas.microsoft.com/office/drawing/2014/main" val="3511002289"/>
                      </a:ext>
                    </a:extLst>
                  </a:tr>
                  <a:tr h="540592">
                    <a:tc>
                      <a:txBody>
                        <a:bodyPr/>
                        <a:lstStyle/>
                        <a:p>
                          <a:r>
                            <a:rPr lang="en-US" altLang="zh-CN" sz="2400" kern="1200" dirty="0">
                              <a:solidFill>
                                <a:schemeClr val="dk1"/>
                              </a:solidFill>
                              <a:latin typeface="TimesNewRomanPSMT"/>
                              <a:ea typeface="宋体" panose="02010600030101010101" pitchFamily="2" charset="-122"/>
                              <a:cs typeface="+mn-cs"/>
                            </a:rPr>
                            <a:t>1</a:t>
                          </a:r>
                          <a:endParaRPr lang="zh-CN" altLang="en-US" sz="2400" kern="1200" dirty="0">
                            <a:solidFill>
                              <a:schemeClr val="dk1"/>
                            </a:solidFill>
                            <a:latin typeface="TimesNewRomanPSMT"/>
                            <a:ea typeface="宋体" panose="02010600030101010101" pitchFamily="2" charset="-122"/>
                            <a:cs typeface="+mn-cs"/>
                          </a:endParaRPr>
                        </a:p>
                      </a:txBody>
                      <a:tcPr/>
                    </a:tc>
                    <a:tc>
                      <a:txBody>
                        <a:bodyPr/>
                        <a:lstStyle/>
                        <a:p>
                          <a:r>
                            <a:rPr lang="en-US" altLang="zh-CN" sz="2400" kern="1200" dirty="0">
                              <a:solidFill>
                                <a:schemeClr val="dk1"/>
                              </a:solidFill>
                              <a:latin typeface="TimesNewRomanPSMT"/>
                              <a:ea typeface="宋体" panose="02010600030101010101" pitchFamily="2" charset="-122"/>
                              <a:cs typeface="+mn-cs"/>
                            </a:rPr>
                            <a:t>[</a:t>
                          </a:r>
                          <a14:m>
                            <m:oMath xmlns:m="http://schemas.openxmlformats.org/officeDocument/2006/math">
                              <m:sSub>
                                <m:sSubPr>
                                  <m:ctrlPr>
                                    <a:rPr lang="en-US" altLang="zh-CN" sz="2400" i="1" kern="1200" smtClean="0">
                                      <a:solidFill>
                                        <a:schemeClr val="dk1"/>
                                      </a:solidFill>
                                      <a:latin typeface="Cambria Math" panose="02040503050406030204" pitchFamily="18" charset="0"/>
                                      <a:ea typeface="宋体" panose="02010600030101010101" pitchFamily="2" charset="-122"/>
                                      <a:cs typeface="+mn-cs"/>
                                    </a:rPr>
                                  </m:ctrlPr>
                                </m:sSubPr>
                                <m:e>
                                  <m:r>
                                    <m:rPr>
                                      <m:nor/>
                                    </m:rPr>
                                    <a:rPr lang="en-US" altLang="zh-CN" sz="2400" kern="1200" dirty="0">
                                      <a:solidFill>
                                        <a:schemeClr val="dk1"/>
                                      </a:solidFill>
                                      <a:latin typeface="TimesNewRomanPSMT"/>
                                      <a:ea typeface="宋体" panose="02010600030101010101" pitchFamily="2" charset="-122"/>
                                      <a:cs typeface="+mn-cs"/>
                                    </a:rPr>
                                    <m:t>U</m:t>
                                  </m:r>
                                </m:e>
                                <m:sub>
                                  <m:r>
                                    <a:rPr lang="en-US" altLang="zh-CN" sz="2400" kern="1200" smtClean="0">
                                      <a:solidFill>
                                        <a:schemeClr val="dk1"/>
                                      </a:solidFill>
                                      <a:latin typeface="Cambria Math" panose="02040503050406030204" pitchFamily="18" charset="0"/>
                                      <a:ea typeface="宋体" panose="02010600030101010101" pitchFamily="2" charset="-122"/>
                                      <a:cs typeface="+mn-cs"/>
                                    </a:rPr>
                                    <m:t>1</m:t>
                                  </m:r>
                                </m:sub>
                              </m:sSub>
                            </m:oMath>
                          </a14:m>
                          <a:r>
                            <a:rPr lang="en-US" altLang="zh-CN" sz="2400" kern="1200" dirty="0">
                              <a:solidFill>
                                <a:schemeClr val="dk1"/>
                              </a:solidFill>
                              <a:latin typeface="TimesNewRomanPSMT"/>
                              <a:ea typeface="宋体" panose="02010600030101010101" pitchFamily="2" charset="-122"/>
                              <a:cs typeface="+mn-cs"/>
                            </a:rPr>
                            <a:t> , </a:t>
                          </a:r>
                          <a14:m>
                            <m:oMath xmlns:m="http://schemas.openxmlformats.org/officeDocument/2006/math">
                              <m:sSub>
                                <m:sSubPr>
                                  <m:ctrlPr>
                                    <a:rPr lang="en-US" altLang="zh-CN" sz="2400" i="1" kern="1200">
                                      <a:solidFill>
                                        <a:schemeClr val="dk1"/>
                                      </a:solidFill>
                                      <a:latin typeface="Cambria Math" panose="02040503050406030204" pitchFamily="18" charset="0"/>
                                      <a:ea typeface="宋体" panose="02010600030101010101" pitchFamily="2" charset="-122"/>
                                      <a:cs typeface="+mn-cs"/>
                                    </a:rPr>
                                  </m:ctrlPr>
                                </m:sSubPr>
                                <m:e>
                                  <m:r>
                                    <m:rPr>
                                      <m:nor/>
                                    </m:rPr>
                                    <a:rPr lang="en-US" altLang="zh-CN" sz="2400" kern="1200" dirty="0">
                                      <a:solidFill>
                                        <a:schemeClr val="dk1"/>
                                      </a:solidFill>
                                      <a:latin typeface="TimesNewRomanPSMT"/>
                                      <a:ea typeface="宋体" panose="02010600030101010101" pitchFamily="2" charset="-122"/>
                                      <a:cs typeface="+mn-cs"/>
                                    </a:rPr>
                                    <m:t>U</m:t>
                                  </m:r>
                                </m:e>
                                <m:sub>
                                  <m:r>
                                    <a:rPr lang="en-US" altLang="zh-CN" sz="2400" kern="1200" dirty="0" smtClean="0">
                                      <a:solidFill>
                                        <a:schemeClr val="dk1"/>
                                      </a:solidFill>
                                      <a:latin typeface="Cambria Math" panose="02040503050406030204" pitchFamily="18" charset="0"/>
                                      <a:ea typeface="宋体" panose="02010600030101010101" pitchFamily="2" charset="-122"/>
                                      <a:cs typeface="+mn-cs"/>
                                    </a:rPr>
                                    <m:t>2</m:t>
                                  </m:r>
                                </m:sub>
                              </m:sSub>
                            </m:oMath>
                          </a14:m>
                          <a:r>
                            <a:rPr lang="en-US" altLang="zh-CN" sz="2400" kern="1200" dirty="0">
                              <a:solidFill>
                                <a:schemeClr val="dk1"/>
                              </a:solidFill>
                              <a:latin typeface="TimesNewRomanPSMT"/>
                              <a:ea typeface="宋体" panose="02010600030101010101" pitchFamily="2" charset="-122"/>
                              <a:cs typeface="+mn-cs"/>
                            </a:rPr>
                            <a:t>,..., </a:t>
                          </a:r>
                          <a14:m>
                            <m:oMath xmlns:m="http://schemas.openxmlformats.org/officeDocument/2006/math">
                              <m:sSub>
                                <m:sSubPr>
                                  <m:ctrlPr>
                                    <a:rPr lang="en-US" altLang="zh-CN" sz="2400" i="1" kern="1200">
                                      <a:solidFill>
                                        <a:schemeClr val="dk1"/>
                                      </a:solidFill>
                                      <a:latin typeface="Cambria Math" panose="02040503050406030204" pitchFamily="18" charset="0"/>
                                      <a:ea typeface="宋体" panose="02010600030101010101" pitchFamily="2" charset="-122"/>
                                      <a:cs typeface="+mn-cs"/>
                                    </a:rPr>
                                  </m:ctrlPr>
                                </m:sSubPr>
                                <m:e>
                                  <m:r>
                                    <m:rPr>
                                      <m:nor/>
                                    </m:rPr>
                                    <a:rPr lang="en-US" altLang="zh-CN" sz="2400" kern="1200" dirty="0">
                                      <a:solidFill>
                                        <a:schemeClr val="dk1"/>
                                      </a:solidFill>
                                      <a:latin typeface="TimesNewRomanPSMT"/>
                                      <a:ea typeface="宋体" panose="02010600030101010101" pitchFamily="2" charset="-122"/>
                                      <a:cs typeface="+mn-cs"/>
                                    </a:rPr>
                                    <m:t>U</m:t>
                                  </m:r>
                                </m:e>
                                <m:sub>
                                  <m:r>
                                    <a:rPr lang="en-US" altLang="zh-CN" sz="2400" kern="1200" dirty="0" smtClean="0">
                                      <a:solidFill>
                                        <a:schemeClr val="dk1"/>
                                      </a:solidFill>
                                      <a:latin typeface="Cambria Math" panose="02040503050406030204" pitchFamily="18" charset="0"/>
                                      <a:ea typeface="宋体" panose="02010600030101010101" pitchFamily="2" charset="-122"/>
                                      <a:cs typeface="+mn-cs"/>
                                    </a:rPr>
                                    <m:t>𝑘</m:t>
                                  </m:r>
                                </m:sub>
                              </m:sSub>
                            </m:oMath>
                          </a14:m>
                          <a:r>
                            <a:rPr lang="en-US" altLang="zh-CN" sz="2400" kern="1200" dirty="0">
                              <a:solidFill>
                                <a:schemeClr val="dk1"/>
                              </a:solidFill>
                              <a:latin typeface="TimesNewRomanPSMT"/>
                              <a:ea typeface="宋体" panose="02010600030101010101" pitchFamily="2" charset="-122"/>
                              <a:cs typeface="+mn-cs"/>
                            </a:rPr>
                            <a:t>] </a:t>
                          </a:r>
                          <a:endParaRPr lang="zh-CN" altLang="en-US" sz="2400" kern="1200" dirty="0">
                            <a:solidFill>
                              <a:schemeClr val="dk1"/>
                            </a:solidFill>
                            <a:latin typeface="TimesNewRomanPSMT"/>
                            <a:ea typeface="宋体" panose="02010600030101010101" pitchFamily="2" charset="-122"/>
                            <a:cs typeface="+mn-cs"/>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400" i="1" kern="1200" smtClean="0">
                                        <a:solidFill>
                                          <a:schemeClr val="dk1"/>
                                        </a:solidFill>
                                        <a:latin typeface="Cambria Math" panose="02040503050406030204" pitchFamily="18" charset="0"/>
                                        <a:ea typeface="宋体" panose="02010600030101010101" pitchFamily="2" charset="-122"/>
                                        <a:cs typeface="+mn-cs"/>
                                      </a:rPr>
                                    </m:ctrlPr>
                                  </m:sSubPr>
                                  <m:e>
                                    <m:r>
                                      <m:rPr>
                                        <m:nor/>
                                      </m:rPr>
                                      <a:rPr lang="en-US" altLang="zh-CN" sz="2400" kern="1200" dirty="0" smtClean="0">
                                        <a:solidFill>
                                          <a:schemeClr val="dk1"/>
                                        </a:solidFill>
                                        <a:latin typeface="TimesNewRomanPSMT"/>
                                        <a:ea typeface="宋体" panose="02010600030101010101" pitchFamily="2" charset="-122"/>
                                        <a:cs typeface="+mn-cs"/>
                                      </a:rPr>
                                      <m:t>P</m:t>
                                    </m:r>
                                  </m:e>
                                  <m:sub>
                                    <m:r>
                                      <a:rPr lang="en-US" altLang="zh-CN" sz="2400" kern="1200" dirty="0" smtClean="0">
                                        <a:solidFill>
                                          <a:schemeClr val="dk1"/>
                                        </a:solidFill>
                                        <a:latin typeface="Cambria Math" panose="02040503050406030204" pitchFamily="18" charset="0"/>
                                        <a:ea typeface="宋体" panose="02010600030101010101" pitchFamily="2" charset="-122"/>
                                        <a:cs typeface="+mn-cs"/>
                                      </a:rPr>
                                      <m:t>1</m:t>
                                    </m:r>
                                  </m:sub>
                                </m:sSub>
                              </m:oMath>
                            </m:oMathPara>
                          </a14:m>
                          <a:endParaRPr lang="zh-CN" altLang="en-US" sz="2400" kern="1200" dirty="0">
                            <a:solidFill>
                              <a:schemeClr val="dk1"/>
                            </a:solidFill>
                            <a:latin typeface="TimesNewRomanPSMT"/>
                            <a:ea typeface="宋体" panose="02010600030101010101" pitchFamily="2" charset="-122"/>
                            <a:cs typeface="+mn-cs"/>
                          </a:endParaRPr>
                        </a:p>
                      </a:txBody>
                      <a:tcPr/>
                    </a:tc>
                    <a:extLst>
                      <a:ext uri="{0D108BD9-81ED-4DB2-BD59-A6C34878D82A}">
                        <a16:rowId xmlns:a16="http://schemas.microsoft.com/office/drawing/2014/main" val="248124412"/>
                      </a:ext>
                    </a:extLst>
                  </a:tr>
                  <a:tr h="540592">
                    <a:tc>
                      <a:txBody>
                        <a:bodyPr/>
                        <a:lstStyle/>
                        <a:p>
                          <a:r>
                            <a:rPr lang="en-US" altLang="zh-CN" sz="2400" kern="1200" dirty="0">
                              <a:solidFill>
                                <a:schemeClr val="dk1"/>
                              </a:solidFill>
                              <a:latin typeface="TimesNewRomanPSMT"/>
                              <a:ea typeface="宋体" panose="02010600030101010101" pitchFamily="2" charset="-122"/>
                              <a:cs typeface="+mn-cs"/>
                            </a:rPr>
                            <a:t>2</a:t>
                          </a:r>
                          <a:endParaRPr lang="zh-CN" altLang="en-US" sz="2400" kern="1200" dirty="0">
                            <a:solidFill>
                              <a:schemeClr val="dk1"/>
                            </a:solidFill>
                            <a:latin typeface="TimesNewRomanPSMT"/>
                            <a:ea typeface="宋体" panose="02010600030101010101" pitchFamily="2" charset="-122"/>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kern="1200" dirty="0">
                              <a:solidFill>
                                <a:schemeClr val="dk1"/>
                              </a:solidFill>
                              <a:latin typeface="TimesNewRomanPSMT"/>
                              <a:ea typeface="宋体" panose="02010600030101010101" pitchFamily="2" charset="-122"/>
                              <a:cs typeface="+mn-cs"/>
                            </a:rPr>
                            <a:t>[</a:t>
                          </a:r>
                          <a14:m>
                            <m:oMath xmlns:m="http://schemas.openxmlformats.org/officeDocument/2006/math">
                              <m:sSub>
                                <m:sSubPr>
                                  <m:ctrlPr>
                                    <a:rPr lang="en-US" altLang="zh-CN" sz="2400" i="1" kern="1200" smtClean="0">
                                      <a:solidFill>
                                        <a:schemeClr val="dk1"/>
                                      </a:solidFill>
                                      <a:latin typeface="Cambria Math" panose="02040503050406030204" pitchFamily="18" charset="0"/>
                                      <a:ea typeface="宋体" panose="02010600030101010101" pitchFamily="2" charset="-122"/>
                                      <a:cs typeface="+mn-cs"/>
                                    </a:rPr>
                                  </m:ctrlPr>
                                </m:sSubPr>
                                <m:e>
                                  <m:r>
                                    <m:rPr>
                                      <m:nor/>
                                    </m:rPr>
                                    <a:rPr lang="en-US" altLang="zh-CN" sz="2400" kern="1200" dirty="0">
                                      <a:solidFill>
                                        <a:schemeClr val="dk1"/>
                                      </a:solidFill>
                                      <a:latin typeface="TimesNewRomanPSMT"/>
                                      <a:ea typeface="宋体" panose="02010600030101010101" pitchFamily="2" charset="-122"/>
                                      <a:cs typeface="+mn-cs"/>
                                    </a:rPr>
                                    <m:t>U</m:t>
                                  </m:r>
                                </m:e>
                                <m:sub>
                                  <m:r>
                                    <a:rPr lang="en-US" altLang="zh-CN" sz="2400" kern="1200" dirty="0" smtClean="0">
                                      <a:solidFill>
                                        <a:schemeClr val="dk1"/>
                                      </a:solidFill>
                                      <a:latin typeface="Cambria Math" panose="02040503050406030204" pitchFamily="18" charset="0"/>
                                      <a:ea typeface="宋体" panose="02010600030101010101" pitchFamily="2" charset="-122"/>
                                      <a:cs typeface="+mn-cs"/>
                                    </a:rPr>
                                    <m:t>2</m:t>
                                  </m:r>
                                </m:sub>
                              </m:sSub>
                            </m:oMath>
                          </a14:m>
                          <a:r>
                            <a:rPr lang="en-US" altLang="zh-CN" sz="2400" kern="1200" dirty="0">
                              <a:solidFill>
                                <a:schemeClr val="dk1"/>
                              </a:solidFill>
                              <a:latin typeface="TimesNewRomanPSMT"/>
                              <a:ea typeface="宋体" panose="02010600030101010101" pitchFamily="2" charset="-122"/>
                              <a:cs typeface="+mn-cs"/>
                            </a:rPr>
                            <a:t> , </a:t>
                          </a:r>
                          <a14:m>
                            <m:oMath xmlns:m="http://schemas.openxmlformats.org/officeDocument/2006/math">
                              <m:sSub>
                                <m:sSubPr>
                                  <m:ctrlPr>
                                    <a:rPr lang="en-US" altLang="zh-CN" sz="2400" i="1" kern="1200" smtClean="0">
                                      <a:solidFill>
                                        <a:schemeClr val="dk1"/>
                                      </a:solidFill>
                                      <a:latin typeface="Cambria Math" panose="02040503050406030204" pitchFamily="18" charset="0"/>
                                      <a:ea typeface="宋体" panose="02010600030101010101" pitchFamily="2" charset="-122"/>
                                      <a:cs typeface="+mn-cs"/>
                                    </a:rPr>
                                  </m:ctrlPr>
                                </m:sSubPr>
                                <m:e>
                                  <m:r>
                                    <m:rPr>
                                      <m:nor/>
                                    </m:rPr>
                                    <a:rPr lang="en-US" altLang="zh-CN" sz="2400" kern="1200" dirty="0">
                                      <a:solidFill>
                                        <a:schemeClr val="dk1"/>
                                      </a:solidFill>
                                      <a:latin typeface="TimesNewRomanPSMT"/>
                                      <a:ea typeface="宋体" panose="02010600030101010101" pitchFamily="2" charset="-122"/>
                                      <a:cs typeface="+mn-cs"/>
                                    </a:rPr>
                                    <m:t>U</m:t>
                                  </m:r>
                                </m:e>
                                <m:sub>
                                  <m:r>
                                    <a:rPr lang="en-US" altLang="zh-CN" sz="2400" i="1" kern="1200" dirty="0" smtClean="0">
                                      <a:solidFill>
                                        <a:schemeClr val="dk1"/>
                                      </a:solidFill>
                                      <a:latin typeface="Cambria Math" panose="02040503050406030204" pitchFamily="18" charset="0"/>
                                      <a:ea typeface="宋体" panose="02010600030101010101" pitchFamily="2" charset="-122"/>
                                      <a:cs typeface="+mn-cs"/>
                                    </a:rPr>
                                    <m:t>3</m:t>
                                  </m:r>
                                </m:sub>
                              </m:sSub>
                            </m:oMath>
                          </a14:m>
                          <a:r>
                            <a:rPr lang="en-US" altLang="zh-CN" sz="2400" kern="1200" dirty="0">
                              <a:solidFill>
                                <a:schemeClr val="dk1"/>
                              </a:solidFill>
                              <a:latin typeface="TimesNewRomanPSMT"/>
                              <a:ea typeface="宋体" panose="02010600030101010101" pitchFamily="2" charset="-122"/>
                              <a:cs typeface="+mn-cs"/>
                            </a:rPr>
                            <a:t>,..., </a:t>
                          </a:r>
                          <a14:m>
                            <m:oMath xmlns:m="http://schemas.openxmlformats.org/officeDocument/2006/math">
                              <m:sSub>
                                <m:sSubPr>
                                  <m:ctrlPr>
                                    <a:rPr lang="en-US" altLang="zh-CN" sz="2400" i="1" kern="1200">
                                      <a:solidFill>
                                        <a:schemeClr val="dk1"/>
                                      </a:solidFill>
                                      <a:latin typeface="Cambria Math" panose="02040503050406030204" pitchFamily="18" charset="0"/>
                                      <a:ea typeface="宋体" panose="02010600030101010101" pitchFamily="2" charset="-122"/>
                                      <a:cs typeface="+mn-cs"/>
                                    </a:rPr>
                                  </m:ctrlPr>
                                </m:sSubPr>
                                <m:e>
                                  <m:r>
                                    <m:rPr>
                                      <m:nor/>
                                    </m:rPr>
                                    <a:rPr lang="en-US" altLang="zh-CN" sz="2400" kern="1200" dirty="0">
                                      <a:solidFill>
                                        <a:schemeClr val="dk1"/>
                                      </a:solidFill>
                                      <a:latin typeface="TimesNewRomanPSMT"/>
                                      <a:ea typeface="宋体" panose="02010600030101010101" pitchFamily="2" charset="-122"/>
                                      <a:cs typeface="+mn-cs"/>
                                    </a:rPr>
                                    <m:t>U</m:t>
                                  </m:r>
                                </m:e>
                                <m:sub>
                                  <m:r>
                                    <a:rPr lang="en-US" altLang="zh-CN" sz="2400" kern="1200" dirty="0" smtClean="0">
                                      <a:solidFill>
                                        <a:schemeClr val="dk1"/>
                                      </a:solidFill>
                                      <a:latin typeface="Cambria Math" panose="02040503050406030204" pitchFamily="18" charset="0"/>
                                      <a:ea typeface="宋体" panose="02010600030101010101" pitchFamily="2" charset="-122"/>
                                      <a:cs typeface="+mn-cs"/>
                                    </a:rPr>
                                    <m:t>𝑘</m:t>
                                  </m:r>
                                  <m:r>
                                    <a:rPr lang="en-US" altLang="zh-CN" sz="2400" kern="1200" dirty="0" smtClean="0">
                                      <a:solidFill>
                                        <a:schemeClr val="dk1"/>
                                      </a:solidFill>
                                      <a:latin typeface="Cambria Math" panose="02040503050406030204" pitchFamily="18" charset="0"/>
                                      <a:ea typeface="宋体" panose="02010600030101010101" pitchFamily="2" charset="-122"/>
                                      <a:cs typeface="+mn-cs"/>
                                    </a:rPr>
                                    <m:t>+1</m:t>
                                  </m:r>
                                </m:sub>
                              </m:sSub>
                            </m:oMath>
                          </a14:m>
                          <a:r>
                            <a:rPr lang="en-US" altLang="zh-CN" sz="2400" kern="1200" dirty="0">
                              <a:solidFill>
                                <a:schemeClr val="dk1"/>
                              </a:solidFill>
                              <a:latin typeface="TimesNewRomanPSMT"/>
                              <a:ea typeface="宋体" panose="02010600030101010101" pitchFamily="2" charset="-122"/>
                              <a:cs typeface="+mn-cs"/>
                            </a:rPr>
                            <a:t>] </a:t>
                          </a:r>
                          <a:endParaRPr lang="zh-CN" altLang="en-US" sz="2400" kern="1200" dirty="0">
                            <a:solidFill>
                              <a:schemeClr val="dk1"/>
                            </a:solidFill>
                            <a:latin typeface="TimesNewRomanPSMT"/>
                            <a:ea typeface="宋体" panose="02010600030101010101" pitchFamily="2" charset="-122"/>
                            <a:cs typeface="+mn-cs"/>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400" i="1" kern="1200" smtClean="0">
                                        <a:solidFill>
                                          <a:schemeClr val="dk1"/>
                                        </a:solidFill>
                                        <a:latin typeface="Cambria Math" panose="02040503050406030204" pitchFamily="18" charset="0"/>
                                        <a:ea typeface="宋体" panose="02010600030101010101" pitchFamily="2" charset="-122"/>
                                        <a:cs typeface="+mn-cs"/>
                                      </a:rPr>
                                    </m:ctrlPr>
                                  </m:sSubPr>
                                  <m:e>
                                    <m:r>
                                      <m:rPr>
                                        <m:nor/>
                                      </m:rPr>
                                      <a:rPr lang="en-US" altLang="zh-CN" sz="2400" kern="1200" dirty="0" smtClean="0">
                                        <a:solidFill>
                                          <a:schemeClr val="dk1"/>
                                        </a:solidFill>
                                        <a:latin typeface="TimesNewRomanPSMT"/>
                                        <a:ea typeface="宋体" panose="02010600030101010101" pitchFamily="2" charset="-122"/>
                                        <a:cs typeface="+mn-cs"/>
                                      </a:rPr>
                                      <m:t>P</m:t>
                                    </m:r>
                                  </m:e>
                                  <m:sub>
                                    <m:r>
                                      <a:rPr lang="en-US" altLang="zh-CN" sz="2400" kern="1200" dirty="0" smtClean="0">
                                        <a:solidFill>
                                          <a:schemeClr val="dk1"/>
                                        </a:solidFill>
                                        <a:latin typeface="Cambria Math" panose="02040503050406030204" pitchFamily="18" charset="0"/>
                                        <a:ea typeface="宋体" panose="02010600030101010101" pitchFamily="2" charset="-122"/>
                                        <a:cs typeface="+mn-cs"/>
                                      </a:rPr>
                                      <m:t>2</m:t>
                                    </m:r>
                                  </m:sub>
                                </m:sSub>
                              </m:oMath>
                            </m:oMathPara>
                          </a14:m>
                          <a:endParaRPr lang="zh-CN" altLang="en-US" sz="2400" kern="1200" dirty="0">
                            <a:solidFill>
                              <a:schemeClr val="dk1"/>
                            </a:solidFill>
                            <a:latin typeface="TimesNewRomanPSMT"/>
                            <a:ea typeface="宋体" panose="02010600030101010101" pitchFamily="2" charset="-122"/>
                            <a:cs typeface="+mn-cs"/>
                          </a:endParaRPr>
                        </a:p>
                      </a:txBody>
                      <a:tcPr/>
                    </a:tc>
                    <a:extLst>
                      <a:ext uri="{0D108BD9-81ED-4DB2-BD59-A6C34878D82A}">
                        <a16:rowId xmlns:a16="http://schemas.microsoft.com/office/drawing/2014/main" val="746917758"/>
                      </a:ext>
                    </a:extLst>
                  </a:tr>
                  <a:tr h="540592">
                    <a:tc>
                      <a:txBody>
                        <a:bodyPr/>
                        <a:lstStyle/>
                        <a:p>
                          <a:r>
                            <a:rPr lang="en-US" altLang="zh-CN" sz="2400" kern="1200" dirty="0">
                              <a:solidFill>
                                <a:schemeClr val="dk1"/>
                              </a:solidFill>
                              <a:latin typeface="TimesNewRomanPSMT"/>
                              <a:ea typeface="宋体" panose="02010600030101010101" pitchFamily="2" charset="-122"/>
                              <a:cs typeface="+mn-cs"/>
                            </a:rPr>
                            <a:t>3</a:t>
                          </a:r>
                          <a:endParaRPr lang="zh-CN" altLang="en-US" sz="2400" kern="1200" dirty="0">
                            <a:solidFill>
                              <a:schemeClr val="dk1"/>
                            </a:solidFill>
                            <a:latin typeface="TimesNewRomanPSMT"/>
                            <a:ea typeface="宋体" panose="02010600030101010101" pitchFamily="2" charset="-122"/>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kern="1200" dirty="0">
                              <a:solidFill>
                                <a:schemeClr val="dk1"/>
                              </a:solidFill>
                              <a:latin typeface="TimesNewRomanPSMT"/>
                              <a:ea typeface="宋体" panose="02010600030101010101" pitchFamily="2" charset="-122"/>
                              <a:cs typeface="+mn-cs"/>
                            </a:rPr>
                            <a:t>[</a:t>
                          </a:r>
                          <a14:m>
                            <m:oMath xmlns:m="http://schemas.openxmlformats.org/officeDocument/2006/math">
                              <m:sSub>
                                <m:sSubPr>
                                  <m:ctrlPr>
                                    <a:rPr lang="en-US" altLang="zh-CN" sz="2400" i="1" kern="1200" smtClean="0">
                                      <a:solidFill>
                                        <a:schemeClr val="dk1"/>
                                      </a:solidFill>
                                      <a:latin typeface="Cambria Math" panose="02040503050406030204" pitchFamily="18" charset="0"/>
                                      <a:ea typeface="宋体" panose="02010600030101010101" pitchFamily="2" charset="-122"/>
                                      <a:cs typeface="+mn-cs"/>
                                    </a:rPr>
                                  </m:ctrlPr>
                                </m:sSubPr>
                                <m:e>
                                  <m:r>
                                    <m:rPr>
                                      <m:nor/>
                                    </m:rPr>
                                    <a:rPr lang="en-US" altLang="zh-CN" sz="2400" kern="1200" dirty="0">
                                      <a:solidFill>
                                        <a:schemeClr val="dk1"/>
                                      </a:solidFill>
                                      <a:latin typeface="TimesNewRomanPSMT"/>
                                      <a:ea typeface="宋体" panose="02010600030101010101" pitchFamily="2" charset="-122"/>
                                      <a:cs typeface="+mn-cs"/>
                                    </a:rPr>
                                    <m:t>U</m:t>
                                  </m:r>
                                </m:e>
                                <m:sub>
                                  <m:r>
                                    <a:rPr lang="en-US" altLang="zh-CN" sz="2400" kern="1200" dirty="0" smtClean="0">
                                      <a:solidFill>
                                        <a:schemeClr val="dk1"/>
                                      </a:solidFill>
                                      <a:latin typeface="Cambria Math" panose="02040503050406030204" pitchFamily="18" charset="0"/>
                                      <a:ea typeface="宋体" panose="02010600030101010101" pitchFamily="2" charset="-122"/>
                                      <a:cs typeface="+mn-cs"/>
                                    </a:rPr>
                                    <m:t>3</m:t>
                                  </m:r>
                                </m:sub>
                              </m:sSub>
                            </m:oMath>
                          </a14:m>
                          <a:r>
                            <a:rPr lang="en-US" altLang="zh-CN" sz="2400" kern="1200" dirty="0">
                              <a:solidFill>
                                <a:schemeClr val="dk1"/>
                              </a:solidFill>
                              <a:latin typeface="TimesNewRomanPSMT"/>
                              <a:ea typeface="宋体" panose="02010600030101010101" pitchFamily="2" charset="-122"/>
                              <a:cs typeface="+mn-cs"/>
                            </a:rPr>
                            <a:t> , </a:t>
                          </a:r>
                          <a14:m>
                            <m:oMath xmlns:m="http://schemas.openxmlformats.org/officeDocument/2006/math">
                              <m:sSub>
                                <m:sSubPr>
                                  <m:ctrlPr>
                                    <a:rPr lang="en-US" altLang="zh-CN" sz="2400" i="1" kern="1200">
                                      <a:solidFill>
                                        <a:schemeClr val="dk1"/>
                                      </a:solidFill>
                                      <a:latin typeface="Cambria Math" panose="02040503050406030204" pitchFamily="18" charset="0"/>
                                      <a:ea typeface="宋体" panose="02010600030101010101" pitchFamily="2" charset="-122"/>
                                      <a:cs typeface="+mn-cs"/>
                                    </a:rPr>
                                  </m:ctrlPr>
                                </m:sSubPr>
                                <m:e>
                                  <m:r>
                                    <m:rPr>
                                      <m:nor/>
                                    </m:rPr>
                                    <a:rPr lang="en-US" altLang="zh-CN" sz="2400" kern="1200" dirty="0">
                                      <a:solidFill>
                                        <a:schemeClr val="dk1"/>
                                      </a:solidFill>
                                      <a:latin typeface="TimesNewRomanPSMT"/>
                                      <a:ea typeface="宋体" panose="02010600030101010101" pitchFamily="2" charset="-122"/>
                                      <a:cs typeface="+mn-cs"/>
                                    </a:rPr>
                                    <m:t>U</m:t>
                                  </m:r>
                                </m:e>
                                <m:sub>
                                  <m:r>
                                    <a:rPr lang="en-US" altLang="zh-CN" sz="2400" i="1" kern="1200" dirty="0" smtClean="0">
                                      <a:solidFill>
                                        <a:schemeClr val="dk1"/>
                                      </a:solidFill>
                                      <a:latin typeface="Cambria Math" panose="02040503050406030204" pitchFamily="18" charset="0"/>
                                      <a:ea typeface="宋体" panose="02010600030101010101" pitchFamily="2" charset="-122"/>
                                      <a:cs typeface="+mn-cs"/>
                                    </a:rPr>
                                    <m:t>4</m:t>
                                  </m:r>
                                </m:sub>
                              </m:sSub>
                            </m:oMath>
                          </a14:m>
                          <a:r>
                            <a:rPr lang="en-US" altLang="zh-CN" sz="2400" kern="1200" dirty="0">
                              <a:solidFill>
                                <a:schemeClr val="dk1"/>
                              </a:solidFill>
                              <a:latin typeface="TimesNewRomanPSMT"/>
                              <a:ea typeface="宋体" panose="02010600030101010101" pitchFamily="2" charset="-122"/>
                              <a:cs typeface="+mn-cs"/>
                            </a:rPr>
                            <a:t>,..., </a:t>
                          </a:r>
                          <a14:m>
                            <m:oMath xmlns:m="http://schemas.openxmlformats.org/officeDocument/2006/math">
                              <m:sSub>
                                <m:sSubPr>
                                  <m:ctrlPr>
                                    <a:rPr lang="en-US" altLang="zh-CN" sz="2400" i="1" kern="1200">
                                      <a:solidFill>
                                        <a:schemeClr val="dk1"/>
                                      </a:solidFill>
                                      <a:latin typeface="Cambria Math" panose="02040503050406030204" pitchFamily="18" charset="0"/>
                                      <a:ea typeface="宋体" panose="02010600030101010101" pitchFamily="2" charset="-122"/>
                                      <a:cs typeface="+mn-cs"/>
                                    </a:rPr>
                                  </m:ctrlPr>
                                </m:sSubPr>
                                <m:e>
                                  <m:r>
                                    <m:rPr>
                                      <m:nor/>
                                    </m:rPr>
                                    <a:rPr lang="en-US" altLang="zh-CN" sz="2400" kern="1200" dirty="0">
                                      <a:solidFill>
                                        <a:schemeClr val="dk1"/>
                                      </a:solidFill>
                                      <a:latin typeface="TimesNewRomanPSMT"/>
                                      <a:ea typeface="宋体" panose="02010600030101010101" pitchFamily="2" charset="-122"/>
                                      <a:cs typeface="+mn-cs"/>
                                    </a:rPr>
                                    <m:t>U</m:t>
                                  </m:r>
                                </m:e>
                                <m:sub>
                                  <m:r>
                                    <a:rPr lang="en-US" altLang="zh-CN" sz="2400" kern="1200" dirty="0" smtClean="0">
                                      <a:solidFill>
                                        <a:schemeClr val="dk1"/>
                                      </a:solidFill>
                                      <a:latin typeface="Cambria Math" panose="02040503050406030204" pitchFamily="18" charset="0"/>
                                      <a:ea typeface="宋体" panose="02010600030101010101" pitchFamily="2" charset="-122"/>
                                      <a:cs typeface="+mn-cs"/>
                                    </a:rPr>
                                    <m:t>𝑘</m:t>
                                  </m:r>
                                  <m:r>
                                    <a:rPr lang="en-US" altLang="zh-CN" sz="2400" kern="1200" dirty="0" smtClean="0">
                                      <a:solidFill>
                                        <a:schemeClr val="dk1"/>
                                      </a:solidFill>
                                      <a:latin typeface="Cambria Math" panose="02040503050406030204" pitchFamily="18" charset="0"/>
                                      <a:ea typeface="宋体" panose="02010600030101010101" pitchFamily="2" charset="-122"/>
                                      <a:cs typeface="+mn-cs"/>
                                    </a:rPr>
                                    <m:t>+2</m:t>
                                  </m:r>
                                </m:sub>
                              </m:sSub>
                            </m:oMath>
                          </a14:m>
                          <a:r>
                            <a:rPr lang="en-US" altLang="zh-CN" sz="2400" kern="1200" dirty="0">
                              <a:solidFill>
                                <a:schemeClr val="dk1"/>
                              </a:solidFill>
                              <a:latin typeface="TimesNewRomanPSMT"/>
                              <a:ea typeface="宋体" panose="02010600030101010101" pitchFamily="2" charset="-122"/>
                              <a:cs typeface="+mn-cs"/>
                            </a:rPr>
                            <a:t>] </a:t>
                          </a:r>
                          <a:endParaRPr lang="zh-CN" altLang="en-US" sz="2400" kern="1200" dirty="0">
                            <a:solidFill>
                              <a:schemeClr val="dk1"/>
                            </a:solidFill>
                            <a:latin typeface="TimesNewRomanPSMT"/>
                            <a:ea typeface="宋体" panose="02010600030101010101" pitchFamily="2" charset="-122"/>
                            <a:cs typeface="+mn-cs"/>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400" i="1" kern="1200" smtClean="0">
                                        <a:solidFill>
                                          <a:schemeClr val="dk1"/>
                                        </a:solidFill>
                                        <a:latin typeface="Cambria Math" panose="02040503050406030204" pitchFamily="18" charset="0"/>
                                        <a:ea typeface="宋体" panose="02010600030101010101" pitchFamily="2" charset="-122"/>
                                        <a:cs typeface="+mn-cs"/>
                                      </a:rPr>
                                    </m:ctrlPr>
                                  </m:sSubPr>
                                  <m:e>
                                    <m:r>
                                      <m:rPr>
                                        <m:nor/>
                                      </m:rPr>
                                      <a:rPr lang="en-US" altLang="zh-CN" sz="2400" kern="1200" dirty="0" smtClean="0">
                                        <a:solidFill>
                                          <a:schemeClr val="dk1"/>
                                        </a:solidFill>
                                        <a:latin typeface="TimesNewRomanPSMT"/>
                                        <a:ea typeface="宋体" panose="02010600030101010101" pitchFamily="2" charset="-122"/>
                                        <a:cs typeface="+mn-cs"/>
                                      </a:rPr>
                                      <m:t>P</m:t>
                                    </m:r>
                                  </m:e>
                                  <m:sub>
                                    <m:r>
                                      <a:rPr lang="en-US" altLang="zh-CN" sz="2400" kern="1200" dirty="0" smtClean="0">
                                        <a:solidFill>
                                          <a:schemeClr val="dk1"/>
                                        </a:solidFill>
                                        <a:latin typeface="Cambria Math" panose="02040503050406030204" pitchFamily="18" charset="0"/>
                                        <a:ea typeface="宋体" panose="02010600030101010101" pitchFamily="2" charset="-122"/>
                                        <a:cs typeface="+mn-cs"/>
                                      </a:rPr>
                                      <m:t>3</m:t>
                                    </m:r>
                                  </m:sub>
                                </m:sSub>
                              </m:oMath>
                            </m:oMathPara>
                          </a14:m>
                          <a:endParaRPr lang="zh-CN" altLang="en-US" sz="2400" kern="1200" dirty="0">
                            <a:solidFill>
                              <a:schemeClr val="dk1"/>
                            </a:solidFill>
                            <a:latin typeface="TimesNewRomanPSMT"/>
                            <a:ea typeface="宋体" panose="02010600030101010101" pitchFamily="2" charset="-122"/>
                            <a:cs typeface="+mn-cs"/>
                          </a:endParaRPr>
                        </a:p>
                      </a:txBody>
                      <a:tcPr/>
                    </a:tc>
                    <a:extLst>
                      <a:ext uri="{0D108BD9-81ED-4DB2-BD59-A6C34878D82A}">
                        <a16:rowId xmlns:a16="http://schemas.microsoft.com/office/drawing/2014/main" val="243494514"/>
                      </a:ext>
                    </a:extLst>
                  </a:tr>
                  <a:tr h="540592">
                    <a:tc>
                      <a:txBody>
                        <a:bodyPr/>
                        <a:lstStyle/>
                        <a:p>
                          <a:r>
                            <a:rPr lang="en-US" altLang="zh-CN" sz="2400" kern="1200" dirty="0">
                              <a:solidFill>
                                <a:schemeClr val="dk1"/>
                              </a:solidFill>
                              <a:latin typeface="TimesNewRomanPSMT"/>
                              <a:ea typeface="宋体" panose="02010600030101010101" pitchFamily="2" charset="-122"/>
                              <a:cs typeface="+mn-cs"/>
                            </a:rPr>
                            <a:t>…</a:t>
                          </a:r>
                          <a:endParaRPr lang="zh-CN" altLang="en-US" sz="2400" kern="1200" dirty="0">
                            <a:solidFill>
                              <a:schemeClr val="dk1"/>
                            </a:solidFill>
                            <a:latin typeface="TimesNewRomanPSMT"/>
                            <a:ea typeface="宋体" panose="02010600030101010101" pitchFamily="2" charset="-122"/>
                            <a:cs typeface="+mn-cs"/>
                          </a:endParaRPr>
                        </a:p>
                      </a:txBody>
                      <a:tcPr/>
                    </a:tc>
                    <a:tc>
                      <a:txBody>
                        <a:bodyPr/>
                        <a:lstStyle/>
                        <a:p>
                          <a:endParaRPr lang="zh-CN" altLang="en-US" sz="2400" kern="1200" dirty="0">
                            <a:solidFill>
                              <a:schemeClr val="dk1"/>
                            </a:solidFill>
                            <a:latin typeface="TimesNewRomanPSMT"/>
                            <a:ea typeface="宋体" panose="02010600030101010101" pitchFamily="2" charset="-122"/>
                            <a:cs typeface="+mn-cs"/>
                          </a:endParaRPr>
                        </a:p>
                      </a:txBody>
                      <a:tcPr/>
                    </a:tc>
                    <a:tc>
                      <a:txBody>
                        <a:bodyPr/>
                        <a:lstStyle/>
                        <a:p>
                          <a:endParaRPr lang="zh-CN" altLang="en-US" sz="2400" kern="1200" dirty="0">
                            <a:solidFill>
                              <a:schemeClr val="dk1"/>
                            </a:solidFill>
                            <a:latin typeface="TimesNewRomanPSMT"/>
                            <a:ea typeface="宋体" panose="02010600030101010101" pitchFamily="2" charset="-122"/>
                            <a:cs typeface="+mn-cs"/>
                          </a:endParaRPr>
                        </a:p>
                      </a:txBody>
                      <a:tcPr/>
                    </a:tc>
                    <a:extLst>
                      <a:ext uri="{0D108BD9-81ED-4DB2-BD59-A6C34878D82A}">
                        <a16:rowId xmlns:a16="http://schemas.microsoft.com/office/drawing/2014/main" val="2984954359"/>
                      </a:ext>
                    </a:extLst>
                  </a:tr>
                  <a:tr h="540592">
                    <a:tc>
                      <a:txBody>
                        <a:bodyPr/>
                        <a:lstStyle/>
                        <a:p>
                          <a:r>
                            <a:rPr lang="en-US" altLang="zh-CN" sz="2400" kern="1200" dirty="0" smtClean="0">
                              <a:solidFill>
                                <a:schemeClr val="dk1"/>
                              </a:solidFill>
                              <a:latin typeface="TimesNewRomanPSMT"/>
                              <a:ea typeface="宋体" panose="02010600030101010101" pitchFamily="2" charset="-122"/>
                              <a:cs typeface="+mn-cs"/>
                            </a:rPr>
                            <a:t>n-k+1</a:t>
                          </a:r>
                          <a:endParaRPr lang="zh-CN" altLang="en-US" sz="2400" kern="1200" dirty="0">
                            <a:solidFill>
                              <a:schemeClr val="dk1"/>
                            </a:solidFill>
                            <a:latin typeface="TimesNewRomanPSMT"/>
                            <a:ea typeface="宋体" panose="02010600030101010101" pitchFamily="2" charset="-122"/>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kern="1200" dirty="0">
                              <a:solidFill>
                                <a:schemeClr val="dk1"/>
                              </a:solidFill>
                              <a:latin typeface="TimesNewRomanPSMT"/>
                              <a:ea typeface="宋体" panose="02010600030101010101" pitchFamily="2" charset="-122"/>
                              <a:cs typeface="+mn-cs"/>
                            </a:rPr>
                            <a:t>[</a:t>
                          </a:r>
                          <a14:m>
                            <m:oMath xmlns:m="http://schemas.openxmlformats.org/officeDocument/2006/math">
                              <m:sSub>
                                <m:sSubPr>
                                  <m:ctrlPr>
                                    <a:rPr lang="en-US" altLang="zh-CN" sz="2000" i="1" kern="1200" smtClean="0">
                                      <a:solidFill>
                                        <a:schemeClr val="dk1"/>
                                      </a:solidFill>
                                      <a:latin typeface="Cambria Math" panose="02040503050406030204" pitchFamily="18" charset="0"/>
                                      <a:ea typeface="宋体" panose="02010600030101010101" pitchFamily="2" charset="-122"/>
                                      <a:cs typeface="+mn-cs"/>
                                    </a:rPr>
                                  </m:ctrlPr>
                                </m:sSubPr>
                                <m:e>
                                  <m:r>
                                    <m:rPr>
                                      <m:nor/>
                                    </m:rPr>
                                    <a:rPr lang="en-US" altLang="zh-CN" sz="2000" kern="1200" dirty="0">
                                      <a:solidFill>
                                        <a:schemeClr val="dk1"/>
                                      </a:solidFill>
                                      <a:latin typeface="TimesNewRomanPSMT"/>
                                      <a:ea typeface="宋体" panose="02010600030101010101" pitchFamily="2" charset="-122"/>
                                      <a:cs typeface="+mn-cs"/>
                                    </a:rPr>
                                    <m:t>U</m:t>
                                  </m:r>
                                </m:e>
                                <m:sub>
                                  <m:r>
                                    <m:rPr>
                                      <m:nor/>
                                    </m:rPr>
                                    <a:rPr lang="en-US" altLang="zh-CN" sz="2000" kern="1200" dirty="0" smtClean="0">
                                      <a:solidFill>
                                        <a:schemeClr val="dk1"/>
                                      </a:solidFill>
                                      <a:latin typeface="TimesNewRomanPSMT"/>
                                      <a:ea typeface="宋体" panose="02010600030101010101" pitchFamily="2" charset="-122"/>
                                      <a:cs typeface="+mn-cs"/>
                                    </a:rPr>
                                    <m:t>n</m:t>
                                  </m:r>
                                  <m:r>
                                    <m:rPr>
                                      <m:nor/>
                                    </m:rPr>
                                    <a:rPr lang="en-US" altLang="zh-CN" sz="2000" kern="1200" dirty="0" smtClean="0">
                                      <a:solidFill>
                                        <a:schemeClr val="dk1"/>
                                      </a:solidFill>
                                      <a:latin typeface="TimesNewRomanPSMT"/>
                                      <a:ea typeface="宋体" panose="02010600030101010101" pitchFamily="2" charset="-122"/>
                                      <a:cs typeface="+mn-cs"/>
                                    </a:rPr>
                                    <m:t>−</m:t>
                                  </m:r>
                                  <m:r>
                                    <m:rPr>
                                      <m:nor/>
                                    </m:rPr>
                                    <a:rPr lang="en-US" altLang="zh-CN" sz="2000" kern="1200" dirty="0" smtClean="0">
                                      <a:solidFill>
                                        <a:schemeClr val="dk1"/>
                                      </a:solidFill>
                                      <a:latin typeface="TimesNewRomanPSMT"/>
                                      <a:ea typeface="宋体" panose="02010600030101010101" pitchFamily="2" charset="-122"/>
                                      <a:cs typeface="+mn-cs"/>
                                    </a:rPr>
                                    <m:t>k</m:t>
                                  </m:r>
                                  <m:r>
                                    <m:rPr>
                                      <m:nor/>
                                    </m:rPr>
                                    <a:rPr lang="en-US" altLang="zh-CN" sz="2000" kern="1200" dirty="0" smtClean="0">
                                      <a:solidFill>
                                        <a:schemeClr val="dk1"/>
                                      </a:solidFill>
                                      <a:latin typeface="TimesNewRomanPSMT"/>
                                      <a:ea typeface="宋体" panose="02010600030101010101" pitchFamily="2" charset="-122"/>
                                      <a:cs typeface="+mn-cs"/>
                                    </a:rPr>
                                    <m:t> +1</m:t>
                                  </m:r>
                                  <m:r>
                                    <m:rPr>
                                      <m:nor/>
                                    </m:rPr>
                                    <a:rPr lang="zh-CN" altLang="en-US" sz="2000" kern="1200" dirty="0" smtClean="0">
                                      <a:solidFill>
                                        <a:schemeClr val="dk1"/>
                                      </a:solidFill>
                                      <a:latin typeface="TimesNewRomanPSMT"/>
                                      <a:ea typeface="宋体" panose="02010600030101010101" pitchFamily="2" charset="-122"/>
                                      <a:cs typeface="+mn-cs"/>
                                    </a:rPr>
                                    <m:t> </m:t>
                                  </m:r>
                                </m:sub>
                              </m:sSub>
                            </m:oMath>
                          </a14:m>
                          <a:r>
                            <a:rPr lang="en-US" altLang="zh-CN" sz="2000" kern="1200" dirty="0">
                              <a:solidFill>
                                <a:schemeClr val="dk1"/>
                              </a:solidFill>
                              <a:latin typeface="TimesNewRomanPSMT"/>
                              <a:ea typeface="宋体" panose="02010600030101010101" pitchFamily="2" charset="-122"/>
                              <a:cs typeface="+mn-cs"/>
                            </a:rPr>
                            <a:t> , </a:t>
                          </a:r>
                          <a14:m>
                            <m:oMath xmlns:m="http://schemas.openxmlformats.org/officeDocument/2006/math">
                              <m:sSub>
                                <m:sSubPr>
                                  <m:ctrlPr>
                                    <a:rPr lang="en-US" altLang="zh-CN" sz="2000" i="1" kern="1200">
                                      <a:solidFill>
                                        <a:schemeClr val="dk1"/>
                                      </a:solidFill>
                                      <a:latin typeface="Cambria Math" panose="02040503050406030204" pitchFamily="18" charset="0"/>
                                      <a:ea typeface="宋体" panose="02010600030101010101" pitchFamily="2" charset="-122"/>
                                      <a:cs typeface="+mn-cs"/>
                                    </a:rPr>
                                  </m:ctrlPr>
                                </m:sSubPr>
                                <m:e>
                                  <m:r>
                                    <m:rPr>
                                      <m:nor/>
                                    </m:rPr>
                                    <a:rPr lang="en-US" altLang="zh-CN" sz="2000" kern="1200" dirty="0">
                                      <a:solidFill>
                                        <a:schemeClr val="dk1"/>
                                      </a:solidFill>
                                      <a:latin typeface="TimesNewRomanPSMT"/>
                                      <a:ea typeface="宋体" panose="02010600030101010101" pitchFamily="2" charset="-122"/>
                                      <a:cs typeface="+mn-cs"/>
                                    </a:rPr>
                                    <m:t>U</m:t>
                                  </m:r>
                                </m:e>
                                <m:sub>
                                  <m:r>
                                    <m:rPr>
                                      <m:nor/>
                                    </m:rPr>
                                    <a:rPr lang="en-US" altLang="zh-CN" sz="2000" kern="1200" dirty="0" smtClean="0">
                                      <a:solidFill>
                                        <a:schemeClr val="dk1"/>
                                      </a:solidFill>
                                      <a:latin typeface="TimesNewRomanPSMT"/>
                                      <a:ea typeface="宋体" panose="02010600030101010101" pitchFamily="2" charset="-122"/>
                                      <a:cs typeface="+mn-cs"/>
                                    </a:rPr>
                                    <m:t>n</m:t>
                                  </m:r>
                                  <m:r>
                                    <m:rPr>
                                      <m:nor/>
                                    </m:rPr>
                                    <a:rPr lang="en-US" altLang="zh-CN" sz="2000" kern="1200" dirty="0" smtClean="0">
                                      <a:solidFill>
                                        <a:schemeClr val="dk1"/>
                                      </a:solidFill>
                                      <a:latin typeface="TimesNewRomanPSMT"/>
                                      <a:ea typeface="宋体" panose="02010600030101010101" pitchFamily="2" charset="-122"/>
                                      <a:cs typeface="+mn-cs"/>
                                    </a:rPr>
                                    <m:t>−</m:t>
                                  </m:r>
                                  <m:r>
                                    <m:rPr>
                                      <m:nor/>
                                    </m:rPr>
                                    <a:rPr lang="en-US" altLang="zh-CN" sz="2000" kern="1200" dirty="0" smtClean="0">
                                      <a:solidFill>
                                        <a:schemeClr val="dk1"/>
                                      </a:solidFill>
                                      <a:latin typeface="TimesNewRomanPSMT"/>
                                      <a:ea typeface="宋体" panose="02010600030101010101" pitchFamily="2" charset="-122"/>
                                      <a:cs typeface="+mn-cs"/>
                                    </a:rPr>
                                    <m:t>k</m:t>
                                  </m:r>
                                  <m:r>
                                    <m:rPr>
                                      <m:nor/>
                                    </m:rPr>
                                    <a:rPr lang="en-US" altLang="zh-CN" sz="2000" kern="1200" dirty="0" smtClean="0">
                                      <a:solidFill>
                                        <a:schemeClr val="dk1"/>
                                      </a:solidFill>
                                      <a:latin typeface="TimesNewRomanPSMT"/>
                                      <a:ea typeface="宋体" panose="02010600030101010101" pitchFamily="2" charset="-122"/>
                                      <a:cs typeface="+mn-cs"/>
                                    </a:rPr>
                                    <m:t> +</m:t>
                                  </m:r>
                                  <m:r>
                                    <a:rPr lang="en-US" altLang="zh-CN" sz="2000" kern="1200" dirty="0" smtClean="0">
                                      <a:solidFill>
                                        <a:schemeClr val="dk1"/>
                                      </a:solidFill>
                                      <a:latin typeface="Cambria Math" panose="02040503050406030204" pitchFamily="18" charset="0"/>
                                      <a:ea typeface="宋体" panose="02010600030101010101" pitchFamily="2" charset="-122"/>
                                      <a:cs typeface="+mn-cs"/>
                                    </a:rPr>
                                    <m:t>2</m:t>
                                  </m:r>
                                </m:sub>
                              </m:sSub>
                            </m:oMath>
                          </a14:m>
                          <a:r>
                            <a:rPr lang="en-US" altLang="zh-CN" sz="2000" kern="1200" dirty="0">
                              <a:solidFill>
                                <a:schemeClr val="dk1"/>
                              </a:solidFill>
                              <a:latin typeface="TimesNewRomanPSMT"/>
                              <a:ea typeface="宋体" panose="02010600030101010101" pitchFamily="2" charset="-122"/>
                              <a:cs typeface="+mn-cs"/>
                            </a:rPr>
                            <a:t>,..., </a:t>
                          </a:r>
                          <a14:m>
                            <m:oMath xmlns:m="http://schemas.openxmlformats.org/officeDocument/2006/math">
                              <m:sSub>
                                <m:sSubPr>
                                  <m:ctrlPr>
                                    <a:rPr lang="en-US" altLang="zh-CN" sz="2000" i="1" kern="1200">
                                      <a:solidFill>
                                        <a:schemeClr val="dk1"/>
                                      </a:solidFill>
                                      <a:latin typeface="Cambria Math" panose="02040503050406030204" pitchFamily="18" charset="0"/>
                                      <a:ea typeface="宋体" panose="02010600030101010101" pitchFamily="2" charset="-122"/>
                                      <a:cs typeface="+mn-cs"/>
                                    </a:rPr>
                                  </m:ctrlPr>
                                </m:sSubPr>
                                <m:e>
                                  <m:r>
                                    <m:rPr>
                                      <m:nor/>
                                    </m:rPr>
                                    <a:rPr lang="en-US" altLang="zh-CN" sz="2000" kern="1200" dirty="0">
                                      <a:solidFill>
                                        <a:schemeClr val="dk1"/>
                                      </a:solidFill>
                                      <a:latin typeface="TimesNewRomanPSMT"/>
                                      <a:ea typeface="宋体" panose="02010600030101010101" pitchFamily="2" charset="-122"/>
                                      <a:cs typeface="+mn-cs"/>
                                    </a:rPr>
                                    <m:t>U</m:t>
                                  </m:r>
                                </m:e>
                                <m:sub>
                                  <m:r>
                                    <a:rPr lang="en-US" altLang="zh-CN" sz="2000" kern="1200" dirty="0" smtClean="0">
                                      <a:solidFill>
                                        <a:schemeClr val="dk1"/>
                                      </a:solidFill>
                                      <a:latin typeface="Cambria Math" panose="02040503050406030204" pitchFamily="18" charset="0"/>
                                      <a:ea typeface="宋体" panose="02010600030101010101" pitchFamily="2" charset="-122"/>
                                      <a:cs typeface="+mn-cs"/>
                                    </a:rPr>
                                    <m:t>𝑛</m:t>
                                  </m:r>
                                </m:sub>
                              </m:sSub>
                            </m:oMath>
                          </a14:m>
                          <a:r>
                            <a:rPr lang="en-US" altLang="zh-CN" sz="2000" kern="1200" dirty="0">
                              <a:solidFill>
                                <a:schemeClr val="dk1"/>
                              </a:solidFill>
                              <a:latin typeface="TimesNewRomanPSMT"/>
                              <a:ea typeface="宋体" panose="02010600030101010101" pitchFamily="2" charset="-122"/>
                              <a:cs typeface="+mn-cs"/>
                            </a:rPr>
                            <a:t>] </a:t>
                          </a:r>
                          <a:endParaRPr lang="zh-CN" altLang="en-US" sz="2000" kern="1200" dirty="0">
                            <a:solidFill>
                              <a:schemeClr val="dk1"/>
                            </a:solidFill>
                            <a:latin typeface="TimesNewRomanPSMT"/>
                            <a:ea typeface="宋体" panose="02010600030101010101" pitchFamily="2" charset="-122"/>
                            <a:cs typeface="+mn-cs"/>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400" i="1" kern="1200" smtClean="0">
                                        <a:solidFill>
                                          <a:schemeClr val="dk1"/>
                                        </a:solidFill>
                                        <a:latin typeface="Cambria Math" panose="02040503050406030204" pitchFamily="18" charset="0"/>
                                        <a:ea typeface="宋体" panose="02010600030101010101" pitchFamily="2" charset="-122"/>
                                        <a:cs typeface="+mn-cs"/>
                                      </a:rPr>
                                    </m:ctrlPr>
                                  </m:sSubPr>
                                  <m:e>
                                    <m:r>
                                      <m:rPr>
                                        <m:nor/>
                                      </m:rPr>
                                      <a:rPr lang="en-US" altLang="zh-CN" sz="2400" kern="1200" dirty="0" smtClean="0">
                                        <a:solidFill>
                                          <a:schemeClr val="dk1"/>
                                        </a:solidFill>
                                        <a:latin typeface="TimesNewRomanPSMT"/>
                                        <a:ea typeface="宋体" panose="02010600030101010101" pitchFamily="2" charset="-122"/>
                                        <a:cs typeface="+mn-cs"/>
                                      </a:rPr>
                                      <m:t>P</m:t>
                                    </m:r>
                                  </m:e>
                                  <m:sub>
                                    <m:r>
                                      <m:rPr>
                                        <m:nor/>
                                      </m:rPr>
                                      <a:rPr lang="en-US" altLang="zh-CN" sz="2400" kern="1200" dirty="0" smtClean="0">
                                        <a:solidFill>
                                          <a:schemeClr val="dk1"/>
                                        </a:solidFill>
                                        <a:latin typeface="TimesNewRomanPSMT"/>
                                        <a:ea typeface="宋体" panose="02010600030101010101" pitchFamily="2" charset="-122"/>
                                        <a:cs typeface="+mn-cs"/>
                                      </a:rPr>
                                      <m:t>n</m:t>
                                    </m:r>
                                    <m:r>
                                      <m:rPr>
                                        <m:nor/>
                                      </m:rPr>
                                      <a:rPr lang="en-US" altLang="zh-CN" sz="2400" kern="1200" dirty="0" smtClean="0">
                                        <a:solidFill>
                                          <a:schemeClr val="dk1"/>
                                        </a:solidFill>
                                        <a:latin typeface="TimesNewRomanPSMT"/>
                                        <a:ea typeface="宋体" panose="02010600030101010101" pitchFamily="2" charset="-122"/>
                                        <a:cs typeface="+mn-cs"/>
                                      </a:rPr>
                                      <m:t>−</m:t>
                                    </m:r>
                                    <m:r>
                                      <m:rPr>
                                        <m:nor/>
                                      </m:rPr>
                                      <a:rPr lang="en-US" altLang="zh-CN" sz="2400" kern="1200" dirty="0" smtClean="0">
                                        <a:solidFill>
                                          <a:schemeClr val="dk1"/>
                                        </a:solidFill>
                                        <a:latin typeface="TimesNewRomanPSMT"/>
                                        <a:ea typeface="宋体" panose="02010600030101010101" pitchFamily="2" charset="-122"/>
                                        <a:cs typeface="+mn-cs"/>
                                      </a:rPr>
                                      <m:t>k</m:t>
                                    </m:r>
                                    <m:r>
                                      <m:rPr>
                                        <m:nor/>
                                      </m:rPr>
                                      <a:rPr lang="en-US" altLang="zh-CN" sz="2400" kern="1200" dirty="0" smtClean="0">
                                        <a:solidFill>
                                          <a:schemeClr val="dk1"/>
                                        </a:solidFill>
                                        <a:latin typeface="TimesNewRomanPSMT"/>
                                        <a:ea typeface="宋体" panose="02010600030101010101" pitchFamily="2" charset="-122"/>
                                        <a:cs typeface="+mn-cs"/>
                                      </a:rPr>
                                      <m:t>+1</m:t>
                                    </m:r>
                                    <m:r>
                                      <m:rPr>
                                        <m:nor/>
                                      </m:rPr>
                                      <a:rPr lang="zh-CN" altLang="en-US" sz="2400" kern="1200" dirty="0" smtClean="0">
                                        <a:solidFill>
                                          <a:schemeClr val="dk1"/>
                                        </a:solidFill>
                                        <a:latin typeface="TimesNewRomanPSMT"/>
                                        <a:ea typeface="宋体" panose="02010600030101010101" pitchFamily="2" charset="-122"/>
                                        <a:cs typeface="+mn-cs"/>
                                      </a:rPr>
                                      <m:t> </m:t>
                                    </m:r>
                                  </m:sub>
                                </m:sSub>
                              </m:oMath>
                            </m:oMathPara>
                          </a14:m>
                          <a:endParaRPr lang="zh-CN" altLang="en-US" sz="2400" kern="1200" dirty="0">
                            <a:solidFill>
                              <a:schemeClr val="dk1"/>
                            </a:solidFill>
                            <a:latin typeface="TimesNewRomanPSMT"/>
                            <a:ea typeface="宋体" panose="02010600030101010101" pitchFamily="2" charset="-122"/>
                            <a:cs typeface="+mn-cs"/>
                          </a:endParaRPr>
                        </a:p>
                      </a:txBody>
                      <a:tcPr/>
                    </a:tc>
                    <a:extLst>
                      <a:ext uri="{0D108BD9-81ED-4DB2-BD59-A6C34878D82A}">
                        <a16:rowId xmlns:a16="http://schemas.microsoft.com/office/drawing/2014/main" val="3514551207"/>
                      </a:ext>
                    </a:extLst>
                  </a:tr>
                </a:tbl>
              </a:graphicData>
            </a:graphic>
          </p:graphicFrame>
        </mc:Choice>
        <mc:Fallback xmlns="">
          <p:graphicFrame>
            <p:nvGraphicFramePr>
              <p:cNvPr id="6" name="表格 5"/>
              <p:cNvGraphicFramePr>
                <a:graphicFrameLocks noGrp="1"/>
              </p:cNvGraphicFramePr>
              <p:nvPr>
                <p:extLst>
                  <p:ext uri="{D42A27DB-BD31-4B8C-83A1-F6EECF244321}">
                    <p14:modId xmlns:p14="http://schemas.microsoft.com/office/powerpoint/2010/main" val="3327322771"/>
                  </p:ext>
                </p:extLst>
              </p:nvPr>
            </p:nvGraphicFramePr>
            <p:xfrm>
              <a:off x="716098" y="2710146"/>
              <a:ext cx="8151856" cy="3243552"/>
            </p:xfrm>
            <a:graphic>
              <a:graphicData uri="http://schemas.openxmlformats.org/drawingml/2006/table">
                <a:tbl>
                  <a:tblPr firstRow="1" bandRow="1">
                    <a:tableStyleId>{5C22544A-7EE6-4342-B048-85BDC9FD1C3A}</a:tableStyleId>
                  </a:tblPr>
                  <a:tblGrid>
                    <a:gridCol w="1481701">
                      <a:extLst>
                        <a:ext uri="{9D8B030D-6E8A-4147-A177-3AD203B41FA5}">
                          <a16:colId xmlns:a16="http://schemas.microsoft.com/office/drawing/2014/main" val="3102186582"/>
                        </a:ext>
                      </a:extLst>
                    </a:gridCol>
                    <a:gridCol w="4310406">
                      <a:extLst>
                        <a:ext uri="{9D8B030D-6E8A-4147-A177-3AD203B41FA5}">
                          <a16:colId xmlns:a16="http://schemas.microsoft.com/office/drawing/2014/main" val="870864526"/>
                        </a:ext>
                      </a:extLst>
                    </a:gridCol>
                    <a:gridCol w="2359749">
                      <a:extLst>
                        <a:ext uri="{9D8B030D-6E8A-4147-A177-3AD203B41FA5}">
                          <a16:colId xmlns:a16="http://schemas.microsoft.com/office/drawing/2014/main" val="4092654893"/>
                        </a:ext>
                      </a:extLst>
                    </a:gridCol>
                  </a:tblGrid>
                  <a:tr h="5405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次数</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输入文本</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1" i="0" u="none" strike="noStrike" kern="1200" baseline="0" dirty="0">
                              <a:solidFill>
                                <a:schemeClr val="lt1"/>
                              </a:solidFill>
                              <a:latin typeface="+mn-lt"/>
                              <a:ea typeface="+mn-ea"/>
                              <a:cs typeface="+mn-cs"/>
                            </a:rPr>
                            <a:t>得到概率矩阵</a:t>
                          </a:r>
                          <a:endParaRPr lang="zh-CN" altLang="en-US" b="1" dirty="0"/>
                        </a:p>
                      </a:txBody>
                      <a:tcPr/>
                    </a:tc>
                    <a:extLst>
                      <a:ext uri="{0D108BD9-81ED-4DB2-BD59-A6C34878D82A}">
                        <a16:rowId xmlns:a16="http://schemas.microsoft.com/office/drawing/2014/main" val="3511002289"/>
                      </a:ext>
                    </a:extLst>
                  </a:tr>
                  <a:tr h="540592">
                    <a:tc>
                      <a:txBody>
                        <a:bodyPr/>
                        <a:lstStyle/>
                        <a:p>
                          <a:r>
                            <a:rPr lang="en-US" altLang="zh-CN" sz="2400" kern="1200" dirty="0">
                              <a:solidFill>
                                <a:schemeClr val="dk1"/>
                              </a:solidFill>
                              <a:latin typeface="TimesNewRomanPSMT"/>
                              <a:ea typeface="宋体" panose="02010600030101010101" pitchFamily="2" charset="-122"/>
                              <a:cs typeface="+mn-cs"/>
                            </a:rPr>
                            <a:t>1</a:t>
                          </a:r>
                          <a:endParaRPr lang="zh-CN" altLang="en-US" sz="2400" kern="1200" dirty="0">
                            <a:solidFill>
                              <a:schemeClr val="dk1"/>
                            </a:solidFill>
                            <a:latin typeface="TimesNewRomanPSMT"/>
                            <a:ea typeface="宋体" panose="02010600030101010101" pitchFamily="2" charset="-122"/>
                            <a:cs typeface="+mn-cs"/>
                          </a:endParaRPr>
                        </a:p>
                      </a:txBody>
                      <a:tcPr/>
                    </a:tc>
                    <a:tc>
                      <a:txBody>
                        <a:bodyPr/>
                        <a:lstStyle/>
                        <a:p>
                          <a:endParaRPr lang="zh-CN"/>
                        </a:p>
                      </a:txBody>
                      <a:tcPr>
                        <a:blipFill>
                          <a:blip r:embed="rId3"/>
                          <a:stretch>
                            <a:fillRect l="-34463" t="-105618" r="-55226" b="-408989"/>
                          </a:stretch>
                        </a:blipFill>
                      </a:tcPr>
                    </a:tc>
                    <a:tc>
                      <a:txBody>
                        <a:bodyPr/>
                        <a:lstStyle/>
                        <a:p>
                          <a:endParaRPr lang="zh-CN"/>
                        </a:p>
                      </a:txBody>
                      <a:tcPr>
                        <a:blipFill>
                          <a:blip r:embed="rId3"/>
                          <a:stretch>
                            <a:fillRect l="-245995" t="-105618" r="-1034" b="-408989"/>
                          </a:stretch>
                        </a:blipFill>
                      </a:tcPr>
                    </a:tc>
                    <a:extLst>
                      <a:ext uri="{0D108BD9-81ED-4DB2-BD59-A6C34878D82A}">
                        <a16:rowId xmlns:a16="http://schemas.microsoft.com/office/drawing/2014/main" val="248124412"/>
                      </a:ext>
                    </a:extLst>
                  </a:tr>
                  <a:tr h="540592">
                    <a:tc>
                      <a:txBody>
                        <a:bodyPr/>
                        <a:lstStyle/>
                        <a:p>
                          <a:r>
                            <a:rPr lang="en-US" altLang="zh-CN" sz="2400" kern="1200" dirty="0">
                              <a:solidFill>
                                <a:schemeClr val="dk1"/>
                              </a:solidFill>
                              <a:latin typeface="TimesNewRomanPSMT"/>
                              <a:ea typeface="宋体" panose="02010600030101010101" pitchFamily="2" charset="-122"/>
                              <a:cs typeface="+mn-cs"/>
                            </a:rPr>
                            <a:t>2</a:t>
                          </a:r>
                          <a:endParaRPr lang="zh-CN" altLang="en-US" sz="2400" kern="1200" dirty="0">
                            <a:solidFill>
                              <a:schemeClr val="dk1"/>
                            </a:solidFill>
                            <a:latin typeface="TimesNewRomanPSMT"/>
                            <a:ea typeface="宋体" panose="02010600030101010101" pitchFamily="2" charset="-122"/>
                            <a:cs typeface="+mn-cs"/>
                          </a:endParaRPr>
                        </a:p>
                      </a:txBody>
                      <a:tcPr/>
                    </a:tc>
                    <a:tc>
                      <a:txBody>
                        <a:bodyPr/>
                        <a:lstStyle/>
                        <a:p>
                          <a:endParaRPr lang="zh-CN"/>
                        </a:p>
                      </a:txBody>
                      <a:tcPr>
                        <a:blipFill>
                          <a:blip r:embed="rId3"/>
                          <a:stretch>
                            <a:fillRect l="-34463" t="-205618" r="-55226" b="-308989"/>
                          </a:stretch>
                        </a:blipFill>
                      </a:tcPr>
                    </a:tc>
                    <a:tc>
                      <a:txBody>
                        <a:bodyPr/>
                        <a:lstStyle/>
                        <a:p>
                          <a:endParaRPr lang="zh-CN"/>
                        </a:p>
                      </a:txBody>
                      <a:tcPr>
                        <a:blipFill>
                          <a:blip r:embed="rId3"/>
                          <a:stretch>
                            <a:fillRect l="-245995" t="-205618" r="-1034" b="-308989"/>
                          </a:stretch>
                        </a:blipFill>
                      </a:tcPr>
                    </a:tc>
                    <a:extLst>
                      <a:ext uri="{0D108BD9-81ED-4DB2-BD59-A6C34878D82A}">
                        <a16:rowId xmlns:a16="http://schemas.microsoft.com/office/drawing/2014/main" val="746917758"/>
                      </a:ext>
                    </a:extLst>
                  </a:tr>
                  <a:tr h="540592">
                    <a:tc>
                      <a:txBody>
                        <a:bodyPr/>
                        <a:lstStyle/>
                        <a:p>
                          <a:r>
                            <a:rPr lang="en-US" altLang="zh-CN" sz="2400" kern="1200" dirty="0">
                              <a:solidFill>
                                <a:schemeClr val="dk1"/>
                              </a:solidFill>
                              <a:latin typeface="TimesNewRomanPSMT"/>
                              <a:ea typeface="宋体" panose="02010600030101010101" pitchFamily="2" charset="-122"/>
                              <a:cs typeface="+mn-cs"/>
                            </a:rPr>
                            <a:t>3</a:t>
                          </a:r>
                          <a:endParaRPr lang="zh-CN" altLang="en-US" sz="2400" kern="1200" dirty="0">
                            <a:solidFill>
                              <a:schemeClr val="dk1"/>
                            </a:solidFill>
                            <a:latin typeface="TimesNewRomanPSMT"/>
                            <a:ea typeface="宋体" panose="02010600030101010101" pitchFamily="2" charset="-122"/>
                            <a:cs typeface="+mn-cs"/>
                          </a:endParaRPr>
                        </a:p>
                      </a:txBody>
                      <a:tcPr/>
                    </a:tc>
                    <a:tc>
                      <a:txBody>
                        <a:bodyPr/>
                        <a:lstStyle/>
                        <a:p>
                          <a:endParaRPr lang="zh-CN"/>
                        </a:p>
                      </a:txBody>
                      <a:tcPr>
                        <a:blipFill>
                          <a:blip r:embed="rId3"/>
                          <a:stretch>
                            <a:fillRect l="-34463" t="-309091" r="-55226" b="-212500"/>
                          </a:stretch>
                        </a:blipFill>
                      </a:tcPr>
                    </a:tc>
                    <a:tc>
                      <a:txBody>
                        <a:bodyPr/>
                        <a:lstStyle/>
                        <a:p>
                          <a:endParaRPr lang="zh-CN"/>
                        </a:p>
                      </a:txBody>
                      <a:tcPr>
                        <a:blipFill>
                          <a:blip r:embed="rId3"/>
                          <a:stretch>
                            <a:fillRect l="-245995" t="-309091" r="-1034" b="-212500"/>
                          </a:stretch>
                        </a:blipFill>
                      </a:tcPr>
                    </a:tc>
                    <a:extLst>
                      <a:ext uri="{0D108BD9-81ED-4DB2-BD59-A6C34878D82A}">
                        <a16:rowId xmlns:a16="http://schemas.microsoft.com/office/drawing/2014/main" val="243494514"/>
                      </a:ext>
                    </a:extLst>
                  </a:tr>
                  <a:tr h="540592">
                    <a:tc>
                      <a:txBody>
                        <a:bodyPr/>
                        <a:lstStyle/>
                        <a:p>
                          <a:r>
                            <a:rPr lang="en-US" altLang="zh-CN" sz="2400" kern="1200" dirty="0">
                              <a:solidFill>
                                <a:schemeClr val="dk1"/>
                              </a:solidFill>
                              <a:latin typeface="TimesNewRomanPSMT"/>
                              <a:ea typeface="宋体" panose="02010600030101010101" pitchFamily="2" charset="-122"/>
                              <a:cs typeface="+mn-cs"/>
                            </a:rPr>
                            <a:t>…</a:t>
                          </a:r>
                          <a:endParaRPr lang="zh-CN" altLang="en-US" sz="2400" kern="1200" dirty="0">
                            <a:solidFill>
                              <a:schemeClr val="dk1"/>
                            </a:solidFill>
                            <a:latin typeface="TimesNewRomanPSMT"/>
                            <a:ea typeface="宋体" panose="02010600030101010101" pitchFamily="2" charset="-122"/>
                            <a:cs typeface="+mn-cs"/>
                          </a:endParaRPr>
                        </a:p>
                      </a:txBody>
                      <a:tcPr/>
                    </a:tc>
                    <a:tc>
                      <a:txBody>
                        <a:bodyPr/>
                        <a:lstStyle/>
                        <a:p>
                          <a:endParaRPr lang="zh-CN" altLang="en-US" sz="2400" kern="1200" dirty="0">
                            <a:solidFill>
                              <a:schemeClr val="dk1"/>
                            </a:solidFill>
                            <a:latin typeface="TimesNewRomanPSMT"/>
                            <a:ea typeface="宋体" panose="02010600030101010101" pitchFamily="2" charset="-122"/>
                            <a:cs typeface="+mn-cs"/>
                          </a:endParaRPr>
                        </a:p>
                      </a:txBody>
                      <a:tcPr/>
                    </a:tc>
                    <a:tc>
                      <a:txBody>
                        <a:bodyPr/>
                        <a:lstStyle/>
                        <a:p>
                          <a:endParaRPr lang="zh-CN" altLang="en-US" sz="2400" kern="1200" dirty="0">
                            <a:solidFill>
                              <a:schemeClr val="dk1"/>
                            </a:solidFill>
                            <a:latin typeface="TimesNewRomanPSMT"/>
                            <a:ea typeface="宋体" panose="02010600030101010101" pitchFamily="2" charset="-122"/>
                            <a:cs typeface="+mn-cs"/>
                          </a:endParaRPr>
                        </a:p>
                      </a:txBody>
                      <a:tcPr/>
                    </a:tc>
                    <a:extLst>
                      <a:ext uri="{0D108BD9-81ED-4DB2-BD59-A6C34878D82A}">
                        <a16:rowId xmlns:a16="http://schemas.microsoft.com/office/drawing/2014/main" val="2984954359"/>
                      </a:ext>
                    </a:extLst>
                  </a:tr>
                  <a:tr h="540592">
                    <a:tc>
                      <a:txBody>
                        <a:bodyPr/>
                        <a:lstStyle/>
                        <a:p>
                          <a:r>
                            <a:rPr lang="en-US" altLang="zh-CN" sz="2400" kern="1200" dirty="0" smtClean="0">
                              <a:solidFill>
                                <a:schemeClr val="dk1"/>
                              </a:solidFill>
                              <a:latin typeface="TimesNewRomanPSMT"/>
                              <a:ea typeface="宋体" panose="02010600030101010101" pitchFamily="2" charset="-122"/>
                              <a:cs typeface="+mn-cs"/>
                            </a:rPr>
                            <a:t>n-k+1</a:t>
                          </a:r>
                          <a:endParaRPr lang="zh-CN" altLang="en-US" sz="2400" kern="1200" dirty="0">
                            <a:solidFill>
                              <a:schemeClr val="dk1"/>
                            </a:solidFill>
                            <a:latin typeface="TimesNewRomanPSMT"/>
                            <a:ea typeface="宋体" panose="02010600030101010101" pitchFamily="2" charset="-122"/>
                            <a:cs typeface="+mn-cs"/>
                          </a:endParaRPr>
                        </a:p>
                      </a:txBody>
                      <a:tcPr/>
                    </a:tc>
                    <a:tc>
                      <a:txBody>
                        <a:bodyPr/>
                        <a:lstStyle/>
                        <a:p>
                          <a:endParaRPr lang="zh-CN"/>
                        </a:p>
                      </a:txBody>
                      <a:tcPr>
                        <a:blipFill>
                          <a:blip r:embed="rId3"/>
                          <a:stretch>
                            <a:fillRect l="-34463" t="-504494" r="-55226" b="-10112"/>
                          </a:stretch>
                        </a:blipFill>
                      </a:tcPr>
                    </a:tc>
                    <a:tc>
                      <a:txBody>
                        <a:bodyPr/>
                        <a:lstStyle/>
                        <a:p>
                          <a:endParaRPr lang="zh-CN"/>
                        </a:p>
                      </a:txBody>
                      <a:tcPr>
                        <a:blipFill>
                          <a:blip r:embed="rId3"/>
                          <a:stretch>
                            <a:fillRect l="-245995" t="-504494" r="-1034" b="-10112"/>
                          </a:stretch>
                        </a:blipFill>
                      </a:tcPr>
                    </a:tc>
                    <a:extLst>
                      <a:ext uri="{0D108BD9-81ED-4DB2-BD59-A6C34878D82A}">
                        <a16:rowId xmlns:a16="http://schemas.microsoft.com/office/drawing/2014/main" val="3514551207"/>
                      </a:ext>
                    </a:extLst>
                  </a:tr>
                </a:tbl>
              </a:graphicData>
            </a:graphic>
          </p:graphicFrame>
        </mc:Fallback>
      </mc:AlternateContent>
      <p:sp>
        <p:nvSpPr>
          <p:cNvPr id="4" name="矩形 3"/>
          <p:cNvSpPr/>
          <p:nvPr/>
        </p:nvSpPr>
        <p:spPr>
          <a:xfrm>
            <a:off x="661015" y="135368"/>
            <a:ext cx="2698175" cy="523220"/>
          </a:xfrm>
          <a:prstGeom prst="rect">
            <a:avLst/>
          </a:prstGeom>
        </p:spPr>
        <p:txBody>
          <a:bodyPr wrap="none">
            <a:spAutoFit/>
          </a:bodyPr>
          <a:lstStyle/>
          <a:p>
            <a:r>
              <a:rPr lang="en-US" altLang="zh-CN" sz="2800" b="1" dirty="0">
                <a:solidFill>
                  <a:srgbClr val="FF0000"/>
                </a:solidFill>
                <a:latin typeface="TimesNewRomanPSMT"/>
              </a:rPr>
              <a:t>GPT-1 </a:t>
            </a:r>
            <a:r>
              <a:rPr lang="zh-CN" altLang="en-US" sz="2800" b="1" dirty="0">
                <a:solidFill>
                  <a:srgbClr val="FF0000"/>
                </a:solidFill>
                <a:latin typeface="黑体" panose="02010609060101010101" pitchFamily="49" charset="-122"/>
                <a:ea typeface="黑体" panose="02010609060101010101" pitchFamily="49" charset="-122"/>
              </a:rPr>
              <a:t>训练流程</a:t>
            </a:r>
            <a:endParaRPr lang="zh-CN" altLang="en-US" sz="2800" b="1" dirty="0">
              <a:solidFill>
                <a:srgbClr val="FF0000"/>
              </a:solidFill>
            </a:endParaRPr>
          </a:p>
        </p:txBody>
      </p:sp>
    </p:spTree>
    <p:extLst>
      <p:ext uri="{BB962C8B-B14F-4D97-AF65-F5344CB8AC3E}">
        <p14:creationId xmlns:p14="http://schemas.microsoft.com/office/powerpoint/2010/main" val="51537206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27737" y="1079601"/>
            <a:ext cx="1620957" cy="523220"/>
          </a:xfrm>
          <a:prstGeom prst="rect">
            <a:avLst/>
          </a:prstGeom>
        </p:spPr>
        <p:txBody>
          <a:bodyPr wrap="none">
            <a:spAutoFit/>
          </a:bodyPr>
          <a:lstStyle/>
          <a:p>
            <a:r>
              <a:rPr lang="zh-CN" altLang="en-US" sz="2800" dirty="0">
                <a:latin typeface="宋体" panose="02010600030101010101" pitchFamily="2" charset="-122"/>
                <a:ea typeface="宋体" panose="02010600030101010101" pitchFamily="2" charset="-122"/>
              </a:rPr>
              <a:t>目标函数</a:t>
            </a:r>
            <a:endParaRPr lang="zh-CN" altLang="en-US" sz="2800" dirty="0"/>
          </a:p>
        </p:txBody>
      </p:sp>
      <mc:AlternateContent xmlns:mc="http://schemas.openxmlformats.org/markup-compatibility/2006" xmlns:a14="http://schemas.microsoft.com/office/drawing/2010/main">
        <mc:Choice Requires="a14">
          <p:sp>
            <p:nvSpPr>
              <p:cNvPr id="4" name="矩形 3"/>
              <p:cNvSpPr/>
              <p:nvPr/>
            </p:nvSpPr>
            <p:spPr>
              <a:xfrm>
                <a:off x="900229" y="1938188"/>
                <a:ext cx="6374630" cy="8888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ea typeface="宋体" panose="02010600030101010101" pitchFamily="2" charset="-122"/>
                            </a:rPr>
                          </m:ctrlPr>
                        </m:sSubPr>
                        <m:e>
                          <m:r>
                            <a:rPr lang="en-US" altLang="zh-CN" sz="2800" b="0" i="1" dirty="0" smtClean="0">
                              <a:latin typeface="Cambria Math" panose="02040503050406030204" pitchFamily="18" charset="0"/>
                              <a:ea typeface="宋体" panose="02010600030101010101" pitchFamily="2" charset="-122"/>
                            </a:rPr>
                            <m:t>𝐿</m:t>
                          </m:r>
                        </m:e>
                        <m:sub>
                          <m:r>
                            <a:rPr lang="en-US" altLang="zh-CN" sz="2800">
                              <a:latin typeface="Cambria Math" panose="02040503050406030204" pitchFamily="18" charset="0"/>
                              <a:ea typeface="宋体" panose="02010600030101010101" pitchFamily="2" charset="-122"/>
                            </a:rPr>
                            <m:t>1</m:t>
                          </m:r>
                        </m:sub>
                      </m:sSub>
                      <m:d>
                        <m:dPr>
                          <m:ctrlPr>
                            <a:rPr lang="en-US" altLang="zh-CN" sz="2800" b="0" i="1" smtClean="0">
                              <a:latin typeface="Cambria Math" panose="02040503050406030204" pitchFamily="18" charset="0"/>
                              <a:ea typeface="宋体" panose="02010600030101010101" pitchFamily="2" charset="-122"/>
                            </a:rPr>
                          </m:ctrlPr>
                        </m:dPr>
                        <m:e>
                          <m:r>
                            <m:rPr>
                              <m:sty m:val="p"/>
                            </m:rPr>
                            <a:rPr lang="en-US" altLang="zh-CN" sz="2800" b="0" i="0" smtClean="0">
                              <a:latin typeface="Cambria Math" panose="02040503050406030204" pitchFamily="18" charset="0"/>
                              <a:ea typeface="宋体" panose="02010600030101010101" pitchFamily="2" charset="-122"/>
                            </a:rPr>
                            <m:t>U</m:t>
                          </m:r>
                        </m:e>
                      </m:d>
                      <m:r>
                        <a:rPr lang="en-US" altLang="zh-CN" sz="2800" b="0" i="0" smtClean="0">
                          <a:latin typeface="Cambria Math" panose="02040503050406030204" pitchFamily="18" charset="0"/>
                          <a:ea typeface="宋体" panose="02010600030101010101" pitchFamily="2" charset="-122"/>
                        </a:rPr>
                        <m:t>=</m:t>
                      </m:r>
                      <m:nary>
                        <m:naryPr>
                          <m:chr m:val="∑"/>
                          <m:limLoc m:val="subSup"/>
                          <m:supHide m:val="on"/>
                          <m:ctrlPr>
                            <a:rPr lang="zh-CN" altLang="en-US" sz="2800" i="1">
                              <a:latin typeface="Cambria Math" panose="02040503050406030204" pitchFamily="18" charset="0"/>
                              <a:ea typeface="宋体" panose="02010600030101010101" pitchFamily="2" charset="-122"/>
                            </a:rPr>
                          </m:ctrlPr>
                        </m:naryPr>
                        <m:sub>
                          <m:r>
                            <m:rPr>
                              <m:brk m:alnAt="9"/>
                            </m:rPr>
                            <a:rPr lang="en-US" altLang="zh-CN" sz="2800" i="1">
                              <a:latin typeface="Cambria Math" panose="02040503050406030204" pitchFamily="18" charset="0"/>
                              <a:ea typeface="宋体" panose="02010600030101010101" pitchFamily="2" charset="-122"/>
                            </a:rPr>
                            <m:t>𝑖</m:t>
                          </m:r>
                        </m:sub>
                        <m:sup/>
                        <m:e>
                          <m:r>
                            <a:rPr lang="en-US" altLang="zh-CN" sz="2800" i="1">
                              <a:latin typeface="Cambria Math" panose="02040503050406030204" pitchFamily="18" charset="0"/>
                              <a:ea typeface="宋体" panose="02010600030101010101" pitchFamily="2" charset="-122"/>
                            </a:rPr>
                            <m:t>𝑙𝑜𝑔𝑃</m:t>
                          </m:r>
                        </m:e>
                      </m:nary>
                      <m:d>
                        <m:dPr>
                          <m:ctrlPr>
                            <a:rPr lang="en-US" altLang="zh-CN" sz="2800" i="1" smtClean="0">
                              <a:latin typeface="Cambria Math" panose="02040503050406030204" pitchFamily="18" charset="0"/>
                              <a:ea typeface="宋体" panose="02010600030101010101" pitchFamily="2" charset="-122"/>
                            </a:rPr>
                          </m:ctrlPr>
                        </m:dPr>
                        <m:e>
                          <m:sSub>
                            <m:sSubPr>
                              <m:ctrlPr>
                                <a:rPr lang="en-US" altLang="zh-CN" sz="2800" i="1">
                                  <a:latin typeface="Cambria Math" panose="02040503050406030204" pitchFamily="18" charset="0"/>
                                  <a:ea typeface="宋体" panose="02010600030101010101" pitchFamily="2" charset="-122"/>
                                </a:rPr>
                              </m:ctrlPr>
                            </m:sSubPr>
                            <m:e>
                              <m:r>
                                <m:rPr>
                                  <m:nor/>
                                </m:rPr>
                                <a:rPr lang="en-US" altLang="zh-CN" sz="2800" i="1" dirty="0">
                                  <a:latin typeface="TimesNewRomanPS-ItalicMT"/>
                                  <a:ea typeface="宋体" panose="02010600030101010101" pitchFamily="2" charset="-122"/>
                                </a:rPr>
                                <m:t>U</m:t>
                              </m:r>
                            </m:e>
                            <m:sub>
                              <m:r>
                                <a:rPr lang="en-US" altLang="zh-CN" sz="2800" i="1" dirty="0">
                                  <a:latin typeface="Cambria Math" panose="02040503050406030204" pitchFamily="18" charset="0"/>
                                  <a:ea typeface="宋体" panose="02010600030101010101" pitchFamily="2" charset="-122"/>
                                </a:rPr>
                                <m:t>𝑘</m:t>
                              </m:r>
                              <m:r>
                                <a:rPr lang="en-US" altLang="zh-CN" sz="2800" i="1" dirty="0">
                                  <a:latin typeface="Cambria Math" panose="02040503050406030204" pitchFamily="18" charset="0"/>
                                  <a:ea typeface="宋体" panose="02010600030101010101" pitchFamily="2" charset="-122"/>
                                </a:rPr>
                                <m:t>+1</m:t>
                              </m:r>
                            </m:sub>
                          </m:sSub>
                        </m:e>
                        <m:e>
                          <m:sSub>
                            <m:sSubPr>
                              <m:ctrlPr>
                                <a:rPr lang="en-US" altLang="zh-CN" sz="2800" i="1">
                                  <a:latin typeface="Cambria Math" panose="02040503050406030204" pitchFamily="18" charset="0"/>
                                  <a:ea typeface="宋体" panose="02010600030101010101" pitchFamily="2" charset="-122"/>
                                </a:rPr>
                              </m:ctrlPr>
                            </m:sSubPr>
                            <m:e>
                              <m:r>
                                <m:rPr>
                                  <m:nor/>
                                </m:rPr>
                                <a:rPr lang="en-US" altLang="zh-CN" sz="2800" i="1" dirty="0">
                                  <a:latin typeface="TimesNewRomanPS-ItalicMT"/>
                                  <a:ea typeface="宋体" panose="02010600030101010101" pitchFamily="2" charset="-122"/>
                                </a:rPr>
                                <m:t>U</m:t>
                              </m:r>
                            </m:e>
                            <m:sub>
                              <m:r>
                                <a:rPr lang="en-US" altLang="zh-CN" sz="2800" b="0" i="1" dirty="0" smtClean="0">
                                  <a:latin typeface="Cambria Math" panose="02040503050406030204" pitchFamily="18" charset="0"/>
                                  <a:ea typeface="宋体" panose="02010600030101010101" pitchFamily="2" charset="-122"/>
                                </a:rPr>
                                <m:t>𝑖</m:t>
                              </m:r>
                              <m:r>
                                <a:rPr lang="en-US" altLang="zh-CN" sz="2800" b="0" i="1" dirty="0" smtClean="0">
                                  <a:latin typeface="Cambria Math" panose="02040503050406030204" pitchFamily="18" charset="0"/>
                                  <a:ea typeface="宋体" panose="02010600030101010101" pitchFamily="2" charset="-122"/>
                                </a:rPr>
                                <m:t>−</m:t>
                              </m:r>
                              <m:r>
                                <a:rPr lang="en-US" altLang="zh-CN" sz="2800" b="0" i="1" dirty="0" smtClean="0">
                                  <a:latin typeface="Cambria Math" panose="02040503050406030204" pitchFamily="18" charset="0"/>
                                  <a:ea typeface="宋体" panose="02010600030101010101" pitchFamily="2" charset="-122"/>
                                </a:rPr>
                                <m:t>𝑘</m:t>
                              </m:r>
                            </m:sub>
                          </m:sSub>
                          <m:r>
                            <a:rPr lang="en-US" altLang="zh-CN" sz="2800" b="0" i="1" dirty="0" smtClean="0">
                              <a:latin typeface="Cambria Math" panose="02040503050406030204" pitchFamily="18" charset="0"/>
                              <a:ea typeface="宋体" panose="02010600030101010101" pitchFamily="2" charset="-122"/>
                            </a:rPr>
                            <m:t>,…,</m:t>
                          </m:r>
                          <m:sSub>
                            <m:sSubPr>
                              <m:ctrlPr>
                                <a:rPr lang="en-US" altLang="zh-CN" sz="2800" i="1">
                                  <a:latin typeface="Cambria Math" panose="02040503050406030204" pitchFamily="18" charset="0"/>
                                  <a:ea typeface="宋体" panose="02010600030101010101" pitchFamily="2" charset="-122"/>
                                </a:rPr>
                              </m:ctrlPr>
                            </m:sSubPr>
                            <m:e>
                              <m:r>
                                <m:rPr>
                                  <m:nor/>
                                </m:rPr>
                                <a:rPr lang="en-US" altLang="zh-CN" sz="2800" i="1" dirty="0">
                                  <a:latin typeface="TimesNewRomanPS-ItalicMT"/>
                                  <a:ea typeface="宋体" panose="02010600030101010101" pitchFamily="2" charset="-122"/>
                                </a:rPr>
                                <m:t>U</m:t>
                              </m:r>
                            </m:e>
                            <m:sub>
                              <m:r>
                                <a:rPr lang="en-US" altLang="zh-CN" sz="2800" b="0" i="1" dirty="0" smtClean="0">
                                  <a:latin typeface="Cambria Math" panose="02040503050406030204" pitchFamily="18" charset="0"/>
                                  <a:ea typeface="宋体" panose="02010600030101010101" pitchFamily="2" charset="-122"/>
                                </a:rPr>
                                <m:t>𝑖</m:t>
                              </m:r>
                              <m:r>
                                <a:rPr lang="en-US" altLang="zh-CN" sz="2800" b="0" i="1" dirty="0" smtClean="0">
                                  <a:latin typeface="Cambria Math" panose="02040503050406030204" pitchFamily="18" charset="0"/>
                                  <a:ea typeface="宋体" panose="02010600030101010101" pitchFamily="2" charset="-122"/>
                                </a:rPr>
                                <m:t>−1</m:t>
                              </m:r>
                            </m:sub>
                          </m:sSub>
                          <m:r>
                            <a:rPr lang="en-US" altLang="zh-CN" sz="2800" b="0" i="1" dirty="0" smtClean="0">
                              <a:latin typeface="Cambria Math" panose="02040503050406030204" pitchFamily="18" charset="0"/>
                              <a:ea typeface="宋体" panose="02010600030101010101" pitchFamily="2" charset="-122"/>
                            </a:rPr>
                            <m:t>,</m:t>
                          </m:r>
                          <m:r>
                            <a:rPr lang="en-US" altLang="zh-CN" sz="2800" b="0" i="0" dirty="0" smtClean="0">
                              <a:latin typeface="Cambria Math" panose="02040503050406030204" pitchFamily="18" charset="0"/>
                              <a:ea typeface="宋体" panose="02010600030101010101" pitchFamily="2" charset="-122"/>
                            </a:rPr>
                            <m:t>Ɵ</m:t>
                          </m:r>
                        </m:e>
                      </m:d>
                    </m:oMath>
                  </m:oMathPara>
                </a14:m>
                <a:endParaRPr lang="zh-CN" altLang="en-US" sz="2800" dirty="0"/>
              </a:p>
            </p:txBody>
          </p:sp>
        </mc:Choice>
        <mc:Fallback xmlns="">
          <p:sp>
            <p:nvSpPr>
              <p:cNvPr id="4" name="矩形 3"/>
              <p:cNvSpPr>
                <a:spLocks noRot="1" noChangeAspect="1" noMove="1" noResize="1" noEditPoints="1" noAdjustHandles="1" noChangeArrowheads="1" noChangeShapeType="1" noTextEdit="1"/>
              </p:cNvSpPr>
              <p:nvPr/>
            </p:nvSpPr>
            <p:spPr>
              <a:xfrm>
                <a:off x="900229" y="1938188"/>
                <a:ext cx="6374630" cy="888833"/>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730249" y="3063179"/>
                <a:ext cx="7370284" cy="523220"/>
              </a:xfrm>
              <a:prstGeom prst="rect">
                <a:avLst/>
              </a:prstGeom>
            </p:spPr>
            <p:txBody>
              <a:bodyPr wrap="square">
                <a:spAutoFit/>
              </a:bodyPr>
              <a:lstStyle/>
              <a:p>
                <a:r>
                  <a:rPr lang="zh-CN" altLang="en-US" sz="2800" dirty="0">
                    <a:latin typeface="宋体" panose="02010600030101010101" pitchFamily="2" charset="-122"/>
                    <a:ea typeface="宋体" panose="02010600030101010101" pitchFamily="2" charset="-122"/>
                  </a:rPr>
                  <a:t>目标是使该函数极大化。其中</a:t>
                </a:r>
                <a14:m>
                  <m:oMath xmlns:m="http://schemas.openxmlformats.org/officeDocument/2006/math">
                    <m:r>
                      <a:rPr lang="en-US" altLang="zh-CN" sz="2800" dirty="0">
                        <a:latin typeface="Cambria Math" panose="02040503050406030204" pitchFamily="18" charset="0"/>
                        <a:ea typeface="宋体" panose="02010600030101010101" pitchFamily="2" charset="-122"/>
                      </a:rPr>
                      <m:t>Ɵ</m:t>
                    </m:r>
                    <m:r>
                      <a:rPr lang="en-US" altLang="zh-CN" sz="2800" i="1" dirty="0">
                        <a:latin typeface="Cambria Math" panose="02040503050406030204" pitchFamily="18" charset="0"/>
                        <a:ea typeface="宋体" panose="02010600030101010101" pitchFamily="2" charset="-122"/>
                      </a:rPr>
                      <m:t> </m:t>
                    </m:r>
                  </m:oMath>
                </a14:m>
                <a:r>
                  <a:rPr lang="zh-CN" altLang="en-US" sz="2800" dirty="0">
                    <a:latin typeface="宋体" panose="02010600030101010101" pitchFamily="2" charset="-122"/>
                    <a:ea typeface="宋体" panose="02010600030101010101" pitchFamily="2" charset="-122"/>
                  </a:rPr>
                  <a:t>为网络的参数</a:t>
                </a:r>
                <a:endParaRPr lang="zh-CN" altLang="en-US" sz="2800" dirty="0"/>
              </a:p>
            </p:txBody>
          </p:sp>
        </mc:Choice>
        <mc:Fallback xmlns="">
          <p:sp>
            <p:nvSpPr>
              <p:cNvPr id="5" name="矩形 4"/>
              <p:cNvSpPr>
                <a:spLocks noRot="1" noChangeAspect="1" noMove="1" noResize="1" noEditPoints="1" noAdjustHandles="1" noChangeArrowheads="1" noChangeShapeType="1" noTextEdit="1"/>
              </p:cNvSpPr>
              <p:nvPr/>
            </p:nvSpPr>
            <p:spPr>
              <a:xfrm>
                <a:off x="730249" y="3063179"/>
                <a:ext cx="7370284" cy="523220"/>
              </a:xfrm>
              <a:prstGeom prst="rect">
                <a:avLst/>
              </a:prstGeom>
              <a:blipFill>
                <a:blip r:embed="rId3"/>
                <a:stretch>
                  <a:fillRect l="-1737" t="-16279" b="-26744"/>
                </a:stretch>
              </a:blipFill>
            </p:spPr>
            <p:txBody>
              <a:bodyPr/>
              <a:lstStyle/>
              <a:p>
                <a:r>
                  <a:rPr lang="zh-CN" altLang="en-US">
                    <a:noFill/>
                  </a:rPr>
                  <a:t> </a:t>
                </a:r>
              </a:p>
            </p:txBody>
          </p:sp>
        </mc:Fallback>
      </mc:AlternateContent>
      <p:sp>
        <p:nvSpPr>
          <p:cNvPr id="6" name="矩形 5"/>
          <p:cNvSpPr/>
          <p:nvPr/>
        </p:nvSpPr>
        <p:spPr>
          <a:xfrm>
            <a:off x="686182" y="4068217"/>
            <a:ext cx="7554417" cy="954107"/>
          </a:xfrm>
          <a:prstGeom prst="rect">
            <a:avLst/>
          </a:prstGeom>
        </p:spPr>
        <p:txBody>
          <a:bodyPr wrap="square">
            <a:spAutoFit/>
          </a:bodyPr>
          <a:lstStyle/>
          <a:p>
            <a:r>
              <a:rPr lang="zh-CN" altLang="en-US" sz="2800" dirty="0">
                <a:latin typeface="宋体" panose="02010600030101010101" pitchFamily="2" charset="-122"/>
                <a:ea typeface="宋体" panose="02010600030101010101" pitchFamily="2" charset="-122"/>
              </a:rPr>
              <a:t>目标可以理解为在输入某个单词前面的几个单词后，使得该单词的预测概率最大化。</a:t>
            </a:r>
            <a:endParaRPr lang="zh-CN" altLang="en-US" sz="2800" dirty="0"/>
          </a:p>
        </p:txBody>
      </p:sp>
      <p:grpSp>
        <p:nvGrpSpPr>
          <p:cNvPr id="7" name="组合 6"/>
          <p:cNvGrpSpPr/>
          <p:nvPr/>
        </p:nvGrpSpPr>
        <p:grpSpPr>
          <a:xfrm>
            <a:off x="8400804" y="0"/>
            <a:ext cx="851355" cy="6858000"/>
            <a:chOff x="8400804" y="0"/>
            <a:chExt cx="851355" cy="6858000"/>
          </a:xfrm>
        </p:grpSpPr>
        <p:grpSp>
          <p:nvGrpSpPr>
            <p:cNvPr id="8" name="组 9"/>
            <p:cNvGrpSpPr/>
            <p:nvPr/>
          </p:nvGrpSpPr>
          <p:grpSpPr>
            <a:xfrm>
              <a:off x="8400804" y="0"/>
              <a:ext cx="733409" cy="6858000"/>
              <a:chOff x="9055676" y="0"/>
              <a:chExt cx="3136324" cy="6858000"/>
            </a:xfrm>
          </p:grpSpPr>
          <p:sp>
            <p:nvSpPr>
              <p:cNvPr id="10"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矩形 12"/>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9" name="图形 11" descr="衬衫"/>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
        <p:nvSpPr>
          <p:cNvPr id="15" name="矩形 14"/>
          <p:cNvSpPr/>
          <p:nvPr/>
        </p:nvSpPr>
        <p:spPr>
          <a:xfrm>
            <a:off x="730249" y="291814"/>
            <a:ext cx="2698175" cy="523220"/>
          </a:xfrm>
          <a:prstGeom prst="rect">
            <a:avLst/>
          </a:prstGeom>
        </p:spPr>
        <p:txBody>
          <a:bodyPr wrap="none">
            <a:spAutoFit/>
          </a:bodyPr>
          <a:lstStyle/>
          <a:p>
            <a:r>
              <a:rPr lang="en-US" altLang="zh-CN" sz="2800" b="1" dirty="0">
                <a:solidFill>
                  <a:srgbClr val="FF0000"/>
                </a:solidFill>
                <a:latin typeface="TimesNewRomanPSMT"/>
              </a:rPr>
              <a:t>GPT-1 </a:t>
            </a:r>
            <a:r>
              <a:rPr lang="zh-CN" altLang="en-US" sz="2800" b="1" dirty="0">
                <a:solidFill>
                  <a:srgbClr val="FF0000"/>
                </a:solidFill>
                <a:latin typeface="黑体" panose="02010609060101010101" pitchFamily="49" charset="-122"/>
                <a:ea typeface="黑体" panose="02010609060101010101" pitchFamily="49" charset="-122"/>
              </a:rPr>
              <a:t>训练流程</a:t>
            </a:r>
            <a:endParaRPr lang="zh-CN" altLang="en-US" sz="2800" b="1" dirty="0">
              <a:solidFill>
                <a:srgbClr val="FF0000"/>
              </a:solidFill>
            </a:endParaRPr>
          </a:p>
        </p:txBody>
      </p:sp>
    </p:spTree>
    <p:extLst>
      <p:ext uri="{BB962C8B-B14F-4D97-AF65-F5344CB8AC3E}">
        <p14:creationId xmlns:p14="http://schemas.microsoft.com/office/powerpoint/2010/main" val="384724863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02753" y="679993"/>
            <a:ext cx="7849518" cy="2677656"/>
          </a:xfrm>
          <a:prstGeom prst="rect">
            <a:avLst/>
          </a:prstGeom>
        </p:spPr>
        <p:txBody>
          <a:bodyPr wrap="square">
            <a:spAutoFit/>
          </a:bodyPr>
          <a:lstStyle/>
          <a:p>
            <a:pPr>
              <a:lnSpc>
                <a:spcPct val="120000"/>
              </a:lnSpc>
            </a:pPr>
            <a:r>
              <a:rPr lang="zh-CN" altLang="en-US" sz="2800" dirty="0">
                <a:latin typeface="宋体" panose="02010600030101010101" pitchFamily="2" charset="-122"/>
                <a:ea typeface="宋体" panose="02010600030101010101" pitchFamily="2" charset="-122"/>
              </a:rPr>
              <a:t>    第二步，</a:t>
            </a:r>
            <a:r>
              <a:rPr lang="zh-CN" altLang="en-US" sz="2800" dirty="0">
                <a:solidFill>
                  <a:srgbClr val="FF0000"/>
                </a:solidFill>
                <a:latin typeface="宋体" panose="02010600030101010101" pitchFamily="2" charset="-122"/>
                <a:ea typeface="宋体" panose="02010600030101010101" pitchFamily="2" charset="-122"/>
              </a:rPr>
              <a:t>监督微调</a:t>
            </a:r>
            <a:r>
              <a:rPr lang="zh-CN" altLang="en-US" sz="2800" dirty="0">
                <a:latin typeface="宋体" panose="02010600030101010101" pitchFamily="2" charset="-122"/>
                <a:ea typeface="宋体" panose="02010600030101010101" pitchFamily="2" charset="-122"/>
              </a:rPr>
              <a:t>。只经过预训练的</a:t>
            </a:r>
            <a:r>
              <a:rPr lang="en-US" altLang="zh-CN" sz="2800" dirty="0">
                <a:latin typeface="TimesNewRomanPSMT"/>
                <a:ea typeface="宋体" panose="02010600030101010101" pitchFamily="2" charset="-122"/>
              </a:rPr>
              <a:t>GPT </a:t>
            </a:r>
            <a:r>
              <a:rPr lang="zh-CN" altLang="en-US" sz="2800" dirty="0">
                <a:latin typeface="宋体" panose="02010600030101010101" pitchFamily="2" charset="-122"/>
                <a:ea typeface="宋体" panose="02010600030101010101" pitchFamily="2" charset="-122"/>
              </a:rPr>
              <a:t>只适用于文本预测与生成任务。为了让该模型适用于其他任务，还需要进行监督微调</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经过监督微调，模型能够适用于文本分类，语义，相似度，多元选择等任务</a:t>
            </a:r>
            <a:r>
              <a:rPr lang="en-US" altLang="zh-CN" sz="2800" dirty="0">
                <a:latin typeface="宋体" panose="02010600030101010101" pitchFamily="2" charset="-122"/>
                <a:ea typeface="宋体" panose="02010600030101010101" pitchFamily="2" charset="-122"/>
              </a:rPr>
              <a:t>.</a:t>
            </a:r>
            <a:endParaRPr lang="zh-CN" altLang="en-US" sz="2800" dirty="0">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4" name="矩形 3"/>
              <p:cNvSpPr/>
              <p:nvPr/>
            </p:nvSpPr>
            <p:spPr>
              <a:xfrm>
                <a:off x="419916" y="3310792"/>
                <a:ext cx="8108414" cy="2759217"/>
              </a:xfrm>
              <a:prstGeom prst="rect">
                <a:avLst/>
              </a:prstGeom>
            </p:spPr>
            <p:txBody>
              <a:bodyPr wrap="square">
                <a:spAutoFit/>
              </a:bodyPr>
              <a:lstStyle/>
              <a:p>
                <a:pPr>
                  <a:lnSpc>
                    <a:spcPct val="120000"/>
                  </a:lnSpc>
                </a:pPr>
                <a:r>
                  <a:rPr lang="zh-CN" altLang="en-US" sz="2800" dirty="0">
                    <a:latin typeface="宋体" panose="02010600030101010101" pitchFamily="2" charset="-122"/>
                    <a:ea typeface="宋体" panose="02010600030101010101" pitchFamily="2" charset="-122"/>
                  </a:rPr>
                  <a:t>   对于已知的输入</a:t>
                </a:r>
                <a:r>
                  <a:rPr lang="en-US" altLang="zh-CN" sz="2800" dirty="0">
                    <a:latin typeface="TimesNewRomanPSMT"/>
                    <a:ea typeface="宋体" panose="02010600030101010101" pitchFamily="2" charset="-122"/>
                  </a:rPr>
                  <a:t>[</a:t>
                </a:r>
                <a14:m>
                  <m:oMath xmlns:m="http://schemas.openxmlformats.org/officeDocument/2006/math">
                    <m:sSub>
                      <m:sSubPr>
                        <m:ctrlPr>
                          <a:rPr lang="en-US" altLang="zh-CN" sz="2800" i="1">
                            <a:latin typeface="Cambria Math" panose="02040503050406030204" pitchFamily="18" charset="0"/>
                            <a:ea typeface="宋体" panose="02010600030101010101" pitchFamily="2" charset="-122"/>
                          </a:rPr>
                        </m:ctrlPr>
                      </m:sSubPr>
                      <m:e>
                        <m:r>
                          <a:rPr lang="en-US" altLang="zh-CN" sz="2800" b="0" i="1" smtClean="0">
                            <a:latin typeface="Cambria Math" panose="02040503050406030204" pitchFamily="18" charset="0"/>
                            <a:ea typeface="宋体" panose="02010600030101010101" pitchFamily="2" charset="-122"/>
                          </a:rPr>
                          <m:t>𝑥</m:t>
                        </m:r>
                      </m:e>
                      <m:sub>
                        <m:r>
                          <a:rPr lang="en-US" altLang="zh-CN" sz="2800">
                            <a:latin typeface="Cambria Math" panose="02040503050406030204" pitchFamily="18" charset="0"/>
                            <a:ea typeface="宋体" panose="02010600030101010101" pitchFamily="2" charset="-122"/>
                          </a:rPr>
                          <m:t>1</m:t>
                        </m:r>
                      </m:sub>
                    </m:sSub>
                  </m:oMath>
                </a14:m>
                <a:r>
                  <a:rPr lang="en-US" altLang="zh-CN" sz="2800" dirty="0">
                    <a:latin typeface="TimesNewRomanPSMT"/>
                    <a:ea typeface="宋体" panose="02010600030101010101" pitchFamily="2" charset="-122"/>
                  </a:rPr>
                  <a:t>,</a:t>
                </a:r>
                <a14:m>
                  <m:oMath xmlns:m="http://schemas.openxmlformats.org/officeDocument/2006/math">
                    <m:sSub>
                      <m:sSubPr>
                        <m:ctrlPr>
                          <a:rPr lang="en-US" altLang="zh-CN" sz="2800" i="1">
                            <a:latin typeface="Cambria Math" panose="02040503050406030204" pitchFamily="18" charset="0"/>
                            <a:ea typeface="宋体" panose="02010600030101010101" pitchFamily="2" charset="-122"/>
                          </a:rPr>
                        </m:ctrlPr>
                      </m:sSubPr>
                      <m:e>
                        <m:r>
                          <a:rPr lang="en-US" altLang="zh-CN" sz="2800" i="1">
                            <a:latin typeface="Cambria Math" panose="02040503050406030204" pitchFamily="18" charset="0"/>
                            <a:ea typeface="宋体" panose="02010600030101010101" pitchFamily="2" charset="-122"/>
                          </a:rPr>
                          <m:t>𝑥</m:t>
                        </m:r>
                      </m:e>
                      <m:sub>
                        <m:r>
                          <a:rPr lang="en-US" altLang="zh-CN" sz="2800" dirty="0">
                            <a:latin typeface="Cambria Math" panose="02040503050406030204" pitchFamily="18" charset="0"/>
                            <a:ea typeface="宋体" panose="02010600030101010101" pitchFamily="2" charset="-122"/>
                          </a:rPr>
                          <m:t>2</m:t>
                        </m:r>
                      </m:sub>
                    </m:sSub>
                  </m:oMath>
                </a14:m>
                <a:r>
                  <a:rPr lang="en-US" altLang="zh-CN" sz="2800" dirty="0">
                    <a:latin typeface="TimesNewRomanPSMT"/>
                    <a:ea typeface="宋体" panose="02010600030101010101" pitchFamily="2" charset="-122"/>
                  </a:rPr>
                  <a:t>,...,</a:t>
                </a:r>
                <a14:m>
                  <m:oMath xmlns:m="http://schemas.openxmlformats.org/officeDocument/2006/math">
                    <m:sSub>
                      <m:sSubPr>
                        <m:ctrlPr>
                          <a:rPr lang="en-US" altLang="zh-CN" sz="2800" i="1">
                            <a:latin typeface="Cambria Math" panose="02040503050406030204" pitchFamily="18" charset="0"/>
                            <a:ea typeface="宋体" panose="02010600030101010101" pitchFamily="2" charset="-122"/>
                          </a:rPr>
                        </m:ctrlPr>
                      </m:sSubPr>
                      <m:e>
                        <m:r>
                          <a:rPr lang="en-US" altLang="zh-CN" sz="2800" i="1">
                            <a:latin typeface="Cambria Math" panose="02040503050406030204" pitchFamily="18" charset="0"/>
                            <a:ea typeface="宋体" panose="02010600030101010101" pitchFamily="2" charset="-122"/>
                          </a:rPr>
                          <m:t>𝑥</m:t>
                        </m:r>
                      </m:e>
                      <m:sub>
                        <m:r>
                          <m:rPr>
                            <m:sty m:val="p"/>
                          </m:rPr>
                          <a:rPr lang="en-US" altLang="zh-CN" sz="2800" dirty="0">
                            <a:latin typeface="Cambria Math" panose="02040503050406030204" pitchFamily="18" charset="0"/>
                            <a:ea typeface="宋体" panose="02010600030101010101" pitchFamily="2" charset="-122"/>
                          </a:rPr>
                          <m:t>n</m:t>
                        </m:r>
                      </m:sub>
                    </m:sSub>
                  </m:oMath>
                </a14:m>
                <a:r>
                  <a:rPr lang="en-US" altLang="zh-CN" sz="2800" dirty="0">
                    <a:latin typeface="TimesNewRomanPSMT"/>
                    <a:ea typeface="宋体" panose="02010600030101010101" pitchFamily="2" charset="-122"/>
                  </a:rPr>
                  <a:t>] </a:t>
                </a:r>
                <a:r>
                  <a:rPr lang="zh-CN" altLang="en-US" sz="2800" dirty="0">
                    <a:latin typeface="宋体" panose="02010600030101010101" pitchFamily="2" charset="-122"/>
                    <a:ea typeface="宋体" panose="02010600030101010101" pitchFamily="2" charset="-122"/>
                  </a:rPr>
                  <a:t>，制定标签值 </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y</a:t>
                </a:r>
                <a:r>
                  <a:rPr lang="zh-CN" altLang="en-US" sz="2800" dirty="0">
                    <a:latin typeface="宋体" panose="02010600030101010101" pitchFamily="2" charset="-122"/>
                    <a:ea typeface="宋体" panose="02010600030101010101" pitchFamily="2" charset="-122"/>
                  </a:rPr>
                  <a:t>。设输入经过神经网络后输出结果为</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X</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与无监督预训练不同，输出大小与此表转置相同的矩阵</a:t>
                </a:r>
                <a14:m>
                  <m:oMath xmlns:m="http://schemas.openxmlformats.org/officeDocument/2006/math">
                    <m:sSub>
                      <m:sSubPr>
                        <m:ctrlPr>
                          <a:rPr lang="en-US" altLang="zh-CN" sz="2800" i="1" smtClean="0">
                            <a:latin typeface="Cambria Math" panose="02040503050406030204" pitchFamily="18" charset="0"/>
                            <a:ea typeface="宋体" panose="02010600030101010101" pitchFamily="2" charset="-122"/>
                          </a:rPr>
                        </m:ctrlPr>
                      </m:sSubPr>
                      <m:e>
                        <m:r>
                          <m:rPr>
                            <m:nor/>
                          </m:rPr>
                          <a:rPr lang="en-US" altLang="zh-CN" sz="2800" dirty="0">
                            <a:latin typeface="Times New Roman" panose="02020603050405020304" pitchFamily="18" charset="0"/>
                            <a:ea typeface="宋体" panose="02010600030101010101" pitchFamily="2" charset="-122"/>
                            <a:cs typeface="Times New Roman" panose="02020603050405020304" pitchFamily="18" charset="0"/>
                          </a:rPr>
                          <m:t>W</m:t>
                        </m:r>
                      </m:e>
                      <m:sub>
                        <m:r>
                          <a:rPr lang="en-US" altLang="zh-CN" sz="2800" b="0" i="1" smtClean="0">
                            <a:latin typeface="Cambria Math" panose="02040503050406030204" pitchFamily="18" charset="0"/>
                            <a:ea typeface="宋体" panose="02010600030101010101" pitchFamily="2" charset="-122"/>
                          </a:rPr>
                          <m:t>𝑦</m:t>
                        </m:r>
                      </m:sub>
                    </m:sSub>
                  </m:oMath>
                </a14:m>
                <a:r>
                  <a:rPr lang="en-US" altLang="zh-CN" sz="2800" dirty="0">
                    <a:latin typeface="宋体" panose="02010600030101010101" pitchFamily="2" charset="-122"/>
                    <a:ea typeface="宋体" panose="02010600030101010101" pitchFamily="2" charset="-122"/>
                  </a:rPr>
                  <a:t> </a:t>
                </a:r>
                <a:r>
                  <a:rPr lang="zh-CN" altLang="en-US" sz="2800" dirty="0">
                    <a:latin typeface="宋体" panose="02010600030101010101" pitchFamily="2" charset="-122"/>
                    <a:ea typeface="宋体" panose="02010600030101010101" pitchFamily="2" charset="-122"/>
                  </a:rPr>
                  <a:t>做点积。矩阵</a:t>
                </a:r>
                <a14:m>
                  <m:oMath xmlns:m="http://schemas.openxmlformats.org/officeDocument/2006/math">
                    <m:sSub>
                      <m:sSubPr>
                        <m:ctrlPr>
                          <a:rPr lang="en-US" altLang="zh-CN" sz="2800" i="1">
                            <a:latin typeface="Cambria Math" panose="02040503050406030204" pitchFamily="18" charset="0"/>
                            <a:ea typeface="宋体" panose="02010600030101010101" pitchFamily="2" charset="-122"/>
                          </a:rPr>
                        </m:ctrlPr>
                      </m:sSubPr>
                      <m:e>
                        <m:r>
                          <m:rPr>
                            <m:nor/>
                          </m:rPr>
                          <a:rPr lang="en-US" altLang="zh-CN" sz="2800" dirty="0">
                            <a:latin typeface="Times New Roman" panose="02020603050405020304" pitchFamily="18" charset="0"/>
                            <a:ea typeface="宋体" panose="02010600030101010101" pitchFamily="2" charset="-122"/>
                            <a:cs typeface="Times New Roman" panose="02020603050405020304" pitchFamily="18" charset="0"/>
                          </a:rPr>
                          <m:t>W</m:t>
                        </m:r>
                      </m:e>
                      <m:sub>
                        <m:r>
                          <a:rPr lang="en-US" altLang="zh-CN" sz="2800" i="1">
                            <a:latin typeface="Cambria Math" panose="02040503050406030204" pitchFamily="18" charset="0"/>
                            <a:ea typeface="宋体" panose="02010600030101010101" pitchFamily="2" charset="-122"/>
                          </a:rPr>
                          <m:t>𝑦</m:t>
                        </m:r>
                      </m:sub>
                    </m:sSub>
                  </m:oMath>
                </a14:m>
                <a:r>
                  <a:rPr lang="zh-CN" altLang="en-US" sz="2800" dirty="0">
                    <a:latin typeface="宋体" panose="02010600030101010101" pitchFamily="2" charset="-122"/>
                    <a:ea typeface="宋体" panose="02010600030101010101" pitchFamily="2" charset="-122"/>
                  </a:rPr>
                  <a:t>随机初始化，在训练过程中得到训练。</a:t>
                </a:r>
              </a:p>
            </p:txBody>
          </p:sp>
        </mc:Choice>
        <mc:Fallback xmlns="">
          <p:sp>
            <p:nvSpPr>
              <p:cNvPr id="4" name="矩形 3"/>
              <p:cNvSpPr>
                <a:spLocks noRot="1" noChangeAspect="1" noMove="1" noResize="1" noEditPoints="1" noAdjustHandles="1" noChangeArrowheads="1" noChangeShapeType="1" noTextEdit="1"/>
              </p:cNvSpPr>
              <p:nvPr/>
            </p:nvSpPr>
            <p:spPr>
              <a:xfrm>
                <a:off x="419916" y="3310792"/>
                <a:ext cx="8108414" cy="2759217"/>
              </a:xfrm>
              <a:prstGeom prst="rect">
                <a:avLst/>
              </a:prstGeom>
              <a:blipFill>
                <a:blip r:embed="rId2"/>
                <a:stretch>
                  <a:fillRect l="-1579" t="-1545" b="-26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2922608" y="5560750"/>
                <a:ext cx="3772508" cy="729880"/>
              </a:xfrm>
              <a:prstGeom prst="rect">
                <a:avLst/>
              </a:prstGeom>
            </p:spPr>
            <p:txBody>
              <a:bodyPr wrap="none">
                <a:spAutoFit/>
              </a:bodyPr>
              <a:lstStyle/>
              <a:p>
                <a:pPr lvl="0">
                  <a:lnSpc>
                    <a:spcPct val="120000"/>
                  </a:lnSpc>
                </a:pPr>
                <a:r>
                  <a:rPr lang="en-US" altLang="zh-CN" sz="3200" dirty="0">
                    <a:solidFill>
                      <a:prstClr val="black"/>
                    </a:solidFill>
                    <a:latin typeface="宋体" panose="02010600030101010101" pitchFamily="2" charset="-122"/>
                    <a:ea typeface="宋体" panose="02010600030101010101" pitchFamily="2" charset="-122"/>
                  </a:rPr>
                  <a:t>P=</a:t>
                </a:r>
                <a:r>
                  <a:rPr lang="en-US" altLang="zh-CN" sz="3200" dirty="0" err="1">
                    <a:solidFill>
                      <a:prstClr val="black"/>
                    </a:solidFill>
                    <a:latin typeface="宋体" panose="02010600030101010101" pitchFamily="2" charset="-122"/>
                    <a:ea typeface="宋体" panose="02010600030101010101" pitchFamily="2" charset="-122"/>
                  </a:rPr>
                  <a:t>softmax</a:t>
                </a:r>
                <a:r>
                  <a:rPr lang="zh-CN" altLang="en-US" sz="3200" dirty="0">
                    <a:solidFill>
                      <a:prstClr val="black"/>
                    </a:solidFill>
                    <a:latin typeface="宋体" panose="02010600030101010101" pitchFamily="2" charset="-122"/>
                    <a:ea typeface="宋体" panose="02010600030101010101" pitchFamily="2" charset="-122"/>
                  </a:rPr>
                  <a:t>（</a:t>
                </a:r>
                <a14:m>
                  <m:oMath xmlns:m="http://schemas.openxmlformats.org/officeDocument/2006/math">
                    <m:sSub>
                      <m:sSubPr>
                        <m:ctrlPr>
                          <a:rPr lang="en-US" altLang="zh-CN" sz="3200" i="1">
                            <a:latin typeface="Cambria Math" panose="02040503050406030204" pitchFamily="18" charset="0"/>
                            <a:ea typeface="宋体" panose="02010600030101010101" pitchFamily="2" charset="-122"/>
                          </a:rPr>
                        </m:ctrlPr>
                      </m:sSubPr>
                      <m:e>
                        <m:r>
                          <m:rPr>
                            <m:nor/>
                          </m:rPr>
                          <a:rPr lang="en-US" altLang="zh-CN" sz="3200" b="0" i="0" smtClean="0">
                            <a:latin typeface="Cambria Math" panose="02040503050406030204" pitchFamily="18" charset="0"/>
                            <a:ea typeface="宋体" panose="02010600030101010101" pitchFamily="2" charset="-122"/>
                          </a:rPr>
                          <m:t>X</m:t>
                        </m:r>
                        <m:r>
                          <m:rPr>
                            <m:nor/>
                          </m:rPr>
                          <a:rPr lang="en-US" altLang="zh-CN" sz="3200" dirty="0">
                            <a:latin typeface="Times New Roman" panose="02020603050405020304" pitchFamily="18" charset="0"/>
                            <a:ea typeface="宋体" panose="02010600030101010101" pitchFamily="2" charset="-122"/>
                            <a:cs typeface="Times New Roman" panose="02020603050405020304" pitchFamily="18" charset="0"/>
                          </a:rPr>
                          <m:t>W</m:t>
                        </m:r>
                      </m:e>
                      <m:sub>
                        <m:r>
                          <a:rPr lang="en-US" altLang="zh-CN" sz="3200" i="1">
                            <a:latin typeface="Cambria Math" panose="02040503050406030204" pitchFamily="18" charset="0"/>
                            <a:ea typeface="宋体" panose="02010600030101010101" pitchFamily="2" charset="-122"/>
                          </a:rPr>
                          <m:t>𝑦</m:t>
                        </m:r>
                      </m:sub>
                    </m:sSub>
                  </m:oMath>
                </a14:m>
                <a:r>
                  <a:rPr lang="zh-CN" altLang="en-US" sz="3200" dirty="0">
                    <a:solidFill>
                      <a:prstClr val="black"/>
                    </a:solidFill>
                    <a:latin typeface="宋体" panose="02010600030101010101" pitchFamily="2" charset="-122"/>
                    <a:ea typeface="宋体" panose="02010600030101010101" pitchFamily="2" charset="-122"/>
                  </a:rPr>
                  <a:t>）</a:t>
                </a:r>
                <a:endParaRPr lang="zh-CN" altLang="en-US" sz="3200" dirty="0">
                  <a:solidFill>
                    <a:prstClr val="black"/>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2922608" y="5560750"/>
                <a:ext cx="3772508" cy="729880"/>
              </a:xfrm>
              <a:prstGeom prst="rect">
                <a:avLst/>
              </a:prstGeom>
              <a:blipFill>
                <a:blip r:embed="rId3"/>
                <a:stretch>
                  <a:fillRect l="-4039" t="-3333" r="-1454" b="-14167"/>
                </a:stretch>
              </a:blipFill>
            </p:spPr>
            <p:txBody>
              <a:bodyPr/>
              <a:lstStyle/>
              <a:p>
                <a:r>
                  <a:rPr lang="zh-CN" altLang="en-US">
                    <a:noFill/>
                  </a:rPr>
                  <a:t> </a:t>
                </a:r>
              </a:p>
            </p:txBody>
          </p:sp>
        </mc:Fallback>
      </mc:AlternateContent>
      <p:grpSp>
        <p:nvGrpSpPr>
          <p:cNvPr id="6" name="组合 5"/>
          <p:cNvGrpSpPr/>
          <p:nvPr/>
        </p:nvGrpSpPr>
        <p:grpSpPr>
          <a:xfrm>
            <a:off x="8400804" y="0"/>
            <a:ext cx="851355" cy="6858000"/>
            <a:chOff x="8400804" y="0"/>
            <a:chExt cx="851355" cy="6858000"/>
          </a:xfrm>
        </p:grpSpPr>
        <p:grpSp>
          <p:nvGrpSpPr>
            <p:cNvPr id="7" name="组 9"/>
            <p:cNvGrpSpPr/>
            <p:nvPr/>
          </p:nvGrpSpPr>
          <p:grpSpPr>
            <a:xfrm>
              <a:off x="8400804" y="0"/>
              <a:ext cx="733409" cy="6858000"/>
              <a:chOff x="9055676" y="0"/>
              <a:chExt cx="3136324" cy="6858000"/>
            </a:xfrm>
          </p:grpSpPr>
          <p:sp>
            <p:nvSpPr>
              <p:cNvPr id="9"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矩形 11"/>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8" name="图形 11" descr="衬衫"/>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
        <p:nvSpPr>
          <p:cNvPr id="14" name="矩形 13"/>
          <p:cNvSpPr/>
          <p:nvPr/>
        </p:nvSpPr>
        <p:spPr>
          <a:xfrm>
            <a:off x="564996" y="41668"/>
            <a:ext cx="2698175" cy="523220"/>
          </a:xfrm>
          <a:prstGeom prst="rect">
            <a:avLst/>
          </a:prstGeom>
        </p:spPr>
        <p:txBody>
          <a:bodyPr wrap="none">
            <a:spAutoFit/>
          </a:bodyPr>
          <a:lstStyle/>
          <a:p>
            <a:r>
              <a:rPr lang="en-US" altLang="zh-CN" sz="2800" b="1" dirty="0">
                <a:solidFill>
                  <a:srgbClr val="FF0000"/>
                </a:solidFill>
                <a:latin typeface="TimesNewRomanPSMT"/>
              </a:rPr>
              <a:t>GPT-1 </a:t>
            </a:r>
            <a:r>
              <a:rPr lang="zh-CN" altLang="en-US" sz="2800" b="1" dirty="0">
                <a:solidFill>
                  <a:srgbClr val="FF0000"/>
                </a:solidFill>
                <a:latin typeface="黑体" panose="02010609060101010101" pitchFamily="49" charset="-122"/>
                <a:ea typeface="黑体" panose="02010609060101010101" pitchFamily="49" charset="-122"/>
              </a:rPr>
              <a:t>训练流程</a:t>
            </a:r>
            <a:endParaRPr lang="zh-CN" altLang="en-US" sz="2800" b="1" dirty="0">
              <a:solidFill>
                <a:srgbClr val="FF0000"/>
              </a:solidFill>
            </a:endParaRPr>
          </a:p>
        </p:txBody>
      </p:sp>
    </p:spTree>
    <p:extLst>
      <p:ext uri="{BB962C8B-B14F-4D97-AF65-F5344CB8AC3E}">
        <p14:creationId xmlns:p14="http://schemas.microsoft.com/office/powerpoint/2010/main" val="383800710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矩形 2"/>
              <p:cNvSpPr/>
              <p:nvPr/>
            </p:nvSpPr>
            <p:spPr>
              <a:xfrm>
                <a:off x="1195329" y="847377"/>
                <a:ext cx="5679195" cy="461665"/>
              </a:xfrm>
              <a:prstGeom prst="rect">
                <a:avLst/>
              </a:prstGeom>
            </p:spPr>
            <p:txBody>
              <a:bodyPr wrap="square">
                <a:spAutoFit/>
              </a:bodyPr>
              <a:lstStyle/>
              <a:p>
                <a:r>
                  <a:rPr lang="zh-CN" altLang="en-US" sz="2400" dirty="0">
                    <a:latin typeface="宋体" panose="02010600030101010101" pitchFamily="2" charset="-122"/>
                    <a:ea typeface="宋体" panose="02010600030101010101" pitchFamily="2" charset="-122"/>
                  </a:rPr>
                  <a:t>在这一步中，目标是使函数</a:t>
                </a:r>
                <a14:m>
                  <m:oMath xmlns:m="http://schemas.openxmlformats.org/officeDocument/2006/math">
                    <m:sSub>
                      <m:sSubPr>
                        <m:ctrlPr>
                          <a:rPr lang="en-US" altLang="zh-CN" sz="2400" i="1">
                            <a:latin typeface="Cambria Math" panose="02040503050406030204" pitchFamily="18" charset="0"/>
                            <a:ea typeface="宋体" panose="02010600030101010101" pitchFamily="2" charset="-122"/>
                          </a:rPr>
                        </m:ctrlPr>
                      </m:sSubPr>
                      <m:e>
                        <m:r>
                          <a:rPr lang="en-US" altLang="zh-CN" sz="2400" i="1" dirty="0">
                            <a:latin typeface="Cambria Math" panose="02040503050406030204" pitchFamily="18" charset="0"/>
                            <a:ea typeface="宋体" panose="02010600030101010101" pitchFamily="2" charset="-122"/>
                          </a:rPr>
                          <m:t>𝐿</m:t>
                        </m:r>
                      </m:e>
                      <m:sub>
                        <m:r>
                          <a:rPr lang="en-US" altLang="zh-CN" sz="2400" dirty="0">
                            <a:latin typeface="Cambria Math" panose="02040503050406030204" pitchFamily="18" charset="0"/>
                            <a:ea typeface="宋体" panose="02010600030101010101" pitchFamily="2" charset="-122"/>
                          </a:rPr>
                          <m:t>2</m:t>
                        </m:r>
                      </m:sub>
                    </m:sSub>
                    <m:d>
                      <m:dPr>
                        <m:ctrlPr>
                          <a:rPr lang="en-US" altLang="zh-CN" sz="2400" i="1">
                            <a:latin typeface="Cambria Math" panose="02040503050406030204" pitchFamily="18" charset="0"/>
                            <a:ea typeface="宋体" panose="02010600030101010101" pitchFamily="2" charset="-122"/>
                          </a:rPr>
                        </m:ctrlPr>
                      </m:dPr>
                      <m:e>
                        <m:r>
                          <m:rPr>
                            <m:sty m:val="p"/>
                          </m:rPr>
                          <a:rPr lang="en-US" altLang="zh-CN" sz="2400">
                            <a:latin typeface="Cambria Math" panose="02040503050406030204" pitchFamily="18" charset="0"/>
                            <a:ea typeface="宋体" panose="02010600030101010101" pitchFamily="2" charset="-122"/>
                          </a:rPr>
                          <m:t>U</m:t>
                        </m:r>
                      </m:e>
                    </m:d>
                  </m:oMath>
                </a14:m>
                <a:r>
                  <a:rPr lang="zh-CN" altLang="en-US" sz="2400" dirty="0">
                    <a:latin typeface="宋体" panose="02010600030101010101" pitchFamily="2" charset="-122"/>
                    <a:ea typeface="宋体" panose="02010600030101010101" pitchFamily="2" charset="-122"/>
                  </a:rPr>
                  <a:t>极大化。</a:t>
                </a:r>
                <a:endParaRPr lang="zh-CN" altLang="en-US" sz="2400" dirty="0"/>
              </a:p>
            </p:txBody>
          </p:sp>
        </mc:Choice>
        <mc:Fallback xmlns="">
          <p:sp>
            <p:nvSpPr>
              <p:cNvPr id="3" name="矩形 2"/>
              <p:cNvSpPr>
                <a:spLocks noRot="1" noChangeAspect="1" noMove="1" noResize="1" noEditPoints="1" noAdjustHandles="1" noChangeArrowheads="1" noChangeShapeType="1" noTextEdit="1"/>
              </p:cNvSpPr>
              <p:nvPr/>
            </p:nvSpPr>
            <p:spPr>
              <a:xfrm>
                <a:off x="1195329" y="847377"/>
                <a:ext cx="5679195" cy="461665"/>
              </a:xfrm>
              <a:prstGeom prst="rect">
                <a:avLst/>
              </a:prstGeom>
              <a:blipFill>
                <a:blip r:embed="rId2"/>
                <a:stretch>
                  <a:fillRect l="-1609" t="-15789" r="-7082" b="-236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1195329" y="1705594"/>
                <a:ext cx="5287280" cy="7750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宋体" panose="02010600030101010101" pitchFamily="2" charset="-122"/>
                            </a:rPr>
                          </m:ctrlPr>
                        </m:sSubPr>
                        <m:e>
                          <m:r>
                            <a:rPr lang="en-US" altLang="zh-CN" sz="2400" i="1" dirty="0">
                              <a:latin typeface="Cambria Math" panose="02040503050406030204" pitchFamily="18" charset="0"/>
                              <a:ea typeface="宋体" panose="02010600030101010101" pitchFamily="2" charset="-122"/>
                            </a:rPr>
                            <m:t>𝐿</m:t>
                          </m:r>
                        </m:e>
                        <m:sub>
                          <m:r>
                            <a:rPr lang="en-US" altLang="zh-CN" sz="2400" b="0" i="0" dirty="0" smtClean="0">
                              <a:latin typeface="Cambria Math" panose="02040503050406030204" pitchFamily="18" charset="0"/>
                              <a:ea typeface="宋体" panose="02010600030101010101" pitchFamily="2" charset="-122"/>
                            </a:rPr>
                            <m:t>2</m:t>
                          </m:r>
                        </m:sub>
                      </m:sSub>
                      <m:d>
                        <m:dPr>
                          <m:ctrlPr>
                            <a:rPr lang="en-US" altLang="zh-CN" sz="2400" i="1">
                              <a:latin typeface="Cambria Math" panose="02040503050406030204" pitchFamily="18" charset="0"/>
                              <a:ea typeface="宋体" panose="02010600030101010101" pitchFamily="2" charset="-122"/>
                            </a:rPr>
                          </m:ctrlPr>
                        </m:dPr>
                        <m:e>
                          <m:r>
                            <m:rPr>
                              <m:sty m:val="p"/>
                            </m:rPr>
                            <a:rPr lang="en-US" altLang="zh-CN" sz="2400">
                              <a:latin typeface="Cambria Math" panose="02040503050406030204" pitchFamily="18" charset="0"/>
                              <a:ea typeface="宋体" panose="02010600030101010101" pitchFamily="2" charset="-122"/>
                            </a:rPr>
                            <m:t>U</m:t>
                          </m:r>
                        </m:e>
                      </m:d>
                      <m:r>
                        <a:rPr lang="en-US" altLang="zh-CN" sz="2400">
                          <a:latin typeface="Cambria Math" panose="02040503050406030204" pitchFamily="18" charset="0"/>
                          <a:ea typeface="宋体" panose="02010600030101010101" pitchFamily="2" charset="-122"/>
                        </a:rPr>
                        <m:t>=</m:t>
                      </m:r>
                      <m:nary>
                        <m:naryPr>
                          <m:chr m:val="∑"/>
                          <m:limLoc m:val="subSup"/>
                          <m:supHide m:val="on"/>
                          <m:ctrlPr>
                            <a:rPr lang="zh-CN" altLang="en-US" sz="2400" i="1">
                              <a:latin typeface="Cambria Math" panose="02040503050406030204" pitchFamily="18" charset="0"/>
                              <a:ea typeface="宋体" panose="02010600030101010101" pitchFamily="2" charset="-122"/>
                            </a:rPr>
                          </m:ctrlPr>
                        </m:naryPr>
                        <m:sub>
                          <m:r>
                            <m:rPr>
                              <m:brk m:alnAt="9"/>
                            </m:rPr>
                            <a:rPr lang="en-US" altLang="zh-CN" sz="2400" i="1">
                              <a:latin typeface="Cambria Math" panose="02040503050406030204" pitchFamily="18" charset="0"/>
                              <a:ea typeface="宋体" panose="02010600030101010101" pitchFamily="2" charset="-122"/>
                            </a:rPr>
                            <m:t>𝑖</m:t>
                          </m:r>
                        </m:sub>
                        <m:sup/>
                        <m:e>
                          <m:r>
                            <a:rPr lang="en-US" altLang="zh-CN" sz="2400" i="1">
                              <a:latin typeface="Cambria Math" panose="02040503050406030204" pitchFamily="18" charset="0"/>
                              <a:ea typeface="宋体" panose="02010600030101010101" pitchFamily="2" charset="-122"/>
                            </a:rPr>
                            <m:t>𝑙𝑜𝑔𝑃</m:t>
                          </m:r>
                        </m:e>
                      </m:nary>
                      <m:d>
                        <m:dPr>
                          <m:ctrlPr>
                            <a:rPr lang="en-US" altLang="zh-CN" sz="2400" i="1">
                              <a:latin typeface="Cambria Math" panose="02040503050406030204" pitchFamily="18" charset="0"/>
                              <a:ea typeface="宋体" panose="02010600030101010101" pitchFamily="2" charset="-122"/>
                            </a:rPr>
                          </m:ctrlPr>
                        </m:dPr>
                        <m:e>
                          <m:r>
                            <a:rPr lang="en-US" altLang="zh-CN" sz="2400" b="0" i="1" smtClean="0">
                              <a:latin typeface="Cambria Math" panose="02040503050406030204" pitchFamily="18" charset="0"/>
                              <a:ea typeface="宋体" panose="02010600030101010101" pitchFamily="2" charset="-122"/>
                            </a:rPr>
                            <m:t>𝑦</m:t>
                          </m:r>
                        </m:e>
                        <m:e>
                          <m:sSub>
                            <m:sSubPr>
                              <m:ctrlPr>
                                <a:rPr lang="en-US" altLang="zh-CN" sz="2400" i="1">
                                  <a:latin typeface="Cambria Math" panose="02040503050406030204" pitchFamily="18" charset="0"/>
                                  <a:ea typeface="宋体" panose="02010600030101010101" pitchFamily="2" charset="-122"/>
                                </a:rPr>
                              </m:ctrlPr>
                            </m:sSubPr>
                            <m:e>
                              <m:r>
                                <a:rPr lang="en-US" altLang="zh-CN" sz="2400" i="1">
                                  <a:latin typeface="Cambria Math" panose="02040503050406030204" pitchFamily="18" charset="0"/>
                                  <a:ea typeface="宋体" panose="02010600030101010101" pitchFamily="2" charset="-122"/>
                                </a:rPr>
                                <m:t>𝑥</m:t>
                              </m:r>
                            </m:e>
                            <m:sub>
                              <m:r>
                                <a:rPr lang="en-US" altLang="zh-CN" sz="2400">
                                  <a:latin typeface="Cambria Math" panose="02040503050406030204" pitchFamily="18" charset="0"/>
                                  <a:ea typeface="宋体" panose="02010600030101010101" pitchFamily="2" charset="-122"/>
                                </a:rPr>
                                <m:t>1</m:t>
                              </m:r>
                            </m:sub>
                          </m:sSub>
                          <m:r>
                            <m:rPr>
                              <m:nor/>
                            </m:rPr>
                            <a:rPr lang="en-US" altLang="zh-CN" sz="2400" dirty="0">
                              <a:latin typeface="TimesNewRomanPSMT"/>
                              <a:ea typeface="宋体" panose="02010600030101010101" pitchFamily="2" charset="-122"/>
                            </a:rPr>
                            <m:t>,</m:t>
                          </m:r>
                          <m:sSub>
                            <m:sSubPr>
                              <m:ctrlPr>
                                <a:rPr lang="en-US" altLang="zh-CN" sz="2400" i="1">
                                  <a:latin typeface="Cambria Math" panose="02040503050406030204" pitchFamily="18" charset="0"/>
                                  <a:ea typeface="宋体" panose="02010600030101010101" pitchFamily="2" charset="-122"/>
                                </a:rPr>
                              </m:ctrlPr>
                            </m:sSubPr>
                            <m:e>
                              <m:r>
                                <a:rPr lang="en-US" altLang="zh-CN" sz="2400" i="1">
                                  <a:latin typeface="Cambria Math" panose="02040503050406030204" pitchFamily="18" charset="0"/>
                                  <a:ea typeface="宋体" panose="02010600030101010101" pitchFamily="2" charset="-122"/>
                                </a:rPr>
                                <m:t>𝑥</m:t>
                              </m:r>
                            </m:e>
                            <m:sub>
                              <m:r>
                                <a:rPr lang="en-US" altLang="zh-CN" sz="2400" dirty="0">
                                  <a:latin typeface="Cambria Math" panose="02040503050406030204" pitchFamily="18" charset="0"/>
                                  <a:ea typeface="宋体" panose="02010600030101010101" pitchFamily="2" charset="-122"/>
                                </a:rPr>
                                <m:t>2</m:t>
                              </m:r>
                            </m:sub>
                          </m:sSub>
                          <m:r>
                            <m:rPr>
                              <m:nor/>
                            </m:rPr>
                            <a:rPr lang="en-US" altLang="zh-CN" sz="2400" dirty="0">
                              <a:latin typeface="TimesNewRomanPSMT"/>
                              <a:ea typeface="宋体" panose="02010600030101010101" pitchFamily="2" charset="-122"/>
                            </a:rPr>
                            <m:t>,...,</m:t>
                          </m:r>
                          <m:sSub>
                            <m:sSubPr>
                              <m:ctrlPr>
                                <a:rPr lang="en-US" altLang="zh-CN" sz="2400" i="1">
                                  <a:latin typeface="Cambria Math" panose="02040503050406030204" pitchFamily="18" charset="0"/>
                                  <a:ea typeface="宋体" panose="02010600030101010101" pitchFamily="2" charset="-122"/>
                                </a:rPr>
                              </m:ctrlPr>
                            </m:sSubPr>
                            <m:e>
                              <m:r>
                                <a:rPr lang="en-US" altLang="zh-CN" sz="2400" i="1">
                                  <a:latin typeface="Cambria Math" panose="02040503050406030204" pitchFamily="18" charset="0"/>
                                  <a:ea typeface="宋体" panose="02010600030101010101" pitchFamily="2" charset="-122"/>
                                </a:rPr>
                                <m:t>𝑥</m:t>
                              </m:r>
                            </m:e>
                            <m:sub>
                              <m:r>
                                <m:rPr>
                                  <m:sty m:val="p"/>
                                </m:rPr>
                                <a:rPr lang="en-US" altLang="zh-CN" sz="2400" dirty="0">
                                  <a:latin typeface="Cambria Math" panose="02040503050406030204" pitchFamily="18" charset="0"/>
                                  <a:ea typeface="宋体" panose="02010600030101010101" pitchFamily="2" charset="-122"/>
                                </a:rPr>
                                <m:t>n</m:t>
                              </m:r>
                            </m:sub>
                          </m:sSub>
                          <m:r>
                            <a:rPr lang="en-US" altLang="zh-CN" sz="2400" i="1" dirty="0">
                              <a:latin typeface="Cambria Math" panose="02040503050406030204" pitchFamily="18" charset="0"/>
                              <a:ea typeface="宋体" panose="02010600030101010101" pitchFamily="2" charset="-122"/>
                            </a:rPr>
                            <m:t>,</m:t>
                          </m:r>
                          <m:r>
                            <a:rPr lang="en-US" altLang="zh-CN" sz="2400" dirty="0">
                              <a:latin typeface="Cambria Math" panose="02040503050406030204" pitchFamily="18" charset="0"/>
                              <a:ea typeface="宋体" panose="02010600030101010101" pitchFamily="2" charset="-122"/>
                            </a:rPr>
                            <m:t>Ɵ</m:t>
                          </m:r>
                        </m:e>
                      </m:d>
                    </m:oMath>
                  </m:oMathPara>
                </a14:m>
                <a:endParaRPr lang="zh-CN" altLang="en-US" sz="2400" dirty="0"/>
              </a:p>
            </p:txBody>
          </p:sp>
        </mc:Choice>
        <mc:Fallback xmlns="">
          <p:sp>
            <p:nvSpPr>
              <p:cNvPr id="4" name="矩形 3"/>
              <p:cNvSpPr>
                <a:spLocks noRot="1" noChangeAspect="1" noMove="1" noResize="1" noEditPoints="1" noAdjustHandles="1" noChangeArrowheads="1" noChangeShapeType="1" noTextEdit="1"/>
              </p:cNvSpPr>
              <p:nvPr/>
            </p:nvSpPr>
            <p:spPr>
              <a:xfrm>
                <a:off x="1195329" y="1705594"/>
                <a:ext cx="5287280" cy="77508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898514" y="2877230"/>
                <a:ext cx="7216048" cy="1200329"/>
              </a:xfrm>
              <a:prstGeom prst="rect">
                <a:avLst/>
              </a:prstGeom>
            </p:spPr>
            <p:txBody>
              <a:bodyPr wrap="square">
                <a:spAutoFit/>
              </a:bodyPr>
              <a:lstStyle/>
              <a:p>
                <a:pPr>
                  <a:lnSpc>
                    <a:spcPct val="150000"/>
                  </a:lnSpc>
                </a:pPr>
                <a:r>
                  <a:rPr lang="zh-CN" altLang="en-US" sz="2400" dirty="0">
                    <a:latin typeface="宋体" panose="02010600030101010101" pitchFamily="2" charset="-122"/>
                    <a:ea typeface="宋体" panose="02010600030101010101" pitchFamily="2" charset="-122"/>
                  </a:rPr>
                  <a:t>    经过测评，将上述两个目标函数整合之后的效果更好</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目标是使函数</a:t>
                </a:r>
                <a14:m>
                  <m:oMath xmlns:m="http://schemas.openxmlformats.org/officeDocument/2006/math">
                    <m:sSub>
                      <m:sSubPr>
                        <m:ctrlPr>
                          <a:rPr lang="en-US" altLang="zh-CN" sz="2400" i="1">
                            <a:latin typeface="Cambria Math" panose="02040503050406030204" pitchFamily="18" charset="0"/>
                            <a:ea typeface="宋体" panose="02010600030101010101" pitchFamily="2" charset="-122"/>
                          </a:rPr>
                        </m:ctrlPr>
                      </m:sSubPr>
                      <m:e>
                        <m:r>
                          <a:rPr lang="en-US" altLang="zh-CN" sz="2400" i="1" dirty="0">
                            <a:latin typeface="Cambria Math" panose="02040503050406030204" pitchFamily="18" charset="0"/>
                            <a:ea typeface="宋体" panose="02010600030101010101" pitchFamily="2" charset="-122"/>
                          </a:rPr>
                          <m:t>𝐿</m:t>
                        </m:r>
                      </m:e>
                      <m:sub>
                        <m:r>
                          <a:rPr lang="en-US" altLang="zh-CN" sz="2400" dirty="0">
                            <a:latin typeface="Cambria Math" panose="02040503050406030204" pitchFamily="18" charset="0"/>
                            <a:ea typeface="宋体" panose="02010600030101010101" pitchFamily="2" charset="-122"/>
                          </a:rPr>
                          <m:t>3</m:t>
                        </m:r>
                      </m:sub>
                    </m:sSub>
                    <m:d>
                      <m:dPr>
                        <m:ctrlPr>
                          <a:rPr lang="en-US" altLang="zh-CN" sz="2400" i="1">
                            <a:latin typeface="Cambria Math" panose="02040503050406030204" pitchFamily="18" charset="0"/>
                            <a:ea typeface="宋体" panose="02010600030101010101" pitchFamily="2" charset="-122"/>
                          </a:rPr>
                        </m:ctrlPr>
                      </m:dPr>
                      <m:e>
                        <m:r>
                          <m:rPr>
                            <m:sty m:val="p"/>
                          </m:rPr>
                          <a:rPr lang="en-US" altLang="zh-CN" sz="2400">
                            <a:latin typeface="Cambria Math" panose="02040503050406030204" pitchFamily="18" charset="0"/>
                            <a:ea typeface="宋体" panose="02010600030101010101" pitchFamily="2" charset="-122"/>
                          </a:rPr>
                          <m:t>U</m:t>
                        </m:r>
                      </m:e>
                    </m:d>
                  </m:oMath>
                </a14:m>
                <a:r>
                  <a:rPr lang="zh-CN" altLang="en-US" sz="2400" dirty="0">
                    <a:latin typeface="宋体" panose="02010600030101010101" pitchFamily="2" charset="-122"/>
                    <a:ea typeface="宋体" panose="02010600030101010101" pitchFamily="2" charset="-122"/>
                  </a:rPr>
                  <a:t>极大化</a:t>
                </a:r>
                <a:r>
                  <a:rPr lang="en-US" altLang="zh-CN"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898514" y="2877230"/>
                <a:ext cx="7216048" cy="1200329"/>
              </a:xfrm>
              <a:prstGeom prst="rect">
                <a:avLst/>
              </a:prstGeom>
              <a:blipFill>
                <a:blip r:embed="rId4"/>
                <a:stretch>
                  <a:fillRect l="-1267" r="-1014" b="-35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2239545" y="4327122"/>
                <a:ext cx="3026982" cy="461665"/>
              </a:xfrm>
              <a:prstGeom prst="rect">
                <a:avLst/>
              </a:prstGeom>
            </p:spPr>
            <p:txBody>
              <a:bodyPr wrap="none">
                <a:spAutoFit/>
              </a:bodyPr>
              <a:lstStyle/>
              <a:p>
                <a14:m>
                  <m:oMath xmlns:m="http://schemas.openxmlformats.org/officeDocument/2006/math">
                    <m:sSub>
                      <m:sSubPr>
                        <m:ctrlPr>
                          <a:rPr lang="en-US" altLang="zh-CN" sz="2400" i="1" smtClean="0">
                            <a:latin typeface="Cambria Math" panose="02040503050406030204" pitchFamily="18" charset="0"/>
                            <a:ea typeface="宋体" panose="02010600030101010101" pitchFamily="2" charset="-122"/>
                          </a:rPr>
                        </m:ctrlPr>
                      </m:sSubPr>
                      <m:e>
                        <m:r>
                          <a:rPr lang="en-US" altLang="zh-CN" sz="2400" i="1" dirty="0">
                            <a:latin typeface="Cambria Math" panose="02040503050406030204" pitchFamily="18" charset="0"/>
                            <a:ea typeface="宋体" panose="02010600030101010101" pitchFamily="2" charset="-122"/>
                          </a:rPr>
                          <m:t>𝐿</m:t>
                        </m:r>
                      </m:e>
                      <m:sub>
                        <m:r>
                          <a:rPr lang="en-US" altLang="zh-CN" sz="2400" b="0" i="0" dirty="0" smtClean="0">
                            <a:latin typeface="Cambria Math" panose="02040503050406030204" pitchFamily="18" charset="0"/>
                            <a:ea typeface="宋体" panose="02010600030101010101" pitchFamily="2" charset="-122"/>
                          </a:rPr>
                          <m:t>3</m:t>
                        </m:r>
                      </m:sub>
                    </m:sSub>
                    <m:d>
                      <m:dPr>
                        <m:ctrlPr>
                          <a:rPr lang="en-US" altLang="zh-CN" sz="2400" i="1">
                            <a:latin typeface="Cambria Math" panose="02040503050406030204" pitchFamily="18" charset="0"/>
                            <a:ea typeface="宋体" panose="02010600030101010101" pitchFamily="2" charset="-122"/>
                          </a:rPr>
                        </m:ctrlPr>
                      </m:dPr>
                      <m:e>
                        <m:r>
                          <m:rPr>
                            <m:sty m:val="p"/>
                          </m:rPr>
                          <a:rPr lang="en-US" altLang="zh-CN" sz="2400">
                            <a:latin typeface="Cambria Math" panose="02040503050406030204" pitchFamily="18" charset="0"/>
                            <a:ea typeface="宋体" panose="02010600030101010101" pitchFamily="2" charset="-122"/>
                          </a:rPr>
                          <m:t>U</m:t>
                        </m:r>
                      </m:e>
                    </m:d>
                  </m:oMath>
                </a14:m>
                <a:r>
                  <a:rPr lang="en-US" altLang="zh-CN" sz="2400" dirty="0"/>
                  <a:t>=</a:t>
                </a:r>
                <a14:m>
                  <m:oMath xmlns:m="http://schemas.openxmlformats.org/officeDocument/2006/math">
                    <m:sSub>
                      <m:sSubPr>
                        <m:ctrlPr>
                          <a:rPr lang="en-US" altLang="zh-CN" sz="2400" i="1">
                            <a:latin typeface="Cambria Math" panose="02040503050406030204" pitchFamily="18" charset="0"/>
                            <a:ea typeface="宋体" panose="02010600030101010101" pitchFamily="2" charset="-122"/>
                          </a:rPr>
                        </m:ctrlPr>
                      </m:sSubPr>
                      <m:e>
                        <m:r>
                          <a:rPr lang="en-US" altLang="zh-CN" sz="2400" i="1" dirty="0">
                            <a:latin typeface="Cambria Math" panose="02040503050406030204" pitchFamily="18" charset="0"/>
                            <a:ea typeface="宋体" panose="02010600030101010101" pitchFamily="2" charset="-122"/>
                          </a:rPr>
                          <m:t>𝐿</m:t>
                        </m:r>
                      </m:e>
                      <m:sub>
                        <m:r>
                          <a:rPr lang="en-US" altLang="zh-CN" sz="2400" b="0" i="0" dirty="0" smtClean="0">
                            <a:latin typeface="Cambria Math" panose="02040503050406030204" pitchFamily="18" charset="0"/>
                            <a:ea typeface="宋体" panose="02010600030101010101" pitchFamily="2" charset="-122"/>
                          </a:rPr>
                          <m:t>1</m:t>
                        </m:r>
                      </m:sub>
                    </m:sSub>
                    <m:d>
                      <m:dPr>
                        <m:ctrlPr>
                          <a:rPr lang="en-US" altLang="zh-CN" sz="2400" i="1">
                            <a:latin typeface="Cambria Math" panose="02040503050406030204" pitchFamily="18" charset="0"/>
                            <a:ea typeface="宋体" panose="02010600030101010101" pitchFamily="2" charset="-122"/>
                          </a:rPr>
                        </m:ctrlPr>
                      </m:dPr>
                      <m:e>
                        <m:r>
                          <m:rPr>
                            <m:sty m:val="p"/>
                          </m:rPr>
                          <a:rPr lang="en-US" altLang="zh-CN" sz="2400">
                            <a:latin typeface="Cambria Math" panose="02040503050406030204" pitchFamily="18" charset="0"/>
                            <a:ea typeface="宋体" panose="02010600030101010101" pitchFamily="2" charset="-122"/>
                          </a:rPr>
                          <m:t>U</m:t>
                        </m:r>
                      </m:e>
                    </m:d>
                  </m:oMath>
                </a14:m>
                <a:r>
                  <a:rPr lang="en-US" altLang="zh-CN" sz="2400" dirty="0"/>
                  <a:t>+</a:t>
                </a:r>
                <a14:m>
                  <m:oMath xmlns:m="http://schemas.openxmlformats.org/officeDocument/2006/math">
                    <m:sSub>
                      <m:sSubPr>
                        <m:ctrlPr>
                          <a:rPr lang="en-US" altLang="zh-CN" sz="2400" i="1">
                            <a:latin typeface="Cambria Math" panose="02040503050406030204" pitchFamily="18" charset="0"/>
                            <a:ea typeface="宋体" panose="02010600030101010101" pitchFamily="2" charset="-122"/>
                          </a:rPr>
                        </m:ctrlPr>
                      </m:sSubPr>
                      <m:e>
                        <m:r>
                          <a:rPr lang="en-US" altLang="zh-CN" sz="2400" i="1" dirty="0">
                            <a:latin typeface="Cambria Math" panose="02040503050406030204" pitchFamily="18" charset="0"/>
                            <a:ea typeface="宋体" panose="02010600030101010101" pitchFamily="2" charset="-122"/>
                          </a:rPr>
                          <m:t>𝐿</m:t>
                        </m:r>
                      </m:e>
                      <m:sub>
                        <m:r>
                          <a:rPr lang="en-US" altLang="zh-CN" sz="2400" dirty="0">
                            <a:latin typeface="Cambria Math" panose="02040503050406030204" pitchFamily="18" charset="0"/>
                            <a:ea typeface="宋体" panose="02010600030101010101" pitchFamily="2" charset="-122"/>
                          </a:rPr>
                          <m:t>2</m:t>
                        </m:r>
                      </m:sub>
                    </m:sSub>
                    <m:d>
                      <m:dPr>
                        <m:ctrlPr>
                          <a:rPr lang="en-US" altLang="zh-CN" sz="2400" i="1">
                            <a:latin typeface="Cambria Math" panose="02040503050406030204" pitchFamily="18" charset="0"/>
                            <a:ea typeface="宋体" panose="02010600030101010101" pitchFamily="2" charset="-122"/>
                          </a:rPr>
                        </m:ctrlPr>
                      </m:dPr>
                      <m:e>
                        <m:r>
                          <m:rPr>
                            <m:sty m:val="p"/>
                          </m:rPr>
                          <a:rPr lang="en-US" altLang="zh-CN" sz="2400">
                            <a:latin typeface="Cambria Math" panose="02040503050406030204" pitchFamily="18" charset="0"/>
                            <a:ea typeface="宋体" panose="02010600030101010101" pitchFamily="2" charset="-122"/>
                          </a:rPr>
                          <m:t>U</m:t>
                        </m:r>
                      </m:e>
                    </m:d>
                    <m:r>
                      <a:rPr lang="zh-CN" altLang="en-US" sz="2400" i="1" smtClean="0">
                        <a:latin typeface="Cambria Math" panose="02040503050406030204" pitchFamily="18" charset="0"/>
                        <a:ea typeface="宋体" panose="02010600030101010101" pitchFamily="2" charset="-122"/>
                      </a:rPr>
                      <m:t>𝜇</m:t>
                    </m:r>
                  </m:oMath>
                </a14:m>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2239545" y="4327122"/>
                <a:ext cx="3026982" cy="461665"/>
              </a:xfrm>
              <a:prstGeom prst="rect">
                <a:avLst/>
              </a:prstGeom>
              <a:blipFill>
                <a:blip r:embed="rId5"/>
                <a:stretch>
                  <a:fillRect l="-402" t="-10526" b="-28947"/>
                </a:stretch>
              </a:blipFill>
            </p:spPr>
            <p:txBody>
              <a:bodyPr/>
              <a:lstStyle/>
              <a:p>
                <a:r>
                  <a:rPr lang="zh-CN" altLang="en-US">
                    <a:noFill/>
                  </a:rPr>
                  <a:t> </a:t>
                </a:r>
              </a:p>
            </p:txBody>
          </p:sp>
        </mc:Fallback>
      </mc:AlternateContent>
      <p:grpSp>
        <p:nvGrpSpPr>
          <p:cNvPr id="7" name="组合 6"/>
          <p:cNvGrpSpPr/>
          <p:nvPr/>
        </p:nvGrpSpPr>
        <p:grpSpPr>
          <a:xfrm>
            <a:off x="8400804" y="0"/>
            <a:ext cx="851355" cy="6858000"/>
            <a:chOff x="8400804" y="0"/>
            <a:chExt cx="851355" cy="6858000"/>
          </a:xfrm>
        </p:grpSpPr>
        <p:grpSp>
          <p:nvGrpSpPr>
            <p:cNvPr id="8" name="组 9"/>
            <p:cNvGrpSpPr/>
            <p:nvPr/>
          </p:nvGrpSpPr>
          <p:grpSpPr>
            <a:xfrm>
              <a:off x="8400804" y="0"/>
              <a:ext cx="733409" cy="6858000"/>
              <a:chOff x="9055676" y="0"/>
              <a:chExt cx="3136324" cy="6858000"/>
            </a:xfrm>
          </p:grpSpPr>
          <p:sp>
            <p:nvSpPr>
              <p:cNvPr id="10"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矩形 12"/>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9" name="图形 11" descr="衬衫"/>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
        <p:nvSpPr>
          <p:cNvPr id="15" name="矩形 14"/>
          <p:cNvSpPr/>
          <p:nvPr/>
        </p:nvSpPr>
        <p:spPr>
          <a:xfrm>
            <a:off x="730249" y="291814"/>
            <a:ext cx="2698175" cy="523220"/>
          </a:xfrm>
          <a:prstGeom prst="rect">
            <a:avLst/>
          </a:prstGeom>
        </p:spPr>
        <p:txBody>
          <a:bodyPr wrap="none">
            <a:spAutoFit/>
          </a:bodyPr>
          <a:lstStyle/>
          <a:p>
            <a:r>
              <a:rPr lang="en-US" altLang="zh-CN" sz="2800" b="1" dirty="0">
                <a:solidFill>
                  <a:srgbClr val="FF0000"/>
                </a:solidFill>
                <a:latin typeface="TimesNewRomanPSMT"/>
              </a:rPr>
              <a:t>GPT-1 </a:t>
            </a:r>
            <a:r>
              <a:rPr lang="zh-CN" altLang="en-US" sz="2800" b="1" dirty="0">
                <a:solidFill>
                  <a:srgbClr val="FF0000"/>
                </a:solidFill>
                <a:latin typeface="黑体" panose="02010609060101010101" pitchFamily="49" charset="-122"/>
                <a:ea typeface="黑体" panose="02010609060101010101" pitchFamily="49" charset="-122"/>
              </a:rPr>
              <a:t>训练流程</a:t>
            </a:r>
            <a:endParaRPr lang="zh-CN" altLang="en-US" sz="2800" b="1" dirty="0">
              <a:solidFill>
                <a:srgbClr val="FF0000"/>
              </a:solidFill>
            </a:endParaRPr>
          </a:p>
        </p:txBody>
      </p:sp>
    </p:spTree>
    <p:extLst>
      <p:ext uri="{BB962C8B-B14F-4D97-AF65-F5344CB8AC3E}">
        <p14:creationId xmlns:p14="http://schemas.microsoft.com/office/powerpoint/2010/main" val="228595224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99152" y="1045026"/>
            <a:ext cx="9044848" cy="5586210"/>
          </a:xfrm>
          <a:prstGeom prst="rect">
            <a:avLst/>
          </a:prstGeom>
        </p:spPr>
      </p:pic>
      <p:sp>
        <p:nvSpPr>
          <p:cNvPr id="4" name="矩形 3"/>
          <p:cNvSpPr/>
          <p:nvPr/>
        </p:nvSpPr>
        <p:spPr>
          <a:xfrm>
            <a:off x="1190456" y="430487"/>
            <a:ext cx="3416320" cy="523220"/>
          </a:xfrm>
          <a:prstGeom prst="rect">
            <a:avLst/>
          </a:prstGeom>
        </p:spPr>
        <p:txBody>
          <a:bodyPr wrap="none">
            <a:spAutoFit/>
          </a:bodyPr>
          <a:lstStyle/>
          <a:p>
            <a:r>
              <a:rPr lang="en-US" altLang="zh-CN" sz="2800" b="1" dirty="0">
                <a:solidFill>
                  <a:srgbClr val="FF0000"/>
                </a:solidFill>
                <a:latin typeface="TimesNewRomanPSMT"/>
              </a:rPr>
              <a:t>GPT-1 </a:t>
            </a:r>
            <a:r>
              <a:rPr lang="zh-CN" altLang="en-US" sz="2800" b="1" dirty="0">
                <a:solidFill>
                  <a:srgbClr val="FF0000"/>
                </a:solidFill>
                <a:latin typeface="宋体" panose="02010600030101010101" pitchFamily="2" charset="-122"/>
                <a:ea typeface="宋体" panose="02010600030101010101" pitchFamily="2" charset="-122"/>
              </a:rPr>
              <a:t>不同下游任务</a:t>
            </a:r>
            <a:endParaRPr lang="zh-CN" altLang="en-US" sz="2800" b="1" dirty="0">
              <a:solidFill>
                <a:srgbClr val="FF0000"/>
              </a:solidFill>
            </a:endParaRPr>
          </a:p>
        </p:txBody>
      </p:sp>
    </p:spTree>
    <p:extLst>
      <p:ext uri="{BB962C8B-B14F-4D97-AF65-F5344CB8AC3E}">
        <p14:creationId xmlns:p14="http://schemas.microsoft.com/office/powerpoint/2010/main" val="206246080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0"/>
            <a:ext cx="6858000" cy="6858000"/>
          </a:xfrm>
          <a:prstGeom prst="rect">
            <a:avLst/>
          </a:prstGeom>
        </p:spPr>
      </p:pic>
    </p:spTree>
    <p:extLst>
      <p:ext uri="{BB962C8B-B14F-4D97-AF65-F5344CB8AC3E}">
        <p14:creationId xmlns:p14="http://schemas.microsoft.com/office/powerpoint/2010/main" val="278407370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131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1ADEE043-5009-436E-BBA3-9D877A963A78}" type="slidenum">
              <a:rPr lang="en-US" altLang="zh-CN" sz="1400"/>
              <a:t>209</a:t>
            </a:fld>
            <a:endParaRPr lang="en-US" altLang="zh-CN" sz="1400"/>
          </a:p>
        </p:txBody>
      </p:sp>
      <p:sp>
        <p:nvSpPr>
          <p:cNvPr id="141316" name="Rectangle 2"/>
          <p:cNvSpPr>
            <a:spLocks noGrp="1" noChangeArrowheads="1"/>
          </p:cNvSpPr>
          <p:nvPr>
            <p:ph type="title" idx="4294967295"/>
          </p:nvPr>
        </p:nvSpPr>
        <p:spPr>
          <a:xfrm>
            <a:off x="685800" y="171214"/>
            <a:ext cx="6206490" cy="732154"/>
          </a:xfrm>
        </p:spPr>
        <p:txBody>
          <a:bodyPr>
            <a:normAutofit/>
          </a:bodyPr>
          <a:lstStyle/>
          <a:p>
            <a:r>
              <a:rPr lang="zh-CN" altLang="en-US" sz="3600" b="1" dirty="0">
                <a:solidFill>
                  <a:srgbClr val="FF0000"/>
                </a:solidFill>
                <a:latin typeface="华文宋体" panose="02010600040101010101" pitchFamily="2" charset="-122"/>
                <a:ea typeface="华文宋体" panose="02010600040101010101" pitchFamily="2" charset="-122"/>
              </a:rPr>
              <a:t>课程思政题目</a:t>
            </a: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3" descr="眼镜"/>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95024">
            <a:off x="8459872" y="3178126"/>
            <a:ext cx="654147" cy="654147"/>
          </a:xfrm>
          <a:prstGeom prst="rect">
            <a:avLst/>
          </a:prstGeom>
        </p:spPr>
      </p:pic>
      <p:sp>
        <p:nvSpPr>
          <p:cNvPr id="14" name="内容占位符 2"/>
          <p:cNvSpPr txBox="1"/>
          <p:nvPr/>
        </p:nvSpPr>
        <p:spPr>
          <a:xfrm>
            <a:off x="568810" y="971405"/>
            <a:ext cx="7639643" cy="551194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latin typeface="华文新魏" panose="02010800040101010101" pitchFamily="2" charset="-122"/>
                <a:ea typeface="华文新魏" panose="02010800040101010101" pitchFamily="2" charset="-122"/>
              </a:rPr>
              <a:t>1. </a:t>
            </a:r>
            <a:r>
              <a:rPr lang="zh-CN" altLang="en-US" sz="2400" dirty="0">
                <a:latin typeface="华文新魏" panose="02010800040101010101" pitchFamily="2" charset="-122"/>
                <a:ea typeface="华文新魏" panose="02010800040101010101" pitchFamily="2" charset="-122"/>
              </a:rPr>
              <a:t>人工智能如何发展？</a:t>
            </a:r>
          </a:p>
          <a:p>
            <a:r>
              <a:rPr lang="en-US" altLang="zh-CN" sz="2400" dirty="0">
                <a:latin typeface="华文新魏" panose="02010800040101010101" pitchFamily="2" charset="-122"/>
                <a:ea typeface="华文新魏" panose="02010800040101010101" pitchFamily="2" charset="-122"/>
              </a:rPr>
              <a:t>2. </a:t>
            </a:r>
            <a:r>
              <a:rPr lang="zh-CN" altLang="en-US" sz="2400" dirty="0">
                <a:latin typeface="华文新魏" panose="02010800040101010101" pitchFamily="2" charset="-122"/>
                <a:ea typeface="华文新魏" panose="02010800040101010101" pitchFamily="2" charset="-122"/>
              </a:rPr>
              <a:t>究竟什么才是真正的人工智能？</a:t>
            </a:r>
          </a:p>
          <a:p>
            <a:r>
              <a:rPr lang="en-US" altLang="zh-CN" sz="2400" dirty="0">
                <a:latin typeface="华文新魏" panose="02010800040101010101" pitchFamily="2" charset="-122"/>
                <a:ea typeface="华文新魏" panose="02010800040101010101" pitchFamily="2" charset="-122"/>
              </a:rPr>
              <a:t>3. </a:t>
            </a:r>
            <a:r>
              <a:rPr lang="zh-CN" altLang="en-US" sz="2400" dirty="0">
                <a:latin typeface="华文新魏" panose="02010800040101010101" pitchFamily="2" charset="-122"/>
                <a:ea typeface="华文新魏" panose="02010800040101010101" pitchFamily="2" charset="-122"/>
              </a:rPr>
              <a:t>如何判断一台机器是否智能？</a:t>
            </a:r>
          </a:p>
          <a:p>
            <a:r>
              <a:rPr lang="en-US" altLang="zh-CN" sz="2400" dirty="0">
                <a:latin typeface="华文新魏" panose="02010800040101010101" pitchFamily="2" charset="-122"/>
                <a:ea typeface="华文新魏" panose="02010800040101010101" pitchFamily="2" charset="-122"/>
              </a:rPr>
              <a:t>4. </a:t>
            </a:r>
            <a:r>
              <a:rPr lang="zh-CN" altLang="en-US" sz="2400" dirty="0">
                <a:latin typeface="华文新魏" panose="02010800040101010101" pitchFamily="2" charset="-122"/>
                <a:ea typeface="华文新魏" panose="02010800040101010101" pitchFamily="2" charset="-122"/>
              </a:rPr>
              <a:t>人工智能这么厉害，有一天会不会替代人类、超越人类？</a:t>
            </a:r>
          </a:p>
          <a:p>
            <a:r>
              <a:rPr lang="en-US" altLang="zh-CN" sz="2400" dirty="0">
                <a:latin typeface="华文新魏" panose="02010800040101010101" pitchFamily="2" charset="-122"/>
                <a:ea typeface="华文新魏" panose="02010800040101010101" pitchFamily="2" charset="-122"/>
              </a:rPr>
              <a:t>5. </a:t>
            </a:r>
            <a:r>
              <a:rPr lang="zh-CN" altLang="en-US" sz="2400" dirty="0">
                <a:latin typeface="华文新魏" panose="02010800040101010101" pitchFamily="2" charset="-122"/>
                <a:ea typeface="华文新魏" panose="02010800040101010101" pitchFamily="2" charset="-122"/>
              </a:rPr>
              <a:t>人工智能到底对社会会产生怎样的影响？</a:t>
            </a:r>
          </a:p>
          <a:p>
            <a:r>
              <a:rPr lang="en-US" altLang="zh-CN" sz="2400" dirty="0">
                <a:latin typeface="华文新魏" panose="02010800040101010101" pitchFamily="2" charset="-122"/>
                <a:ea typeface="华文新魏" panose="02010800040101010101" pitchFamily="2" charset="-122"/>
              </a:rPr>
              <a:t>6. </a:t>
            </a:r>
            <a:r>
              <a:rPr lang="zh-CN" altLang="en-US" sz="2400" dirty="0">
                <a:latin typeface="华文新魏" panose="02010800040101010101" pitchFamily="2" charset="-122"/>
                <a:ea typeface="华文新魏" panose="02010800040101010101" pitchFamily="2" charset="-122"/>
              </a:rPr>
              <a:t>在新一轮人工智能浪潮中，中国处于怎样的位置？</a:t>
            </a:r>
          </a:p>
          <a:p>
            <a:r>
              <a:rPr lang="en-US" altLang="zh-CN" sz="2400" dirty="0">
                <a:latin typeface="华文新魏" panose="02010800040101010101" pitchFamily="2" charset="-122"/>
                <a:ea typeface="华文新魏" panose="02010800040101010101" pitchFamily="2" charset="-122"/>
              </a:rPr>
              <a:t>7. </a:t>
            </a:r>
            <a:r>
              <a:rPr lang="zh-CN" altLang="en-US" sz="2400" dirty="0">
                <a:latin typeface="华文新魏" panose="02010800040101010101" pitchFamily="2" charset="-122"/>
                <a:ea typeface="华文新魏" panose="02010800040101010101" pitchFamily="2" charset="-122"/>
              </a:rPr>
              <a:t>人工智能从何而来又将走向何处？</a:t>
            </a:r>
          </a:p>
          <a:p>
            <a:r>
              <a:rPr lang="en-US" altLang="zh-CN" sz="2400" dirty="0">
                <a:latin typeface="华文新魏" panose="02010800040101010101" pitchFamily="2" charset="-122"/>
                <a:ea typeface="华文新魏" panose="02010800040101010101" pitchFamily="2" charset="-122"/>
              </a:rPr>
              <a:t>8. </a:t>
            </a:r>
            <a:r>
              <a:rPr lang="zh-CN" altLang="en-US" sz="2400" dirty="0">
                <a:latin typeface="华文新魏" panose="02010800040101010101" pitchFamily="2" charset="-122"/>
                <a:ea typeface="华文新魏" panose="02010800040101010101" pitchFamily="2" charset="-122"/>
              </a:rPr>
              <a:t>人工智能有何局限性？</a:t>
            </a:r>
          </a:p>
          <a:p>
            <a:r>
              <a:rPr lang="en-US" altLang="zh-CN" sz="2400" dirty="0">
                <a:latin typeface="华文新魏" panose="02010800040101010101" pitchFamily="2" charset="-122"/>
                <a:ea typeface="华文新魏" panose="02010800040101010101" pitchFamily="2" charset="-122"/>
              </a:rPr>
              <a:t>9. </a:t>
            </a:r>
            <a:r>
              <a:rPr lang="zh-CN" altLang="en-US" sz="2400" dirty="0">
                <a:latin typeface="华文新魏" panose="02010800040101010101" pitchFamily="2" charset="-122"/>
                <a:ea typeface="华文新魏" panose="02010800040101010101" pitchFamily="2" charset="-122"/>
              </a:rPr>
              <a:t>机器如何模拟人类进化过程以实现智能的增长与演化？</a:t>
            </a:r>
          </a:p>
          <a:p>
            <a:r>
              <a:rPr lang="en-US" altLang="zh-CN" sz="2400" dirty="0">
                <a:latin typeface="华文新魏" panose="02010800040101010101" pitchFamily="2" charset="-122"/>
                <a:ea typeface="华文新魏" panose="02010800040101010101" pitchFamily="2" charset="-122"/>
              </a:rPr>
              <a:t>10. </a:t>
            </a:r>
            <a:r>
              <a:rPr lang="zh-CN" altLang="en-US" sz="2400" dirty="0">
                <a:latin typeface="华文新魏" panose="02010800040101010101" pitchFamily="2" charset="-122"/>
                <a:ea typeface="华文新魏" panose="02010800040101010101" pitchFamily="2" charset="-122"/>
              </a:rPr>
              <a:t>全世界如何面对人工智能在社会、经济、伦理等法律方面的新挑战？</a:t>
            </a:r>
          </a:p>
          <a:p>
            <a:pPr marL="0" indent="0">
              <a:buFont typeface="Arial" panose="020B0604020202020204" pitchFamily="34" charset="0"/>
              <a:buNone/>
            </a:pPr>
            <a:r>
              <a:rPr lang="zh-CN" altLang="en-US" sz="2400" dirty="0"/>
              <a:t/>
            </a:r>
            <a:br>
              <a:rPr lang="zh-CN" altLang="en-US" sz="2400" dirty="0"/>
            </a:br>
            <a:endParaRPr lang="zh-CN" altLang="en-US" sz="2400" dirty="0">
              <a:solidFill>
                <a:schemeClr val="accent5">
                  <a:lumMod val="50000"/>
                </a:schemeClr>
              </a:solidFill>
              <a:cs typeface="Tahoma" panose="020B0604030504040204"/>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4"/>
          <p:cNvSpPr txBox="1">
            <a:spLocks noChangeArrowheads="1"/>
          </p:cNvSpPr>
          <p:nvPr/>
        </p:nvSpPr>
        <p:spPr bwMode="auto">
          <a:xfrm>
            <a:off x="539750" y="425450"/>
            <a:ext cx="80645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dirty="0">
                <a:solidFill>
                  <a:srgbClr val="FF0000"/>
                </a:solidFill>
                <a:latin typeface="华文宋体" panose="02010600040101010101" pitchFamily="2" charset="-122"/>
                <a:ea typeface="华文宋体" panose="02010600040101010101" pitchFamily="2" charset="-122"/>
              </a:rPr>
              <a:t>8.2.3  SOM</a:t>
            </a:r>
            <a:r>
              <a:rPr lang="zh-CN" altLang="en-US" sz="2800" b="1" dirty="0">
                <a:solidFill>
                  <a:srgbClr val="FF0000"/>
                </a:solidFill>
                <a:latin typeface="华文宋体" panose="02010600040101010101" pitchFamily="2" charset="-122"/>
                <a:ea typeface="华文宋体" panose="02010600040101010101" pitchFamily="2" charset="-122"/>
              </a:rPr>
              <a:t>网络的运行原理与学习算法</a:t>
            </a:r>
          </a:p>
        </p:txBody>
      </p:sp>
      <p:sp>
        <p:nvSpPr>
          <p:cNvPr id="23555" name="Text Box 5"/>
          <p:cNvSpPr txBox="1">
            <a:spLocks noChangeArrowheads="1"/>
          </p:cNvSpPr>
          <p:nvPr/>
        </p:nvSpPr>
        <p:spPr bwMode="auto">
          <a:xfrm>
            <a:off x="1345883" y="1017253"/>
            <a:ext cx="58664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dirty="0">
                <a:solidFill>
                  <a:srgbClr val="006600"/>
                </a:solidFill>
                <a:latin typeface="华文宋体" panose="02010600040101010101" pitchFamily="2" charset="-122"/>
                <a:ea typeface="华文宋体" panose="02010600040101010101" pitchFamily="2" charset="-122"/>
              </a:rPr>
              <a:t>SOM</a:t>
            </a:r>
            <a:r>
              <a:rPr lang="zh-CN" altLang="en-US" sz="2800" b="1" dirty="0">
                <a:solidFill>
                  <a:srgbClr val="006600"/>
                </a:solidFill>
                <a:latin typeface="华文宋体" panose="02010600040101010101" pitchFamily="2" charset="-122"/>
                <a:ea typeface="华文宋体" panose="02010600040101010101" pitchFamily="2" charset="-122"/>
              </a:rPr>
              <a:t>网络的运行原理</a:t>
            </a:r>
          </a:p>
        </p:txBody>
      </p:sp>
      <p:sp>
        <p:nvSpPr>
          <p:cNvPr id="23556" name="Text Box 6"/>
          <p:cNvSpPr txBox="1">
            <a:spLocks noChangeArrowheads="1"/>
          </p:cNvSpPr>
          <p:nvPr/>
        </p:nvSpPr>
        <p:spPr bwMode="auto">
          <a:xfrm>
            <a:off x="611189" y="1509713"/>
            <a:ext cx="7651800"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sz="2800" b="1" dirty="0">
                <a:latin typeface="华文宋体" panose="02010600040101010101" pitchFamily="2" charset="-122"/>
                <a:ea typeface="华文宋体" panose="02010600040101010101" pitchFamily="2" charset="-122"/>
              </a:rPr>
              <a:t>        网络随机输入样本时，对某个特定的输入样本，输出层会有某个节点产生</a:t>
            </a:r>
            <a:r>
              <a:rPr lang="zh-CN" altLang="en-US" sz="2800" b="1" dirty="0">
                <a:solidFill>
                  <a:srgbClr val="FF0000"/>
                </a:solidFill>
                <a:latin typeface="华文宋体" panose="02010600040101010101" pitchFamily="2" charset="-122"/>
                <a:ea typeface="华文宋体" panose="02010600040101010101" pitchFamily="2" charset="-122"/>
              </a:rPr>
              <a:t>最大响应而获胜</a:t>
            </a:r>
            <a:r>
              <a:rPr lang="zh-CN" altLang="en-US" sz="2800" b="1" dirty="0">
                <a:solidFill>
                  <a:schemeClr val="accent2"/>
                </a:solidFill>
                <a:latin typeface="华文宋体" panose="02010600040101010101" pitchFamily="2" charset="-122"/>
                <a:ea typeface="华文宋体" panose="02010600040101010101" pitchFamily="2" charset="-122"/>
              </a:rPr>
              <a:t>。</a:t>
            </a:r>
            <a:endParaRPr lang="zh-CN" altLang="en-US" sz="2800" b="1" dirty="0">
              <a:latin typeface="华文宋体" panose="02010600040101010101" pitchFamily="2" charset="-122"/>
              <a:ea typeface="华文宋体" panose="02010600040101010101" pitchFamily="2" charset="-122"/>
            </a:endParaRPr>
          </a:p>
        </p:txBody>
      </p:sp>
      <p:sp>
        <p:nvSpPr>
          <p:cNvPr id="23557" name="Text Box 7"/>
          <p:cNvSpPr txBox="1">
            <a:spLocks noChangeArrowheads="1"/>
          </p:cNvSpPr>
          <p:nvPr/>
        </p:nvSpPr>
        <p:spPr bwMode="auto">
          <a:xfrm>
            <a:off x="479968" y="2891195"/>
            <a:ext cx="7744142" cy="3711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sz="2800" b="1" dirty="0">
                <a:solidFill>
                  <a:schemeClr val="accent2"/>
                </a:solidFill>
                <a:latin typeface="华文宋体" panose="02010600040101010101" pitchFamily="2" charset="-122"/>
                <a:ea typeface="华文宋体" panose="02010600040101010101" pitchFamily="2" charset="-122"/>
              </a:rPr>
              <a:t>        </a:t>
            </a:r>
            <a:r>
              <a:rPr lang="zh-CN" altLang="en-US" sz="2800" b="1" dirty="0">
                <a:latin typeface="华文宋体" panose="02010600040101010101" pitchFamily="2" charset="-122"/>
                <a:ea typeface="华文宋体" panose="02010600040101010101" pitchFamily="2" charset="-122"/>
              </a:rPr>
              <a:t>侧抑制方式是：以获胜神经元为中心权值调整量最强，且由近及远地逐渐递减程度不同的调整权向量直到抑制。</a:t>
            </a:r>
            <a:r>
              <a:rPr lang="zh-CN" altLang="en-US" sz="2800" b="1" dirty="0">
                <a:solidFill>
                  <a:srgbClr val="FF0000"/>
                </a:solidFill>
                <a:latin typeface="华文宋体" panose="02010600040101010101" pitchFamily="2" charset="-122"/>
                <a:ea typeface="华文宋体" panose="02010600040101010101" pitchFamily="2" charset="-122"/>
              </a:rPr>
              <a:t>理论上按墨西哥帽分布调整权值</a:t>
            </a:r>
            <a:r>
              <a:rPr lang="zh-CN" altLang="en-US" sz="2800" b="1" dirty="0">
                <a:solidFill>
                  <a:schemeClr val="accent2"/>
                </a:solidFill>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但其计算上的复杂性影响了网络训练的收敛性。因此在</a:t>
            </a:r>
            <a:r>
              <a:rPr lang="en-US" altLang="zh-CN" sz="2800" b="1" dirty="0">
                <a:latin typeface="华文宋体" panose="02010600040101010101" pitchFamily="2" charset="-122"/>
                <a:ea typeface="华文宋体" panose="02010600040101010101" pitchFamily="2" charset="-122"/>
              </a:rPr>
              <a:t>SOM</a:t>
            </a:r>
            <a:r>
              <a:rPr lang="zh-CN" altLang="en-US" sz="2800" b="1" dirty="0">
                <a:latin typeface="华文宋体" panose="02010600040101010101" pitchFamily="2" charset="-122"/>
                <a:ea typeface="华文宋体" panose="02010600040101010101" pitchFamily="2" charset="-122"/>
              </a:rPr>
              <a:t>网的应用中常采用与墨西哥帽函数类似的</a:t>
            </a:r>
            <a:r>
              <a:rPr lang="zh-CN" altLang="en-US" sz="2800" b="1" dirty="0">
                <a:solidFill>
                  <a:srgbClr val="FF0000"/>
                </a:solidFill>
                <a:latin typeface="华文宋体" panose="02010600040101010101" pitchFamily="2" charset="-122"/>
                <a:ea typeface="华文宋体" panose="02010600040101010101" pitchFamily="2" charset="-122"/>
              </a:rPr>
              <a:t>简化函数</a:t>
            </a:r>
            <a:r>
              <a:rPr lang="zh-CN" altLang="en-US" sz="2800" b="1" dirty="0">
                <a:latin typeface="华文宋体" panose="02010600040101010101" pitchFamily="2" charset="-122"/>
                <a:ea typeface="华文宋体" panose="02010600040101010101" pitchFamily="2" charset="-122"/>
              </a:rPr>
              <a:t>或其他一些方式（如优胜域）。</a:t>
            </a:r>
            <a:endParaRPr lang="zh-CN" altLang="en-US" sz="2800" dirty="0">
              <a:latin typeface="华文宋体" panose="02010600040101010101" pitchFamily="2" charset="-122"/>
              <a:ea typeface="华文宋体" panose="02010600040101010101" pitchFamily="2" charset="-122"/>
            </a:endParaRPr>
          </a:p>
        </p:txBody>
      </p:sp>
      <p:grpSp>
        <p:nvGrpSpPr>
          <p:cNvPr id="6" name="组 9"/>
          <p:cNvGrpSpPr/>
          <p:nvPr/>
        </p:nvGrpSpPr>
        <p:grpSpPr>
          <a:xfrm>
            <a:off x="8363761" y="0"/>
            <a:ext cx="733409" cy="6858000"/>
            <a:chOff x="9055676" y="0"/>
            <a:chExt cx="3136324" cy="6858000"/>
          </a:xfrm>
        </p:grpSpPr>
        <p:sp>
          <p:nvSpPr>
            <p:cNvPr id="7"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矩形 9"/>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2" name="图形 10" descr="烧瓶"/>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131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1ADEE043-5009-436E-BBA3-9D877A963A78}" type="slidenum">
              <a:rPr lang="en-US" altLang="zh-CN" sz="1400"/>
              <a:t>210</a:t>
            </a:fld>
            <a:endParaRPr lang="en-US" altLang="zh-CN" sz="1400"/>
          </a:p>
        </p:txBody>
      </p:sp>
      <p:sp>
        <p:nvSpPr>
          <p:cNvPr id="141316" name="Rectangle 2"/>
          <p:cNvSpPr>
            <a:spLocks noGrp="1" noChangeArrowheads="1"/>
          </p:cNvSpPr>
          <p:nvPr>
            <p:ph type="title" idx="4294967295"/>
          </p:nvPr>
        </p:nvSpPr>
        <p:spPr>
          <a:xfrm>
            <a:off x="697230" y="342664"/>
            <a:ext cx="6206490" cy="732154"/>
          </a:xfrm>
        </p:spPr>
        <p:txBody>
          <a:bodyPr>
            <a:normAutofit/>
          </a:bodyPr>
          <a:lstStyle/>
          <a:p>
            <a:r>
              <a:rPr lang="zh-CN" altLang="en-US" sz="3600" b="1" dirty="0">
                <a:solidFill>
                  <a:srgbClr val="FF0000"/>
                </a:solidFill>
                <a:latin typeface="华文宋体" panose="02010600040101010101" pitchFamily="2" charset="-122"/>
                <a:ea typeface="华文宋体" panose="02010600040101010101" pitchFamily="2" charset="-122"/>
              </a:rPr>
              <a:t>课程思政题目</a:t>
            </a:r>
          </a:p>
        </p:txBody>
      </p:sp>
      <p:sp>
        <p:nvSpPr>
          <p:cNvPr id="141317" name="Rectangle 3"/>
          <p:cNvSpPr>
            <a:spLocks noGrp="1" noChangeArrowheads="1"/>
          </p:cNvSpPr>
          <p:nvPr>
            <p:ph type="body" idx="4294967295"/>
          </p:nvPr>
        </p:nvSpPr>
        <p:spPr>
          <a:xfrm>
            <a:off x="548641" y="1219637"/>
            <a:ext cx="7443628" cy="5272603"/>
          </a:xfrm>
        </p:spPr>
        <p:txBody>
          <a:bodyPr>
            <a:normAutofit fontScale="92500" lnSpcReduction="20000"/>
          </a:bodyPr>
          <a:lstStyle/>
          <a:p>
            <a:pPr marL="0" indent="0">
              <a:lnSpc>
                <a:spcPct val="120000"/>
              </a:lnSpc>
              <a:buNone/>
            </a:pPr>
            <a:r>
              <a:rPr lang="en-US" altLang="zh-CN" b="1" dirty="0">
                <a:latin typeface="华文宋体" panose="02010600040101010101" pitchFamily="2" charset="-122"/>
                <a:ea typeface="华文宋体" panose="02010600040101010101" pitchFamily="2" charset="-122"/>
              </a:rPr>
              <a:t>1 </a:t>
            </a:r>
            <a:r>
              <a:rPr lang="zh-CN" altLang="zh-CN" b="1" dirty="0">
                <a:solidFill>
                  <a:srgbClr val="FF0000"/>
                </a:solidFill>
                <a:latin typeface="华文宋体" panose="02010600040101010101" pitchFamily="2" charset="-122"/>
                <a:ea typeface="华文宋体" panose="02010600040101010101" pitchFamily="2" charset="-122"/>
              </a:rPr>
              <a:t>由有无导师学习</a:t>
            </a:r>
            <a:r>
              <a:rPr lang="zh-CN" altLang="zh-CN" b="1" dirty="0">
                <a:latin typeface="华文宋体" panose="02010600040101010101" pitchFamily="2" charset="-122"/>
                <a:ea typeface="华文宋体" panose="02010600040101010101" pitchFamily="2" charset="-122"/>
              </a:rPr>
              <a:t>联想到有些同学可以自学成才有些同学需要教导</a:t>
            </a:r>
          </a:p>
          <a:p>
            <a:pPr marL="0" indent="0">
              <a:lnSpc>
                <a:spcPct val="120000"/>
              </a:lnSpc>
              <a:buNone/>
            </a:pPr>
            <a:r>
              <a:rPr lang="en-US" altLang="zh-CN" b="1" dirty="0">
                <a:latin typeface="华文宋体" panose="02010600040101010101" pitchFamily="2" charset="-122"/>
                <a:ea typeface="华文宋体" panose="02010600040101010101" pitchFamily="2" charset="-122"/>
              </a:rPr>
              <a:t>2 </a:t>
            </a:r>
            <a:r>
              <a:rPr lang="zh-CN" altLang="en-US" b="1" dirty="0">
                <a:latin typeface="华文宋体" panose="02010600040101010101" pitchFamily="2" charset="-122"/>
                <a:ea typeface="华文宋体" panose="02010600040101010101" pitchFamily="2" charset="-122"/>
              </a:rPr>
              <a:t>由</a:t>
            </a:r>
            <a:r>
              <a:rPr lang="zh-CN" altLang="zh-CN" b="1" dirty="0">
                <a:solidFill>
                  <a:srgbClr val="FF0000"/>
                </a:solidFill>
                <a:latin typeface="华文宋体" panose="02010600040101010101" pitchFamily="2" charset="-122"/>
                <a:ea typeface="华文宋体" panose="02010600040101010101" pitchFamily="2" charset="-122"/>
              </a:rPr>
              <a:t>模拟与数字</a:t>
            </a:r>
            <a:r>
              <a:rPr lang="zh-CN" altLang="zh-CN" b="1" dirty="0">
                <a:latin typeface="华文宋体" panose="02010600040101010101" pitchFamily="2" charset="-122"/>
                <a:ea typeface="华文宋体" panose="02010600040101010101" pitchFamily="2" charset="-122"/>
              </a:rPr>
              <a:t>联想到范式思维和幸存者悖论</a:t>
            </a:r>
          </a:p>
          <a:p>
            <a:pPr marL="0" indent="0">
              <a:lnSpc>
                <a:spcPct val="120000"/>
              </a:lnSpc>
              <a:buNone/>
            </a:pPr>
            <a:r>
              <a:rPr lang="en-US" altLang="zh-CN" b="1" dirty="0">
                <a:latin typeface="华文宋体" panose="02010600040101010101" pitchFamily="2" charset="-122"/>
                <a:ea typeface="华文宋体" panose="02010600040101010101" pitchFamily="2" charset="-122"/>
              </a:rPr>
              <a:t>3 </a:t>
            </a:r>
            <a:r>
              <a:rPr lang="zh-CN" altLang="zh-CN" b="1" dirty="0">
                <a:latin typeface="华文宋体" panose="02010600040101010101" pitchFamily="2" charset="-122"/>
                <a:ea typeface="华文宋体" panose="02010600040101010101" pitchFamily="2" charset="-122"/>
              </a:rPr>
              <a:t>由</a:t>
            </a:r>
            <a:r>
              <a:rPr lang="zh-CN" altLang="zh-CN" b="1" dirty="0">
                <a:solidFill>
                  <a:srgbClr val="FF0000"/>
                </a:solidFill>
                <a:latin typeface="华文宋体" panose="02010600040101010101" pitchFamily="2" charset="-122"/>
                <a:ea typeface="华文宋体" panose="02010600040101010101" pitchFamily="2" charset="-122"/>
              </a:rPr>
              <a:t>侧抑制与竞争</a:t>
            </a:r>
            <a:r>
              <a:rPr lang="zh-CN" altLang="zh-CN" b="1" dirty="0">
                <a:latin typeface="华文宋体" panose="02010600040101010101" pitchFamily="2" charset="-122"/>
                <a:ea typeface="华文宋体" panose="02010600040101010101" pitchFamily="2" charset="-122"/>
              </a:rPr>
              <a:t>联想到“资本垄断与竞争”</a:t>
            </a:r>
          </a:p>
          <a:p>
            <a:pPr marL="0" indent="0">
              <a:lnSpc>
                <a:spcPct val="120000"/>
              </a:lnSpc>
              <a:buNone/>
            </a:pPr>
            <a:r>
              <a:rPr lang="en-US" altLang="zh-CN" b="1" dirty="0">
                <a:latin typeface="华文宋体" panose="02010600040101010101" pitchFamily="2" charset="-122"/>
                <a:ea typeface="华文宋体" panose="02010600040101010101" pitchFamily="2" charset="-122"/>
              </a:rPr>
              <a:t>4 </a:t>
            </a:r>
            <a:r>
              <a:rPr lang="zh-CN" altLang="zh-CN" b="1" dirty="0">
                <a:latin typeface="华文宋体" panose="02010600040101010101" pitchFamily="2" charset="-122"/>
                <a:ea typeface="华文宋体" panose="02010600040101010101" pitchFamily="2" charset="-122"/>
              </a:rPr>
              <a:t>由</a:t>
            </a:r>
            <a:r>
              <a:rPr lang="zh-CN" altLang="zh-CN" b="1" dirty="0">
                <a:solidFill>
                  <a:srgbClr val="FF0000"/>
                </a:solidFill>
                <a:latin typeface="华文宋体" panose="02010600040101010101" pitchFamily="2" charset="-122"/>
                <a:ea typeface="华文宋体" panose="02010600040101010101" pitchFamily="2" charset="-122"/>
              </a:rPr>
              <a:t>局部极小点</a:t>
            </a:r>
            <a:r>
              <a:rPr lang="zh-CN" altLang="zh-CN" b="1" dirty="0">
                <a:latin typeface="华文宋体" panose="02010600040101010101" pitchFamily="2" charset="-122"/>
                <a:ea typeface="华文宋体" panose="02010600040101010101" pitchFamily="2" charset="-122"/>
              </a:rPr>
              <a:t>问题联想到人外有人天外有天</a:t>
            </a:r>
          </a:p>
          <a:p>
            <a:pPr marL="0" indent="0">
              <a:lnSpc>
                <a:spcPct val="120000"/>
              </a:lnSpc>
              <a:buNone/>
            </a:pPr>
            <a:r>
              <a:rPr lang="en-US" altLang="zh-CN" b="1" dirty="0">
                <a:latin typeface="华文宋体" panose="02010600040101010101" pitchFamily="2" charset="-122"/>
                <a:ea typeface="华文宋体" panose="02010600040101010101" pitchFamily="2" charset="-122"/>
              </a:rPr>
              <a:t>5 </a:t>
            </a:r>
            <a:r>
              <a:rPr lang="zh-CN" altLang="zh-CN" b="1" dirty="0">
                <a:latin typeface="华文宋体" panose="02010600040101010101" pitchFamily="2" charset="-122"/>
                <a:ea typeface="华文宋体" panose="02010600040101010101" pitchFamily="2" charset="-122"/>
              </a:rPr>
              <a:t>由</a:t>
            </a:r>
            <a:r>
              <a:rPr lang="zh-CN" altLang="zh-CN" b="1" dirty="0">
                <a:solidFill>
                  <a:srgbClr val="FF0000"/>
                </a:solidFill>
                <a:latin typeface="华文宋体" panose="02010600040101010101" pitchFamily="2" charset="-122"/>
                <a:ea typeface="华文宋体" panose="02010600040101010101" pitchFamily="2" charset="-122"/>
              </a:rPr>
              <a:t>多次循环</a:t>
            </a:r>
            <a:r>
              <a:rPr lang="zh-CN" altLang="zh-CN" b="1" dirty="0">
                <a:latin typeface="华文宋体" panose="02010600040101010101" pitchFamily="2" charset="-122"/>
                <a:ea typeface="华文宋体" panose="02010600040101010101" pitchFamily="2" charset="-122"/>
              </a:rPr>
              <a:t>想到人类不断学习、尝试、修正、改进的科学发展史</a:t>
            </a:r>
          </a:p>
          <a:p>
            <a:pPr marL="0" indent="0">
              <a:lnSpc>
                <a:spcPct val="120000"/>
              </a:lnSpc>
              <a:buNone/>
            </a:pPr>
            <a:r>
              <a:rPr lang="en-US" altLang="zh-CN" b="1" dirty="0">
                <a:latin typeface="华文宋体" panose="02010600040101010101" pitchFamily="2" charset="-122"/>
                <a:ea typeface="华文宋体" panose="02010600040101010101" pitchFamily="2" charset="-122"/>
              </a:rPr>
              <a:t>6 </a:t>
            </a:r>
            <a:r>
              <a:rPr lang="zh-CN" altLang="zh-CN" b="1" dirty="0">
                <a:latin typeface="华文宋体" panose="02010600040101010101" pitchFamily="2" charset="-122"/>
                <a:ea typeface="华文宋体" panose="02010600040101010101" pitchFamily="2" charset="-122"/>
              </a:rPr>
              <a:t>由</a:t>
            </a:r>
            <a:r>
              <a:rPr lang="zh-CN" altLang="zh-CN" b="1" dirty="0">
                <a:solidFill>
                  <a:srgbClr val="FF0000"/>
                </a:solidFill>
                <a:latin typeface="华文宋体" panose="02010600040101010101" pitchFamily="2" charset="-122"/>
                <a:ea typeface="华文宋体" panose="02010600040101010101" pitchFamily="2" charset="-122"/>
              </a:rPr>
              <a:t>误差修正</a:t>
            </a:r>
            <a:r>
              <a:rPr lang="zh-CN" altLang="zh-CN" b="1" dirty="0">
                <a:latin typeface="华文宋体" panose="02010600040101010101" pitchFamily="2" charset="-122"/>
                <a:ea typeface="华文宋体" panose="02010600040101010101" pitchFamily="2" charset="-122"/>
              </a:rPr>
              <a:t>联想到认知误差（及其合理化）</a:t>
            </a:r>
          </a:p>
          <a:p>
            <a:pPr marL="0" indent="0">
              <a:lnSpc>
                <a:spcPct val="120000"/>
              </a:lnSpc>
              <a:buNone/>
            </a:pPr>
            <a:r>
              <a:rPr lang="en-US" altLang="zh-CN" b="1" dirty="0">
                <a:latin typeface="华文宋体" panose="02010600040101010101" pitchFamily="2" charset="-122"/>
                <a:ea typeface="华文宋体" panose="02010600040101010101" pitchFamily="2" charset="-122"/>
              </a:rPr>
              <a:t>7 </a:t>
            </a:r>
            <a:r>
              <a:rPr lang="zh-CN" altLang="zh-CN" b="1" dirty="0">
                <a:latin typeface="华文宋体" panose="02010600040101010101" pitchFamily="2" charset="-122"/>
                <a:ea typeface="华文宋体" panose="02010600040101010101" pitchFamily="2" charset="-122"/>
              </a:rPr>
              <a:t>由</a:t>
            </a:r>
            <a:r>
              <a:rPr lang="zh-CN" altLang="zh-CN" b="1" dirty="0">
                <a:solidFill>
                  <a:srgbClr val="FF0000"/>
                </a:solidFill>
                <a:latin typeface="华文宋体" panose="02010600040101010101" pitchFamily="2" charset="-122"/>
                <a:ea typeface="华文宋体" panose="02010600040101010101" pitchFamily="2" charset="-122"/>
              </a:rPr>
              <a:t>循环网</a:t>
            </a:r>
            <a:r>
              <a:rPr lang="zh-CN" altLang="zh-CN" b="1" dirty="0">
                <a:latin typeface="华文宋体" panose="02010600040101010101" pitchFamily="2" charset="-122"/>
                <a:ea typeface="华文宋体" panose="02010600040101010101" pitchFamily="2" charset="-122"/>
              </a:rPr>
              <a:t>联想到文化的传承与发展</a:t>
            </a:r>
          </a:p>
          <a:p>
            <a:pPr marL="0" indent="0">
              <a:lnSpc>
                <a:spcPct val="120000"/>
              </a:lnSpc>
              <a:buNone/>
            </a:pPr>
            <a:r>
              <a:rPr lang="en-US" altLang="zh-CN" b="1" dirty="0">
                <a:latin typeface="华文宋体" panose="02010600040101010101" pitchFamily="2" charset="-122"/>
                <a:ea typeface="华文宋体" panose="02010600040101010101" pitchFamily="2" charset="-122"/>
              </a:rPr>
              <a:t>8 </a:t>
            </a:r>
            <a:r>
              <a:rPr lang="zh-CN" altLang="zh-CN" b="1" dirty="0">
                <a:latin typeface="华文宋体" panose="02010600040101010101" pitchFamily="2" charset="-122"/>
                <a:ea typeface="华文宋体" panose="02010600040101010101" pitchFamily="2" charset="-122"/>
              </a:rPr>
              <a:t>由</a:t>
            </a:r>
            <a:r>
              <a:rPr lang="zh-CN" altLang="zh-CN" b="1" dirty="0">
                <a:solidFill>
                  <a:srgbClr val="FF0000"/>
                </a:solidFill>
                <a:latin typeface="华文宋体" panose="02010600040101010101" pitchFamily="2" charset="-122"/>
                <a:ea typeface="华文宋体" panose="02010600040101010101" pitchFamily="2" charset="-122"/>
              </a:rPr>
              <a:t>无监督学习</a:t>
            </a:r>
            <a:r>
              <a:rPr lang="zh-CN" altLang="zh-CN" b="1" dirty="0">
                <a:latin typeface="华文宋体" panose="02010600040101010101" pitchFamily="2" charset="-122"/>
                <a:ea typeface="华文宋体" panose="02010600040101010101" pitchFamily="2" charset="-122"/>
              </a:rPr>
              <a:t>联想到学生自主学习的培养方法</a:t>
            </a: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3" descr="眼镜"/>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95024">
            <a:off x="8459872" y="3178126"/>
            <a:ext cx="654147" cy="6541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1317">
                                            <p:txEl>
                                              <p:pRg st="0" end="0"/>
                                            </p:txEl>
                                          </p:spTgt>
                                        </p:tgtEl>
                                        <p:attrNameLst>
                                          <p:attrName>style.visibility</p:attrName>
                                        </p:attrNameLst>
                                      </p:cBhvr>
                                      <p:to>
                                        <p:strVal val="visible"/>
                                      </p:to>
                                    </p:set>
                                    <p:anim calcmode="lin" valueType="num">
                                      <p:cBhvr additive="base">
                                        <p:cTn id="7" dur="500" fill="hold"/>
                                        <p:tgtEl>
                                          <p:spTgt spid="14131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131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1317">
                                            <p:txEl>
                                              <p:pRg st="1" end="1"/>
                                            </p:txEl>
                                          </p:spTgt>
                                        </p:tgtEl>
                                        <p:attrNameLst>
                                          <p:attrName>style.visibility</p:attrName>
                                        </p:attrNameLst>
                                      </p:cBhvr>
                                      <p:to>
                                        <p:strVal val="visible"/>
                                      </p:to>
                                    </p:set>
                                    <p:anim calcmode="lin" valueType="num">
                                      <p:cBhvr additive="base">
                                        <p:cTn id="13" dur="500" fill="hold"/>
                                        <p:tgtEl>
                                          <p:spTgt spid="14131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131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1317">
                                            <p:txEl>
                                              <p:pRg st="2" end="2"/>
                                            </p:txEl>
                                          </p:spTgt>
                                        </p:tgtEl>
                                        <p:attrNameLst>
                                          <p:attrName>style.visibility</p:attrName>
                                        </p:attrNameLst>
                                      </p:cBhvr>
                                      <p:to>
                                        <p:strVal val="visible"/>
                                      </p:to>
                                    </p:set>
                                    <p:anim calcmode="lin" valueType="num">
                                      <p:cBhvr additive="base">
                                        <p:cTn id="19" dur="500" fill="hold"/>
                                        <p:tgtEl>
                                          <p:spTgt spid="14131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131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41317">
                                            <p:txEl>
                                              <p:pRg st="3" end="3"/>
                                            </p:txEl>
                                          </p:spTgt>
                                        </p:tgtEl>
                                        <p:attrNameLst>
                                          <p:attrName>style.visibility</p:attrName>
                                        </p:attrNameLst>
                                      </p:cBhvr>
                                      <p:to>
                                        <p:strVal val="visible"/>
                                      </p:to>
                                    </p:set>
                                    <p:anim calcmode="lin" valueType="num">
                                      <p:cBhvr additive="base">
                                        <p:cTn id="25" dur="500" fill="hold"/>
                                        <p:tgtEl>
                                          <p:spTgt spid="14131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131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41317">
                                            <p:txEl>
                                              <p:pRg st="4" end="4"/>
                                            </p:txEl>
                                          </p:spTgt>
                                        </p:tgtEl>
                                        <p:attrNameLst>
                                          <p:attrName>style.visibility</p:attrName>
                                        </p:attrNameLst>
                                      </p:cBhvr>
                                      <p:to>
                                        <p:strVal val="visible"/>
                                      </p:to>
                                    </p:set>
                                    <p:anim calcmode="lin" valueType="num">
                                      <p:cBhvr additive="base">
                                        <p:cTn id="31" dur="500" fill="hold"/>
                                        <p:tgtEl>
                                          <p:spTgt spid="141317">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4131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41317">
                                            <p:txEl>
                                              <p:pRg st="5" end="5"/>
                                            </p:txEl>
                                          </p:spTgt>
                                        </p:tgtEl>
                                        <p:attrNameLst>
                                          <p:attrName>style.visibility</p:attrName>
                                        </p:attrNameLst>
                                      </p:cBhvr>
                                      <p:to>
                                        <p:strVal val="visible"/>
                                      </p:to>
                                    </p:set>
                                    <p:anim calcmode="lin" valueType="num">
                                      <p:cBhvr additive="base">
                                        <p:cTn id="37" dur="500" fill="hold"/>
                                        <p:tgtEl>
                                          <p:spTgt spid="141317">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4131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41317">
                                            <p:txEl>
                                              <p:pRg st="6" end="6"/>
                                            </p:txEl>
                                          </p:spTgt>
                                        </p:tgtEl>
                                        <p:attrNameLst>
                                          <p:attrName>style.visibility</p:attrName>
                                        </p:attrNameLst>
                                      </p:cBhvr>
                                      <p:to>
                                        <p:strVal val="visible"/>
                                      </p:to>
                                    </p:set>
                                    <p:anim calcmode="lin" valueType="num">
                                      <p:cBhvr additive="base">
                                        <p:cTn id="43" dur="500" fill="hold"/>
                                        <p:tgtEl>
                                          <p:spTgt spid="141317">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4131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41317">
                                            <p:txEl>
                                              <p:pRg st="7" end="7"/>
                                            </p:txEl>
                                          </p:spTgt>
                                        </p:tgtEl>
                                        <p:attrNameLst>
                                          <p:attrName>style.visibility</p:attrName>
                                        </p:attrNameLst>
                                      </p:cBhvr>
                                      <p:to>
                                        <p:strVal val="visible"/>
                                      </p:to>
                                    </p:set>
                                    <p:anim calcmode="lin" valueType="num">
                                      <p:cBhvr additive="base">
                                        <p:cTn id="49" dur="500" fill="hold"/>
                                        <p:tgtEl>
                                          <p:spTgt spid="141317">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41317">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7" grpId="0" build="p"/>
    </p:bldLst>
  </p:timing>
</p:sld>
</file>

<file path=ppt/slides/slide2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1314"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3E138A89-021A-4EF3-A91D-8695695FAA20}" type="datetime1">
              <a:rPr lang="zh-CN" altLang="en-US" sz="1400"/>
              <a:t>2025/5/30</a:t>
            </a:fld>
            <a:endParaRPr lang="zh-CN" altLang="en-US" sz="1400"/>
          </a:p>
        </p:txBody>
      </p:sp>
      <p:sp>
        <p:nvSpPr>
          <p:cNvPr id="14131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1ADEE043-5009-436E-BBA3-9D877A963A78}" type="slidenum">
              <a:rPr lang="en-US" altLang="zh-CN" sz="1400"/>
              <a:t>211</a:t>
            </a:fld>
            <a:endParaRPr lang="en-US" altLang="zh-CN" sz="1400"/>
          </a:p>
        </p:txBody>
      </p:sp>
      <p:sp>
        <p:nvSpPr>
          <p:cNvPr id="141316" name="Rectangle 2"/>
          <p:cNvSpPr>
            <a:spLocks noGrp="1" noChangeArrowheads="1"/>
          </p:cNvSpPr>
          <p:nvPr>
            <p:ph type="title" idx="4294967295"/>
          </p:nvPr>
        </p:nvSpPr>
        <p:spPr>
          <a:xfrm>
            <a:off x="697230" y="342664"/>
            <a:ext cx="6206490" cy="732154"/>
          </a:xfrm>
        </p:spPr>
        <p:txBody>
          <a:bodyPr>
            <a:normAutofit/>
          </a:bodyPr>
          <a:lstStyle/>
          <a:p>
            <a:r>
              <a:rPr lang="zh-CN" altLang="en-US" sz="3600" b="1" dirty="0">
                <a:solidFill>
                  <a:srgbClr val="FF0000"/>
                </a:solidFill>
                <a:latin typeface="华文宋体" panose="02010600040101010101" pitchFamily="2" charset="-122"/>
                <a:ea typeface="华文宋体" panose="02010600040101010101" pitchFamily="2" charset="-122"/>
              </a:rPr>
              <a:t>课程思政题目</a:t>
            </a:r>
          </a:p>
        </p:txBody>
      </p:sp>
      <p:sp>
        <p:nvSpPr>
          <p:cNvPr id="141317" name="Rectangle 3"/>
          <p:cNvSpPr>
            <a:spLocks noGrp="1" noChangeArrowheads="1"/>
          </p:cNvSpPr>
          <p:nvPr>
            <p:ph type="body" idx="4294967295"/>
          </p:nvPr>
        </p:nvSpPr>
        <p:spPr>
          <a:xfrm>
            <a:off x="582930" y="1219637"/>
            <a:ext cx="7632716" cy="5192593"/>
          </a:xfrm>
        </p:spPr>
        <p:txBody>
          <a:bodyPr>
            <a:normAutofit/>
          </a:bodyPr>
          <a:lstStyle/>
          <a:p>
            <a:pPr marL="0" indent="0">
              <a:lnSpc>
                <a:spcPct val="120000"/>
              </a:lnSpc>
              <a:spcBef>
                <a:spcPts val="0"/>
              </a:spcBef>
              <a:buNone/>
            </a:pPr>
            <a:r>
              <a:rPr lang="en-US" altLang="zh-CN" b="1" dirty="0">
                <a:latin typeface="华文宋体" panose="02010600040101010101" pitchFamily="2" charset="-122"/>
                <a:ea typeface="华文宋体" panose="02010600040101010101" pitchFamily="2" charset="-122"/>
              </a:rPr>
              <a:t>9 </a:t>
            </a:r>
            <a:r>
              <a:rPr lang="zh-CN" altLang="zh-CN" b="1" dirty="0">
                <a:latin typeface="华文宋体" panose="02010600040101010101" pitchFamily="2" charset="-122"/>
                <a:ea typeface="华文宋体" panose="02010600040101010101" pitchFamily="2" charset="-122"/>
              </a:rPr>
              <a:t>由</a:t>
            </a:r>
            <a:r>
              <a:rPr lang="zh-CN" altLang="zh-CN" b="1" dirty="0">
                <a:solidFill>
                  <a:srgbClr val="FF0000"/>
                </a:solidFill>
                <a:latin typeface="华文宋体" panose="02010600040101010101" pitchFamily="2" charset="-122"/>
                <a:ea typeface="华文宋体" panose="02010600040101010101" pitchFamily="2" charset="-122"/>
              </a:rPr>
              <a:t>网络学习中误差收敛的过程</a:t>
            </a:r>
            <a:r>
              <a:rPr lang="zh-CN" altLang="zh-CN" b="1" dirty="0">
                <a:latin typeface="华文宋体" panose="02010600040101010101" pitchFamily="2" charset="-122"/>
                <a:ea typeface="华文宋体" panose="02010600040101010101" pitchFamily="2" charset="-122"/>
              </a:rPr>
              <a:t>联想到熟能生巧</a:t>
            </a:r>
          </a:p>
          <a:p>
            <a:pPr marL="0" indent="0">
              <a:lnSpc>
                <a:spcPct val="120000"/>
              </a:lnSpc>
              <a:spcBef>
                <a:spcPts val="0"/>
              </a:spcBef>
              <a:buNone/>
            </a:pPr>
            <a:r>
              <a:rPr lang="en-US" altLang="zh-CN" b="1" dirty="0">
                <a:latin typeface="华文宋体" panose="02010600040101010101" pitchFamily="2" charset="-122"/>
                <a:ea typeface="华文宋体" panose="02010600040101010101" pitchFamily="2" charset="-122"/>
              </a:rPr>
              <a:t>10 </a:t>
            </a:r>
            <a:r>
              <a:rPr lang="zh-CN" altLang="zh-CN" b="1" dirty="0">
                <a:latin typeface="华文宋体" panose="02010600040101010101" pitchFamily="2" charset="-122"/>
                <a:ea typeface="华文宋体" panose="02010600040101010101" pitchFamily="2" charset="-122"/>
              </a:rPr>
              <a:t>由</a:t>
            </a:r>
            <a:r>
              <a:rPr lang="zh-CN" altLang="zh-CN" b="1" dirty="0">
                <a:solidFill>
                  <a:srgbClr val="FF0000"/>
                </a:solidFill>
                <a:latin typeface="华文宋体" panose="02010600040101010101" pitchFamily="2" charset="-122"/>
                <a:ea typeface="华文宋体" panose="02010600040101010101" pitchFamily="2" charset="-122"/>
              </a:rPr>
              <a:t>无监督学习</a:t>
            </a:r>
            <a:r>
              <a:rPr lang="zh-CN" altLang="zh-CN" b="1" dirty="0">
                <a:latin typeface="华文宋体" panose="02010600040101010101" pitchFamily="2" charset="-122"/>
                <a:ea typeface="华文宋体" panose="02010600040101010101" pitchFamily="2" charset="-122"/>
              </a:rPr>
              <a:t>预测人类社会的发展</a:t>
            </a:r>
            <a:endParaRPr lang="en-US" altLang="zh-CN" b="1" dirty="0">
              <a:latin typeface="华文宋体" panose="02010600040101010101" pitchFamily="2" charset="-122"/>
              <a:ea typeface="华文宋体" panose="02010600040101010101" pitchFamily="2" charset="-122"/>
            </a:endParaRPr>
          </a:p>
          <a:p>
            <a:pPr marL="0" indent="0">
              <a:lnSpc>
                <a:spcPct val="120000"/>
              </a:lnSpc>
              <a:spcBef>
                <a:spcPts val="0"/>
              </a:spcBef>
              <a:buNone/>
            </a:pPr>
            <a:r>
              <a:rPr lang="en-US" altLang="zh-CN" b="1" dirty="0">
                <a:latin typeface="华文宋体" panose="02010600040101010101" pitchFamily="2" charset="-122"/>
                <a:ea typeface="华文宋体" panose="02010600040101010101" pitchFamily="2" charset="-122"/>
              </a:rPr>
              <a:t>11 </a:t>
            </a:r>
            <a:r>
              <a:rPr lang="zh-CN" altLang="zh-CN" b="1" dirty="0">
                <a:latin typeface="华文宋体" panose="02010600040101010101" pitchFamily="2" charset="-122"/>
                <a:ea typeface="华文宋体" panose="02010600040101010101" pitchFamily="2" charset="-122"/>
              </a:rPr>
              <a:t>由</a:t>
            </a:r>
            <a:r>
              <a:rPr lang="zh-CN" altLang="zh-CN" b="1" dirty="0">
                <a:solidFill>
                  <a:srgbClr val="FF0000"/>
                </a:solidFill>
                <a:latin typeface="华文宋体" panose="02010600040101010101" pitchFamily="2" charset="-122"/>
                <a:ea typeface="华文宋体" panose="02010600040101010101" pitchFamily="2" charset="-122"/>
              </a:rPr>
              <a:t>自适应系统</a:t>
            </a:r>
            <a:r>
              <a:rPr lang="zh-CN" altLang="zh-CN" b="1" dirty="0">
                <a:latin typeface="华文宋体" panose="02010600040101010101" pitchFamily="2" charset="-122"/>
                <a:ea typeface="华文宋体" panose="02010600040101010101" pitchFamily="2" charset="-122"/>
              </a:rPr>
              <a:t>想到人类对环境的适应</a:t>
            </a:r>
          </a:p>
          <a:p>
            <a:pPr marL="0" indent="0">
              <a:lnSpc>
                <a:spcPct val="120000"/>
              </a:lnSpc>
              <a:spcBef>
                <a:spcPts val="0"/>
              </a:spcBef>
              <a:buNone/>
            </a:pPr>
            <a:r>
              <a:rPr lang="en-US" altLang="zh-CN" b="1" dirty="0">
                <a:latin typeface="华文宋体" panose="02010600040101010101" pitchFamily="2" charset="-122"/>
                <a:ea typeface="华文宋体" panose="02010600040101010101" pitchFamily="2" charset="-122"/>
              </a:rPr>
              <a:t>12 </a:t>
            </a:r>
            <a:r>
              <a:rPr lang="zh-CN" altLang="zh-CN" b="1" dirty="0">
                <a:latin typeface="华文宋体" panose="02010600040101010101" pitchFamily="2" charset="-122"/>
                <a:ea typeface="华文宋体" panose="02010600040101010101" pitchFamily="2" charset="-122"/>
              </a:rPr>
              <a:t>由</a:t>
            </a:r>
            <a:r>
              <a:rPr lang="zh-CN" altLang="zh-CN" b="1" dirty="0">
                <a:solidFill>
                  <a:srgbClr val="FF0000"/>
                </a:solidFill>
                <a:latin typeface="华文宋体" panose="02010600040101010101" pitchFamily="2" charset="-122"/>
                <a:ea typeface="华文宋体" panose="02010600040101010101" pitchFamily="2" charset="-122"/>
              </a:rPr>
              <a:t>步长问题</a:t>
            </a:r>
            <a:r>
              <a:rPr lang="zh-CN" altLang="zh-CN" b="1" dirty="0">
                <a:latin typeface="华文宋体" panose="02010600040101010101" pitchFamily="2" charset="-122"/>
                <a:ea typeface="华文宋体" panose="02010600040101010101" pitchFamily="2" charset="-122"/>
              </a:rPr>
              <a:t>联想到如何把握对事件处理的度</a:t>
            </a:r>
          </a:p>
          <a:p>
            <a:pPr marL="0" indent="0">
              <a:lnSpc>
                <a:spcPct val="120000"/>
              </a:lnSpc>
              <a:spcBef>
                <a:spcPts val="0"/>
              </a:spcBef>
              <a:buNone/>
            </a:pPr>
            <a:r>
              <a:rPr lang="en-US" altLang="zh-CN" b="1" dirty="0">
                <a:latin typeface="华文宋体" panose="02010600040101010101" pitchFamily="2" charset="-122"/>
                <a:ea typeface="华文宋体" panose="02010600040101010101" pitchFamily="2" charset="-122"/>
              </a:rPr>
              <a:t>13 </a:t>
            </a:r>
            <a:r>
              <a:rPr lang="zh-CN" altLang="zh-CN" b="1" dirty="0">
                <a:latin typeface="华文宋体" panose="02010600040101010101" pitchFamily="2" charset="-122"/>
                <a:ea typeface="华文宋体" panose="02010600040101010101" pitchFamily="2" charset="-122"/>
              </a:rPr>
              <a:t>由</a:t>
            </a:r>
            <a:r>
              <a:rPr lang="zh-CN" altLang="zh-CN" b="1" dirty="0">
                <a:solidFill>
                  <a:srgbClr val="FF0000"/>
                </a:solidFill>
                <a:latin typeface="华文宋体" panose="02010600040101010101" pitchFamily="2" charset="-122"/>
                <a:ea typeface="华文宋体" panose="02010600040101010101" pitchFamily="2" charset="-122"/>
              </a:rPr>
              <a:t>逃出局部最小点</a:t>
            </a:r>
            <a:r>
              <a:rPr lang="zh-CN" altLang="zh-CN" b="1" dirty="0">
                <a:latin typeface="华文宋体" panose="02010600040101010101" pitchFamily="2" charset="-122"/>
                <a:ea typeface="华文宋体" panose="02010600040101010101" pitchFamily="2" charset="-122"/>
              </a:rPr>
              <a:t>联想到人面对挫折的心理反馈</a:t>
            </a:r>
          </a:p>
          <a:p>
            <a:pPr marL="0" indent="0">
              <a:lnSpc>
                <a:spcPct val="120000"/>
              </a:lnSpc>
              <a:spcBef>
                <a:spcPts val="0"/>
              </a:spcBef>
              <a:buNone/>
            </a:pPr>
            <a:r>
              <a:rPr lang="en-US" altLang="zh-CN" b="1" dirty="0">
                <a:latin typeface="华文宋体" panose="02010600040101010101" pitchFamily="2" charset="-122"/>
                <a:ea typeface="华文宋体" panose="02010600040101010101" pitchFamily="2" charset="-122"/>
              </a:rPr>
              <a:t>14 </a:t>
            </a:r>
            <a:r>
              <a:rPr lang="zh-CN" altLang="zh-CN" b="1" dirty="0">
                <a:latin typeface="华文宋体" panose="02010600040101010101" pitchFamily="2" charset="-122"/>
                <a:ea typeface="华文宋体" panose="02010600040101010101" pitchFamily="2" charset="-122"/>
              </a:rPr>
              <a:t>由</a:t>
            </a:r>
            <a:r>
              <a:rPr lang="en-US" altLang="zh-CN" b="1" dirty="0">
                <a:solidFill>
                  <a:srgbClr val="FF0000"/>
                </a:solidFill>
                <a:latin typeface="华文宋体" panose="02010600040101010101" pitchFamily="2" charset="-122"/>
                <a:ea typeface="华文宋体" panose="02010600040101010101" pitchFamily="2" charset="-122"/>
              </a:rPr>
              <a:t>BP</a:t>
            </a:r>
            <a:r>
              <a:rPr lang="zh-CN" altLang="zh-CN" b="1" dirty="0">
                <a:solidFill>
                  <a:srgbClr val="FF0000"/>
                </a:solidFill>
                <a:latin typeface="华文宋体" panose="02010600040101010101" pitchFamily="2" charset="-122"/>
                <a:ea typeface="华文宋体" panose="02010600040101010101" pitchFamily="2" charset="-122"/>
              </a:rPr>
              <a:t>算法的学习系数</a:t>
            </a:r>
            <a:r>
              <a:rPr lang="zh-CN" altLang="zh-CN" b="1" dirty="0">
                <a:latin typeface="华文宋体" panose="02010600040101010101" pitchFamily="2" charset="-122"/>
                <a:ea typeface="华文宋体" panose="02010600040101010101" pitchFamily="2" charset="-122"/>
              </a:rPr>
              <a:t>想到欲速则不达</a:t>
            </a:r>
          </a:p>
          <a:p>
            <a:pPr marL="0" indent="0">
              <a:lnSpc>
                <a:spcPct val="120000"/>
              </a:lnSpc>
              <a:spcBef>
                <a:spcPts val="0"/>
              </a:spcBef>
              <a:buNone/>
            </a:pPr>
            <a:r>
              <a:rPr lang="en-US" altLang="zh-CN" b="1" dirty="0">
                <a:latin typeface="华文宋体" panose="02010600040101010101" pitchFamily="2" charset="-122"/>
                <a:ea typeface="华文宋体" panose="02010600040101010101" pitchFamily="2" charset="-122"/>
              </a:rPr>
              <a:t>15 </a:t>
            </a:r>
            <a:r>
              <a:rPr lang="zh-CN" altLang="zh-CN" b="1" dirty="0">
                <a:latin typeface="华文宋体" panose="02010600040101010101" pitchFamily="2" charset="-122"/>
                <a:ea typeface="华文宋体" panose="02010600040101010101" pitchFamily="2" charset="-122"/>
              </a:rPr>
              <a:t>由</a:t>
            </a:r>
            <a:r>
              <a:rPr lang="zh-CN" altLang="zh-CN" b="1" dirty="0">
                <a:solidFill>
                  <a:srgbClr val="FF0000"/>
                </a:solidFill>
                <a:latin typeface="华文宋体" panose="02010600040101010101" pitchFamily="2" charset="-122"/>
                <a:ea typeface="华文宋体" panose="02010600040101010101" pitchFamily="2" charset="-122"/>
              </a:rPr>
              <a:t>基于误差最小化的</a:t>
            </a:r>
            <a:r>
              <a:rPr lang="en-US" altLang="zh-CN" b="1" dirty="0">
                <a:solidFill>
                  <a:srgbClr val="FF0000"/>
                </a:solidFill>
                <a:latin typeface="华文宋体" panose="02010600040101010101" pitchFamily="2" charset="-122"/>
                <a:ea typeface="华文宋体" panose="02010600040101010101" pitchFamily="2" charset="-122"/>
              </a:rPr>
              <a:t>BP</a:t>
            </a:r>
            <a:r>
              <a:rPr lang="zh-CN" altLang="zh-CN" b="1" dirty="0">
                <a:solidFill>
                  <a:srgbClr val="FF0000"/>
                </a:solidFill>
                <a:latin typeface="华文宋体" panose="02010600040101010101" pitchFamily="2" charset="-122"/>
                <a:ea typeface="华文宋体" panose="02010600040101010101" pitchFamily="2" charset="-122"/>
              </a:rPr>
              <a:t>算法</a:t>
            </a:r>
            <a:r>
              <a:rPr lang="zh-CN" altLang="zh-CN" b="1" dirty="0">
                <a:latin typeface="华文宋体" panose="02010600040101010101" pitchFamily="2" charset="-122"/>
                <a:ea typeface="华文宋体" panose="02010600040101010101" pitchFamily="2" charset="-122"/>
              </a:rPr>
              <a:t>想到知错能改</a:t>
            </a:r>
          </a:p>
          <a:p>
            <a:pPr>
              <a:lnSpc>
                <a:spcPct val="120000"/>
              </a:lnSpc>
            </a:pPr>
            <a:endParaRPr lang="zh-CN" altLang="zh-CN" b="1" dirty="0">
              <a:latin typeface="华文宋体" panose="02010600040101010101" pitchFamily="2" charset="-122"/>
              <a:ea typeface="华文宋体" panose="02010600040101010101" pitchFamily="2" charset="-122"/>
            </a:endParaRPr>
          </a:p>
          <a:p>
            <a:pPr marL="0" indent="0">
              <a:lnSpc>
                <a:spcPct val="150000"/>
              </a:lnSpc>
              <a:spcBef>
                <a:spcPts val="0"/>
              </a:spcBef>
              <a:buNone/>
            </a:pPr>
            <a:endParaRPr lang="zh-CN" altLang="en-US" b="1" dirty="0">
              <a:latin typeface="华文宋体" panose="02010600040101010101" pitchFamily="2" charset="-122"/>
              <a:ea typeface="华文宋体" panose="02010600040101010101" pitchFamily="2" charset="-122"/>
            </a:endParaRPr>
          </a:p>
          <a:p>
            <a:pPr marL="0" indent="0">
              <a:lnSpc>
                <a:spcPct val="150000"/>
              </a:lnSpc>
              <a:spcBef>
                <a:spcPts val="0"/>
              </a:spcBef>
              <a:buNone/>
            </a:pPr>
            <a:endParaRPr lang="zh-CN" altLang="en-US" b="1" dirty="0">
              <a:latin typeface="华文宋体" panose="02010600040101010101" pitchFamily="2" charset="-122"/>
              <a:ea typeface="华文宋体" panose="02010600040101010101" pitchFamily="2" charset="-122"/>
            </a:endParaRP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3" descr="眼镜"/>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95024">
            <a:off x="8459872" y="3178126"/>
            <a:ext cx="654147" cy="6541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1317">
                                            <p:txEl>
                                              <p:pRg st="0" end="0"/>
                                            </p:txEl>
                                          </p:spTgt>
                                        </p:tgtEl>
                                        <p:attrNameLst>
                                          <p:attrName>style.visibility</p:attrName>
                                        </p:attrNameLst>
                                      </p:cBhvr>
                                      <p:to>
                                        <p:strVal val="visible"/>
                                      </p:to>
                                    </p:set>
                                    <p:anim calcmode="lin" valueType="num">
                                      <p:cBhvr additive="base">
                                        <p:cTn id="7" dur="500" fill="hold"/>
                                        <p:tgtEl>
                                          <p:spTgt spid="14131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131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1317">
                                            <p:txEl>
                                              <p:pRg st="1" end="1"/>
                                            </p:txEl>
                                          </p:spTgt>
                                        </p:tgtEl>
                                        <p:attrNameLst>
                                          <p:attrName>style.visibility</p:attrName>
                                        </p:attrNameLst>
                                      </p:cBhvr>
                                      <p:to>
                                        <p:strVal val="visible"/>
                                      </p:to>
                                    </p:set>
                                    <p:anim calcmode="lin" valueType="num">
                                      <p:cBhvr additive="base">
                                        <p:cTn id="13" dur="500" fill="hold"/>
                                        <p:tgtEl>
                                          <p:spTgt spid="14131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131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1317">
                                            <p:txEl>
                                              <p:pRg st="2" end="2"/>
                                            </p:txEl>
                                          </p:spTgt>
                                        </p:tgtEl>
                                        <p:attrNameLst>
                                          <p:attrName>style.visibility</p:attrName>
                                        </p:attrNameLst>
                                      </p:cBhvr>
                                      <p:to>
                                        <p:strVal val="visible"/>
                                      </p:to>
                                    </p:set>
                                    <p:anim calcmode="lin" valueType="num">
                                      <p:cBhvr additive="base">
                                        <p:cTn id="19" dur="500" fill="hold"/>
                                        <p:tgtEl>
                                          <p:spTgt spid="14131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131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41317">
                                            <p:txEl>
                                              <p:pRg st="3" end="3"/>
                                            </p:txEl>
                                          </p:spTgt>
                                        </p:tgtEl>
                                        <p:attrNameLst>
                                          <p:attrName>style.visibility</p:attrName>
                                        </p:attrNameLst>
                                      </p:cBhvr>
                                      <p:to>
                                        <p:strVal val="visible"/>
                                      </p:to>
                                    </p:set>
                                    <p:anim calcmode="lin" valueType="num">
                                      <p:cBhvr additive="base">
                                        <p:cTn id="25" dur="500" fill="hold"/>
                                        <p:tgtEl>
                                          <p:spTgt spid="14131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131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41317">
                                            <p:txEl>
                                              <p:pRg st="4" end="4"/>
                                            </p:txEl>
                                          </p:spTgt>
                                        </p:tgtEl>
                                        <p:attrNameLst>
                                          <p:attrName>style.visibility</p:attrName>
                                        </p:attrNameLst>
                                      </p:cBhvr>
                                      <p:to>
                                        <p:strVal val="visible"/>
                                      </p:to>
                                    </p:set>
                                    <p:anim calcmode="lin" valueType="num">
                                      <p:cBhvr additive="base">
                                        <p:cTn id="31" dur="500" fill="hold"/>
                                        <p:tgtEl>
                                          <p:spTgt spid="141317">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4131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41317">
                                            <p:txEl>
                                              <p:pRg st="5" end="5"/>
                                            </p:txEl>
                                          </p:spTgt>
                                        </p:tgtEl>
                                        <p:attrNameLst>
                                          <p:attrName>style.visibility</p:attrName>
                                        </p:attrNameLst>
                                      </p:cBhvr>
                                      <p:to>
                                        <p:strVal val="visible"/>
                                      </p:to>
                                    </p:set>
                                    <p:anim calcmode="lin" valueType="num">
                                      <p:cBhvr additive="base">
                                        <p:cTn id="37" dur="500" fill="hold"/>
                                        <p:tgtEl>
                                          <p:spTgt spid="141317">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4131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41317">
                                            <p:txEl>
                                              <p:pRg st="6" end="6"/>
                                            </p:txEl>
                                          </p:spTgt>
                                        </p:tgtEl>
                                        <p:attrNameLst>
                                          <p:attrName>style.visibility</p:attrName>
                                        </p:attrNameLst>
                                      </p:cBhvr>
                                      <p:to>
                                        <p:strVal val="visible"/>
                                      </p:to>
                                    </p:set>
                                    <p:anim calcmode="lin" valueType="num">
                                      <p:cBhvr additive="base">
                                        <p:cTn id="43" dur="500" fill="hold"/>
                                        <p:tgtEl>
                                          <p:spTgt spid="141317">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41317">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7" grpId="0" build="p"/>
    </p:bldLst>
  </p:timing>
</p:sld>
</file>

<file path=ppt/slides/slide2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1314"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3E138A89-021A-4EF3-A91D-8695695FAA20}" type="datetime1">
              <a:rPr lang="zh-CN" altLang="en-US" sz="1400"/>
              <a:t>2025/5/30</a:t>
            </a:fld>
            <a:endParaRPr lang="zh-CN" altLang="en-US" sz="1400"/>
          </a:p>
        </p:txBody>
      </p:sp>
      <p:sp>
        <p:nvSpPr>
          <p:cNvPr id="14131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1ADEE043-5009-436E-BBA3-9D877A963A78}" type="slidenum">
              <a:rPr lang="en-US" altLang="zh-CN" sz="1400"/>
              <a:t>212</a:t>
            </a:fld>
            <a:endParaRPr lang="en-US" altLang="zh-CN" sz="1400"/>
          </a:p>
        </p:txBody>
      </p:sp>
      <p:sp>
        <p:nvSpPr>
          <p:cNvPr id="141316" name="Rectangle 2"/>
          <p:cNvSpPr>
            <a:spLocks noGrp="1" noChangeArrowheads="1"/>
          </p:cNvSpPr>
          <p:nvPr>
            <p:ph type="title" idx="4294967295"/>
          </p:nvPr>
        </p:nvSpPr>
        <p:spPr>
          <a:xfrm>
            <a:off x="697230" y="342664"/>
            <a:ext cx="6206490" cy="732154"/>
          </a:xfrm>
        </p:spPr>
        <p:txBody>
          <a:bodyPr>
            <a:normAutofit/>
          </a:bodyPr>
          <a:lstStyle/>
          <a:p>
            <a:r>
              <a:rPr lang="zh-CN" altLang="en-US" sz="3600" b="1" dirty="0">
                <a:solidFill>
                  <a:srgbClr val="FF0000"/>
                </a:solidFill>
                <a:latin typeface="华文宋体" panose="02010600040101010101" pitchFamily="2" charset="-122"/>
                <a:ea typeface="华文宋体" panose="02010600040101010101" pitchFamily="2" charset="-122"/>
              </a:rPr>
              <a:t>课程思政题目</a:t>
            </a:r>
          </a:p>
        </p:txBody>
      </p:sp>
      <p:sp>
        <p:nvSpPr>
          <p:cNvPr id="141317" name="Rectangle 3"/>
          <p:cNvSpPr>
            <a:spLocks noGrp="1" noChangeArrowheads="1"/>
          </p:cNvSpPr>
          <p:nvPr>
            <p:ph type="body" idx="4294967295"/>
          </p:nvPr>
        </p:nvSpPr>
        <p:spPr>
          <a:xfrm>
            <a:off x="845820" y="1219636"/>
            <a:ext cx="7362633" cy="5421193"/>
          </a:xfrm>
        </p:spPr>
        <p:txBody>
          <a:bodyPr>
            <a:noAutofit/>
          </a:bodyPr>
          <a:lstStyle/>
          <a:p>
            <a:pPr marL="0" indent="0">
              <a:buNone/>
            </a:pPr>
            <a:r>
              <a:rPr lang="en-US" altLang="zh-CN" sz="2600" b="1" dirty="0">
                <a:latin typeface="华文宋体" panose="02010600040101010101" pitchFamily="2" charset="-122"/>
                <a:ea typeface="华文宋体" panose="02010600040101010101" pitchFamily="2" charset="-122"/>
              </a:rPr>
              <a:t>16 </a:t>
            </a:r>
            <a:r>
              <a:rPr lang="zh-CN" altLang="zh-CN" sz="2600" b="1" dirty="0">
                <a:latin typeface="华文宋体" panose="02010600040101010101" pitchFamily="2" charset="-122"/>
                <a:ea typeface="华文宋体" panose="02010600040101010101" pitchFamily="2" charset="-122"/>
              </a:rPr>
              <a:t>由</a:t>
            </a:r>
            <a:r>
              <a:rPr lang="zh-CN" altLang="zh-CN" sz="2600" b="1" dirty="0">
                <a:solidFill>
                  <a:srgbClr val="FF0000"/>
                </a:solidFill>
                <a:latin typeface="华文宋体" panose="02010600040101010101" pitchFamily="2" charset="-122"/>
                <a:ea typeface="华文宋体" panose="02010600040101010101" pitchFamily="2" charset="-122"/>
              </a:rPr>
              <a:t>局部最小点</a:t>
            </a:r>
            <a:r>
              <a:rPr lang="zh-CN" altLang="zh-CN" sz="2600" b="1" dirty="0">
                <a:latin typeface="华文宋体" panose="02010600040101010101" pitchFamily="2" charset="-122"/>
                <a:ea typeface="华文宋体" panose="02010600040101010101" pitchFamily="2" charset="-122"/>
              </a:rPr>
              <a:t>想到勇于尝试、打破常规</a:t>
            </a:r>
          </a:p>
          <a:p>
            <a:pPr marL="0" indent="0">
              <a:buNone/>
            </a:pPr>
            <a:r>
              <a:rPr lang="en-US" altLang="zh-CN" sz="2600" b="1" dirty="0">
                <a:latin typeface="华文宋体" panose="02010600040101010101" pitchFamily="2" charset="-122"/>
                <a:ea typeface="华文宋体" panose="02010600040101010101" pitchFamily="2" charset="-122"/>
              </a:rPr>
              <a:t>17 </a:t>
            </a:r>
            <a:r>
              <a:rPr lang="zh-CN" altLang="zh-CN" sz="2600" b="1" dirty="0">
                <a:latin typeface="华文宋体" panose="02010600040101010101" pitchFamily="2" charset="-122"/>
                <a:ea typeface="华文宋体" panose="02010600040101010101" pitchFamily="2" charset="-122"/>
              </a:rPr>
              <a:t>由</a:t>
            </a:r>
            <a:r>
              <a:rPr lang="zh-CN" altLang="zh-CN" sz="2600" b="1" dirty="0">
                <a:solidFill>
                  <a:srgbClr val="FF0000"/>
                </a:solidFill>
                <a:latin typeface="华文宋体" panose="02010600040101010101" pitchFamily="2" charset="-122"/>
                <a:ea typeface="华文宋体" panose="02010600040101010101" pitchFamily="2" charset="-122"/>
              </a:rPr>
              <a:t>反馈网络</a:t>
            </a:r>
            <a:r>
              <a:rPr lang="zh-CN" altLang="zh-CN" sz="2600" b="1" dirty="0">
                <a:latin typeface="华文宋体" panose="02010600040101010101" pitchFamily="2" charset="-122"/>
                <a:ea typeface="华文宋体" panose="02010600040101010101" pitchFamily="2" charset="-122"/>
              </a:rPr>
              <a:t>想到及时复习</a:t>
            </a:r>
          </a:p>
          <a:p>
            <a:pPr marL="0" indent="0">
              <a:buNone/>
            </a:pPr>
            <a:r>
              <a:rPr lang="en-US" altLang="zh-CN" sz="2600" b="1" dirty="0">
                <a:latin typeface="华文宋体" panose="02010600040101010101" pitchFamily="2" charset="-122"/>
                <a:ea typeface="华文宋体" panose="02010600040101010101" pitchFamily="2" charset="-122"/>
              </a:rPr>
              <a:t>18 </a:t>
            </a:r>
            <a:r>
              <a:rPr lang="zh-CN" altLang="zh-CN" sz="2600" b="1" dirty="0">
                <a:latin typeface="华文宋体" panose="02010600040101010101" pitchFamily="2" charset="-122"/>
                <a:ea typeface="华文宋体" panose="02010600040101010101" pitchFamily="2" charset="-122"/>
              </a:rPr>
              <a:t>由</a:t>
            </a:r>
            <a:r>
              <a:rPr lang="zh-CN" altLang="zh-CN" sz="2600" b="1" dirty="0">
                <a:solidFill>
                  <a:srgbClr val="FF0000"/>
                </a:solidFill>
                <a:latin typeface="华文宋体" panose="02010600040101010101" pitchFamily="2" charset="-122"/>
                <a:ea typeface="华文宋体" panose="02010600040101010101" pitchFamily="2" charset="-122"/>
              </a:rPr>
              <a:t>闵斯基的自我否定</a:t>
            </a:r>
            <a:r>
              <a:rPr lang="zh-CN" altLang="zh-CN" sz="2600" b="1" dirty="0">
                <a:latin typeface="华文宋体" panose="02010600040101010101" pitchFamily="2" charset="-122"/>
                <a:ea typeface="华文宋体" panose="02010600040101010101" pitchFamily="2" charset="-122"/>
              </a:rPr>
              <a:t>想到打开思路、相信科学</a:t>
            </a:r>
          </a:p>
          <a:p>
            <a:pPr marL="0" indent="0">
              <a:buNone/>
            </a:pPr>
            <a:r>
              <a:rPr lang="en-US" altLang="zh-CN" sz="2600" b="1" dirty="0">
                <a:latin typeface="华文宋体" panose="02010600040101010101" pitchFamily="2" charset="-122"/>
                <a:ea typeface="华文宋体" panose="02010600040101010101" pitchFamily="2" charset="-122"/>
              </a:rPr>
              <a:t>19 </a:t>
            </a:r>
            <a:r>
              <a:rPr lang="zh-CN" altLang="zh-CN" sz="2600" b="1" dirty="0">
                <a:latin typeface="华文宋体" panose="02010600040101010101" pitchFamily="2" charset="-122"/>
                <a:ea typeface="华文宋体" panose="02010600040101010101" pitchFamily="2" charset="-122"/>
              </a:rPr>
              <a:t>由</a:t>
            </a:r>
            <a:r>
              <a:rPr lang="en-US" altLang="zh-CN" sz="2600" b="1" dirty="0">
                <a:solidFill>
                  <a:srgbClr val="FF0000"/>
                </a:solidFill>
                <a:latin typeface="华文宋体" panose="02010600040101010101" pitchFamily="2" charset="-122"/>
                <a:ea typeface="华文宋体" panose="02010600040101010101" pitchFamily="2" charset="-122"/>
              </a:rPr>
              <a:t>Hebb</a:t>
            </a:r>
            <a:r>
              <a:rPr lang="zh-CN" altLang="zh-CN" sz="2600" b="1" dirty="0">
                <a:solidFill>
                  <a:srgbClr val="FF0000"/>
                </a:solidFill>
                <a:latin typeface="华文宋体" panose="02010600040101010101" pitchFamily="2" charset="-122"/>
                <a:ea typeface="华文宋体" panose="02010600040101010101" pitchFamily="2" charset="-122"/>
              </a:rPr>
              <a:t>学习律</a:t>
            </a:r>
            <a:r>
              <a:rPr lang="zh-CN" altLang="zh-CN" sz="2600" b="1" dirty="0">
                <a:latin typeface="华文宋体" panose="02010600040101010101" pitchFamily="2" charset="-122"/>
                <a:ea typeface="华文宋体" panose="02010600040101010101" pitchFamily="2" charset="-122"/>
              </a:rPr>
              <a:t>想到根据自己理想与现实的差距来调整努力的方向</a:t>
            </a:r>
          </a:p>
          <a:p>
            <a:pPr marL="0" indent="0">
              <a:buNone/>
            </a:pPr>
            <a:r>
              <a:rPr lang="en-US" altLang="zh-CN" sz="2600" b="1" dirty="0">
                <a:latin typeface="华文宋体" panose="02010600040101010101" pitchFamily="2" charset="-122"/>
                <a:ea typeface="华文宋体" panose="02010600040101010101" pitchFamily="2" charset="-122"/>
              </a:rPr>
              <a:t>20 </a:t>
            </a:r>
            <a:r>
              <a:rPr lang="zh-CN" altLang="zh-CN" sz="2600" b="1" dirty="0">
                <a:latin typeface="华文宋体" panose="02010600040101010101" pitchFamily="2" charset="-122"/>
                <a:ea typeface="华文宋体" panose="02010600040101010101" pitchFamily="2" charset="-122"/>
              </a:rPr>
              <a:t>从</a:t>
            </a:r>
            <a:r>
              <a:rPr lang="zh-CN" altLang="zh-CN" sz="2600" b="1" dirty="0">
                <a:solidFill>
                  <a:srgbClr val="FF0000"/>
                </a:solidFill>
                <a:latin typeface="华文宋体" panose="02010600040101010101" pitchFamily="2" charset="-122"/>
                <a:ea typeface="华文宋体" panose="02010600040101010101" pitchFamily="2" charset="-122"/>
              </a:rPr>
              <a:t>竞争学习网络的学习策略</a:t>
            </a:r>
            <a:r>
              <a:rPr lang="zh-CN" altLang="zh-CN" sz="2600" b="1" dirty="0">
                <a:latin typeface="华文宋体" panose="02010600040101010101" pitchFamily="2" charset="-122"/>
                <a:ea typeface="华文宋体" panose="02010600040101010101" pitchFamily="2" charset="-122"/>
              </a:rPr>
              <a:t>联想到择优而学</a:t>
            </a:r>
          </a:p>
          <a:p>
            <a:pPr marL="0" indent="0">
              <a:buNone/>
            </a:pPr>
            <a:r>
              <a:rPr lang="en-US" altLang="zh-CN" sz="2600" b="1" dirty="0">
                <a:latin typeface="华文宋体" panose="02010600040101010101" pitchFamily="2" charset="-122"/>
                <a:ea typeface="华文宋体" panose="02010600040101010101" pitchFamily="2" charset="-122"/>
              </a:rPr>
              <a:t>21 </a:t>
            </a:r>
            <a:r>
              <a:rPr lang="zh-CN" altLang="zh-CN" sz="2600" b="1" dirty="0">
                <a:solidFill>
                  <a:srgbClr val="FF0000"/>
                </a:solidFill>
                <a:latin typeface="华文宋体" panose="02010600040101010101" pitchFamily="2" charset="-122"/>
                <a:ea typeface="华文宋体" panose="02010600040101010101" pitchFamily="2" charset="-122"/>
              </a:rPr>
              <a:t>有导师学习</a:t>
            </a:r>
            <a:r>
              <a:rPr lang="zh-CN" altLang="zh-CN" sz="2600" b="1" dirty="0">
                <a:latin typeface="华文宋体" panose="02010600040101010101" pitchFamily="2" charset="-122"/>
                <a:ea typeface="华文宋体" panose="02010600040101010101" pitchFamily="2" charset="-122"/>
              </a:rPr>
              <a:t>与</a:t>
            </a:r>
            <a:r>
              <a:rPr lang="zh-CN" altLang="zh-CN" sz="2600" b="1" dirty="0">
                <a:solidFill>
                  <a:srgbClr val="FF0000"/>
                </a:solidFill>
                <a:latin typeface="华文宋体" panose="02010600040101010101" pitchFamily="2" charset="-122"/>
                <a:ea typeface="华文宋体" panose="02010600040101010101" pitchFamily="2" charset="-122"/>
              </a:rPr>
              <a:t>无导师学习</a:t>
            </a:r>
            <a:r>
              <a:rPr lang="zh-CN" altLang="zh-CN" sz="2600" b="1" dirty="0">
                <a:latin typeface="华文宋体" panose="02010600040101010101" pitchFamily="2" charset="-122"/>
                <a:ea typeface="华文宋体" panose="02010600040101010101" pitchFamily="2" charset="-122"/>
              </a:rPr>
              <a:t>哪个更胜一筹？</a:t>
            </a:r>
          </a:p>
          <a:p>
            <a:pPr marL="0" indent="0">
              <a:buNone/>
            </a:pPr>
            <a:r>
              <a:rPr lang="en-US" altLang="zh-CN" sz="2600" b="1" dirty="0">
                <a:latin typeface="华文宋体" panose="02010600040101010101" pitchFamily="2" charset="-122"/>
                <a:ea typeface="华文宋体" panose="02010600040101010101" pitchFamily="2" charset="-122"/>
              </a:rPr>
              <a:t>22 </a:t>
            </a:r>
            <a:r>
              <a:rPr lang="zh-CN" altLang="zh-CN" sz="2600" b="1" dirty="0">
                <a:latin typeface="华文宋体" panose="02010600040101010101" pitchFamily="2" charset="-122"/>
                <a:ea typeface="华文宋体" panose="02010600040101010101" pitchFamily="2" charset="-122"/>
              </a:rPr>
              <a:t>从</a:t>
            </a:r>
            <a:r>
              <a:rPr lang="zh-CN" altLang="zh-CN" sz="2600" b="1" dirty="0">
                <a:solidFill>
                  <a:srgbClr val="FF0000"/>
                </a:solidFill>
                <a:latin typeface="华文宋体" panose="02010600040101010101" pitchFamily="2" charset="-122"/>
                <a:ea typeface="华文宋体" panose="02010600040101010101" pitchFamily="2" charset="-122"/>
              </a:rPr>
              <a:t>竞争学习原理</a:t>
            </a:r>
            <a:r>
              <a:rPr lang="zh-CN" altLang="zh-CN" sz="2600" b="1" dirty="0">
                <a:latin typeface="华文宋体" panose="02010600040101010101" pitchFamily="2" charset="-122"/>
                <a:ea typeface="华文宋体" panose="02010600040101010101" pitchFamily="2" charset="-122"/>
              </a:rPr>
              <a:t>联想到社会上的良性竞争与恶性竞争</a:t>
            </a:r>
          </a:p>
          <a:p>
            <a:pPr marL="0" indent="0">
              <a:buNone/>
            </a:pPr>
            <a:r>
              <a:rPr lang="en-US" altLang="zh-CN" sz="2600" b="1" dirty="0">
                <a:latin typeface="华文宋体" panose="02010600040101010101" pitchFamily="2" charset="-122"/>
                <a:ea typeface="华文宋体" panose="02010600040101010101" pitchFamily="2" charset="-122"/>
              </a:rPr>
              <a:t>23 </a:t>
            </a:r>
            <a:r>
              <a:rPr lang="zh-CN" altLang="zh-CN" sz="2600" b="1" dirty="0">
                <a:solidFill>
                  <a:srgbClr val="FF0000"/>
                </a:solidFill>
                <a:latin typeface="华文宋体" panose="02010600040101010101" pitchFamily="2" charset="-122"/>
                <a:ea typeface="华文宋体" panose="02010600040101010101" pitchFamily="2" charset="-122"/>
              </a:rPr>
              <a:t>联接主义观点</a:t>
            </a:r>
            <a:r>
              <a:rPr lang="zh-CN" altLang="zh-CN" sz="2600" b="1" dirty="0">
                <a:latin typeface="华文宋体" panose="02010600040101010101" pitchFamily="2" charset="-122"/>
                <a:ea typeface="华文宋体" panose="02010600040101010101" pitchFamily="2" charset="-122"/>
              </a:rPr>
              <a:t>与社会结构的相似性</a:t>
            </a:r>
          </a:p>
          <a:p>
            <a:pPr marL="0" indent="0">
              <a:buNone/>
            </a:pPr>
            <a:r>
              <a:rPr lang="en-US" altLang="zh-CN" sz="2600" b="1" dirty="0">
                <a:latin typeface="华文宋体" panose="02010600040101010101" pitchFamily="2" charset="-122"/>
                <a:ea typeface="华文宋体" panose="02010600040101010101" pitchFamily="2" charset="-122"/>
              </a:rPr>
              <a:t>24 </a:t>
            </a:r>
            <a:r>
              <a:rPr lang="zh-CN" altLang="zh-CN" sz="2600" b="1" dirty="0">
                <a:solidFill>
                  <a:srgbClr val="FF0000"/>
                </a:solidFill>
                <a:latin typeface="华文宋体" panose="02010600040101010101" pitchFamily="2" charset="-122"/>
                <a:ea typeface="华文宋体" panose="02010600040101010101" pitchFamily="2" charset="-122"/>
              </a:rPr>
              <a:t>深度学习</a:t>
            </a:r>
            <a:r>
              <a:rPr lang="zh-CN" altLang="zh-CN" sz="2600" b="1" dirty="0">
                <a:latin typeface="华文宋体" panose="02010600040101010101" pitchFamily="2" charset="-122"/>
                <a:ea typeface="华文宋体" panose="02010600040101010101" pitchFamily="2" charset="-122"/>
              </a:rPr>
              <a:t>与人类对知识获取方法的相似性</a:t>
            </a: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3" descr="眼镜"/>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95024">
            <a:off x="8459872" y="3178126"/>
            <a:ext cx="654147" cy="6541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1317">
                                            <p:txEl>
                                              <p:pRg st="0" end="0"/>
                                            </p:txEl>
                                          </p:spTgt>
                                        </p:tgtEl>
                                        <p:attrNameLst>
                                          <p:attrName>style.visibility</p:attrName>
                                        </p:attrNameLst>
                                      </p:cBhvr>
                                      <p:to>
                                        <p:strVal val="visible"/>
                                      </p:to>
                                    </p:set>
                                    <p:anim calcmode="lin" valueType="num">
                                      <p:cBhvr additive="base">
                                        <p:cTn id="7" dur="500" fill="hold"/>
                                        <p:tgtEl>
                                          <p:spTgt spid="14131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131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1317">
                                            <p:txEl>
                                              <p:pRg st="1" end="1"/>
                                            </p:txEl>
                                          </p:spTgt>
                                        </p:tgtEl>
                                        <p:attrNameLst>
                                          <p:attrName>style.visibility</p:attrName>
                                        </p:attrNameLst>
                                      </p:cBhvr>
                                      <p:to>
                                        <p:strVal val="visible"/>
                                      </p:to>
                                    </p:set>
                                    <p:anim calcmode="lin" valueType="num">
                                      <p:cBhvr additive="base">
                                        <p:cTn id="13" dur="500" fill="hold"/>
                                        <p:tgtEl>
                                          <p:spTgt spid="14131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131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1317">
                                            <p:txEl>
                                              <p:pRg st="2" end="2"/>
                                            </p:txEl>
                                          </p:spTgt>
                                        </p:tgtEl>
                                        <p:attrNameLst>
                                          <p:attrName>style.visibility</p:attrName>
                                        </p:attrNameLst>
                                      </p:cBhvr>
                                      <p:to>
                                        <p:strVal val="visible"/>
                                      </p:to>
                                    </p:set>
                                    <p:anim calcmode="lin" valueType="num">
                                      <p:cBhvr additive="base">
                                        <p:cTn id="19" dur="500" fill="hold"/>
                                        <p:tgtEl>
                                          <p:spTgt spid="14131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131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41317">
                                            <p:txEl>
                                              <p:pRg st="3" end="3"/>
                                            </p:txEl>
                                          </p:spTgt>
                                        </p:tgtEl>
                                        <p:attrNameLst>
                                          <p:attrName>style.visibility</p:attrName>
                                        </p:attrNameLst>
                                      </p:cBhvr>
                                      <p:to>
                                        <p:strVal val="visible"/>
                                      </p:to>
                                    </p:set>
                                    <p:anim calcmode="lin" valueType="num">
                                      <p:cBhvr additive="base">
                                        <p:cTn id="25" dur="500" fill="hold"/>
                                        <p:tgtEl>
                                          <p:spTgt spid="14131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131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41317">
                                            <p:txEl>
                                              <p:pRg st="4" end="4"/>
                                            </p:txEl>
                                          </p:spTgt>
                                        </p:tgtEl>
                                        <p:attrNameLst>
                                          <p:attrName>style.visibility</p:attrName>
                                        </p:attrNameLst>
                                      </p:cBhvr>
                                      <p:to>
                                        <p:strVal val="visible"/>
                                      </p:to>
                                    </p:set>
                                    <p:anim calcmode="lin" valueType="num">
                                      <p:cBhvr additive="base">
                                        <p:cTn id="31" dur="500" fill="hold"/>
                                        <p:tgtEl>
                                          <p:spTgt spid="141317">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4131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41317">
                                            <p:txEl>
                                              <p:pRg st="5" end="5"/>
                                            </p:txEl>
                                          </p:spTgt>
                                        </p:tgtEl>
                                        <p:attrNameLst>
                                          <p:attrName>style.visibility</p:attrName>
                                        </p:attrNameLst>
                                      </p:cBhvr>
                                      <p:to>
                                        <p:strVal val="visible"/>
                                      </p:to>
                                    </p:set>
                                    <p:anim calcmode="lin" valueType="num">
                                      <p:cBhvr additive="base">
                                        <p:cTn id="37" dur="500" fill="hold"/>
                                        <p:tgtEl>
                                          <p:spTgt spid="141317">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4131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41317">
                                            <p:txEl>
                                              <p:pRg st="6" end="6"/>
                                            </p:txEl>
                                          </p:spTgt>
                                        </p:tgtEl>
                                        <p:attrNameLst>
                                          <p:attrName>style.visibility</p:attrName>
                                        </p:attrNameLst>
                                      </p:cBhvr>
                                      <p:to>
                                        <p:strVal val="visible"/>
                                      </p:to>
                                    </p:set>
                                    <p:anim calcmode="lin" valueType="num">
                                      <p:cBhvr additive="base">
                                        <p:cTn id="43" dur="500" fill="hold"/>
                                        <p:tgtEl>
                                          <p:spTgt spid="141317">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4131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41317">
                                            <p:txEl>
                                              <p:pRg st="7" end="7"/>
                                            </p:txEl>
                                          </p:spTgt>
                                        </p:tgtEl>
                                        <p:attrNameLst>
                                          <p:attrName>style.visibility</p:attrName>
                                        </p:attrNameLst>
                                      </p:cBhvr>
                                      <p:to>
                                        <p:strVal val="visible"/>
                                      </p:to>
                                    </p:set>
                                    <p:anim calcmode="lin" valueType="num">
                                      <p:cBhvr additive="base">
                                        <p:cTn id="49" dur="500" fill="hold"/>
                                        <p:tgtEl>
                                          <p:spTgt spid="141317">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4131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41317">
                                            <p:txEl>
                                              <p:pRg st="8" end="8"/>
                                            </p:txEl>
                                          </p:spTgt>
                                        </p:tgtEl>
                                        <p:attrNameLst>
                                          <p:attrName>style.visibility</p:attrName>
                                        </p:attrNameLst>
                                      </p:cBhvr>
                                      <p:to>
                                        <p:strVal val="visible"/>
                                      </p:to>
                                    </p:set>
                                    <p:anim calcmode="lin" valueType="num">
                                      <p:cBhvr additive="base">
                                        <p:cTn id="55" dur="500" fill="hold"/>
                                        <p:tgtEl>
                                          <p:spTgt spid="141317">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141317">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7" grpId="0" build="p"/>
    </p:bldLst>
  </p:timing>
</p:sld>
</file>

<file path=ppt/slides/slide2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131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1ADEE043-5009-436E-BBA3-9D877A963A78}" type="slidenum">
              <a:rPr lang="en-US" altLang="zh-CN" sz="1400"/>
              <a:t>213</a:t>
            </a:fld>
            <a:endParaRPr lang="en-US" altLang="zh-CN" sz="1400"/>
          </a:p>
        </p:txBody>
      </p:sp>
      <p:sp>
        <p:nvSpPr>
          <p:cNvPr id="141316" name="Rectangle 2"/>
          <p:cNvSpPr>
            <a:spLocks noGrp="1" noChangeArrowheads="1"/>
          </p:cNvSpPr>
          <p:nvPr>
            <p:ph type="title" idx="4294967295"/>
          </p:nvPr>
        </p:nvSpPr>
        <p:spPr>
          <a:xfrm>
            <a:off x="697230" y="342664"/>
            <a:ext cx="6206490" cy="732154"/>
          </a:xfrm>
        </p:spPr>
        <p:txBody>
          <a:bodyPr>
            <a:normAutofit/>
          </a:bodyPr>
          <a:lstStyle/>
          <a:p>
            <a:r>
              <a:rPr lang="zh-CN" altLang="en-US" sz="3600" b="1" dirty="0">
                <a:solidFill>
                  <a:srgbClr val="FF0000"/>
                </a:solidFill>
                <a:latin typeface="华文宋体" panose="02010600040101010101" pitchFamily="2" charset="-122"/>
                <a:ea typeface="华文宋体" panose="02010600040101010101" pitchFamily="2" charset="-122"/>
              </a:rPr>
              <a:t>课程思政题目</a:t>
            </a:r>
          </a:p>
        </p:txBody>
      </p:sp>
      <p:sp>
        <p:nvSpPr>
          <p:cNvPr id="141317" name="Rectangle 3"/>
          <p:cNvSpPr>
            <a:spLocks noGrp="1" noChangeArrowheads="1"/>
          </p:cNvSpPr>
          <p:nvPr>
            <p:ph type="body" idx="4294967295"/>
          </p:nvPr>
        </p:nvSpPr>
        <p:spPr>
          <a:xfrm>
            <a:off x="697230" y="1083112"/>
            <a:ext cx="7202169" cy="5638363"/>
          </a:xfrm>
        </p:spPr>
        <p:txBody>
          <a:bodyPr>
            <a:normAutofit/>
          </a:bodyPr>
          <a:lstStyle/>
          <a:p>
            <a:pPr marL="0" indent="0">
              <a:lnSpc>
                <a:spcPct val="120000"/>
              </a:lnSpc>
              <a:spcBef>
                <a:spcPts val="0"/>
              </a:spcBef>
              <a:buNone/>
            </a:pPr>
            <a:r>
              <a:rPr lang="en-US" altLang="zh-CN" sz="2400" b="1" dirty="0">
                <a:latin typeface="华文宋体" panose="02010600040101010101" pitchFamily="2" charset="-122"/>
                <a:ea typeface="华文宋体" panose="02010600040101010101" pitchFamily="2" charset="-122"/>
              </a:rPr>
              <a:t>25 </a:t>
            </a:r>
            <a:r>
              <a:rPr lang="zh-CN" altLang="zh-CN" sz="2400" b="1" dirty="0">
                <a:latin typeface="华文宋体" panose="02010600040101010101" pitchFamily="2" charset="-122"/>
                <a:ea typeface="华文宋体" panose="02010600040101010101" pitchFamily="2" charset="-122"/>
              </a:rPr>
              <a:t>从</a:t>
            </a:r>
            <a:r>
              <a:rPr lang="zh-CN" altLang="zh-CN" sz="2400" b="1" dirty="0">
                <a:solidFill>
                  <a:srgbClr val="FF0000"/>
                </a:solidFill>
                <a:latin typeface="华文宋体" panose="02010600040101010101" pitchFamily="2" charset="-122"/>
                <a:ea typeface="华文宋体" panose="02010600040101010101" pitchFamily="2" charset="-122"/>
              </a:rPr>
              <a:t>网络瘫痪现象</a:t>
            </a:r>
            <a:r>
              <a:rPr lang="zh-CN" altLang="zh-CN" sz="2400" b="1" dirty="0">
                <a:latin typeface="华文宋体" panose="02010600040101010101" pitchFamily="2" charset="-122"/>
                <a:ea typeface="华文宋体" panose="02010600040101010101" pitchFamily="2" charset="-122"/>
              </a:rPr>
              <a:t>得到的启发：当一件事情难以进展时，改变时间和精力的投入权重会使效率更高。</a:t>
            </a:r>
          </a:p>
          <a:p>
            <a:pPr marL="0" indent="0">
              <a:lnSpc>
                <a:spcPct val="120000"/>
              </a:lnSpc>
              <a:spcBef>
                <a:spcPts val="0"/>
              </a:spcBef>
              <a:buNone/>
            </a:pPr>
            <a:r>
              <a:rPr lang="en-US" altLang="zh-CN" sz="2400" b="1" dirty="0">
                <a:latin typeface="华文宋体" panose="02010600040101010101" pitchFamily="2" charset="-122"/>
                <a:ea typeface="华文宋体" panose="02010600040101010101" pitchFamily="2" charset="-122"/>
              </a:rPr>
              <a:t>26 </a:t>
            </a:r>
            <a:r>
              <a:rPr lang="zh-CN" altLang="zh-CN" sz="2400" b="1" dirty="0">
                <a:latin typeface="华文宋体" panose="02010600040101010101" pitchFamily="2" charset="-122"/>
                <a:ea typeface="华文宋体" panose="02010600040101010101" pitchFamily="2" charset="-122"/>
              </a:rPr>
              <a:t>从</a:t>
            </a:r>
            <a:r>
              <a:rPr lang="zh-CN" altLang="zh-CN" sz="2400" b="1" dirty="0">
                <a:solidFill>
                  <a:srgbClr val="FF0000"/>
                </a:solidFill>
                <a:latin typeface="华文宋体" panose="02010600040101010101" pitchFamily="2" charset="-122"/>
                <a:ea typeface="华文宋体" panose="02010600040101010101" pitchFamily="2" charset="-122"/>
              </a:rPr>
              <a:t>网络瘫痪</a:t>
            </a:r>
            <a:r>
              <a:rPr lang="zh-CN" altLang="zh-CN" sz="2400" b="1" dirty="0">
                <a:latin typeface="华文宋体" panose="02010600040101010101" pitchFamily="2" charset="-122"/>
                <a:ea typeface="华文宋体" panose="02010600040101010101" pitchFamily="2" charset="-122"/>
              </a:rPr>
              <a:t>得到的启发：知晓原理后，可以改变因果关系（激励函数）或改变源头（输入或联接权）来改变不利现状——随机应变。</a:t>
            </a:r>
          </a:p>
          <a:p>
            <a:pPr marL="0" indent="0">
              <a:lnSpc>
                <a:spcPct val="120000"/>
              </a:lnSpc>
              <a:spcBef>
                <a:spcPts val="0"/>
              </a:spcBef>
              <a:buNone/>
            </a:pPr>
            <a:r>
              <a:rPr lang="en-US" altLang="zh-CN" sz="2400" b="1" dirty="0">
                <a:latin typeface="华文宋体" panose="02010600040101010101" pitchFamily="2" charset="-122"/>
                <a:ea typeface="华文宋体" panose="02010600040101010101" pitchFamily="2" charset="-122"/>
              </a:rPr>
              <a:t>27 </a:t>
            </a:r>
            <a:r>
              <a:rPr lang="zh-CN" altLang="zh-CN" sz="2400" b="1" dirty="0">
                <a:latin typeface="华文宋体" panose="02010600040101010101" pitchFamily="2" charset="-122"/>
                <a:ea typeface="华文宋体" panose="02010600040101010101" pitchFamily="2" charset="-122"/>
              </a:rPr>
              <a:t>从</a:t>
            </a:r>
            <a:r>
              <a:rPr lang="zh-CN" altLang="zh-CN" sz="2400" b="1" dirty="0">
                <a:solidFill>
                  <a:srgbClr val="FF0000"/>
                </a:solidFill>
                <a:latin typeface="华文宋体" panose="02010600040101010101" pitchFamily="2" charset="-122"/>
                <a:ea typeface="华文宋体" panose="02010600040101010101" pitchFamily="2" charset="-122"/>
              </a:rPr>
              <a:t>局部最小点</a:t>
            </a:r>
            <a:r>
              <a:rPr lang="zh-CN" altLang="zh-CN" sz="2400" b="1" dirty="0">
                <a:latin typeface="华文宋体" panose="02010600040101010101" pitchFamily="2" charset="-122"/>
                <a:ea typeface="华文宋体" panose="02010600040101010101" pitchFamily="2" charset="-122"/>
              </a:rPr>
              <a:t>现象联想到短时的失误也能成功</a:t>
            </a:r>
          </a:p>
          <a:p>
            <a:pPr marL="0" indent="0">
              <a:lnSpc>
                <a:spcPct val="120000"/>
              </a:lnSpc>
              <a:spcBef>
                <a:spcPts val="0"/>
              </a:spcBef>
              <a:buNone/>
            </a:pPr>
            <a:r>
              <a:rPr lang="en-US" altLang="zh-CN" sz="2400" b="1" dirty="0">
                <a:latin typeface="华文宋体" panose="02010600040101010101" pitchFamily="2" charset="-122"/>
                <a:ea typeface="华文宋体" panose="02010600040101010101" pitchFamily="2" charset="-122"/>
              </a:rPr>
              <a:t>28 </a:t>
            </a:r>
            <a:r>
              <a:rPr lang="zh-CN" altLang="zh-CN" sz="2400" b="1" dirty="0">
                <a:latin typeface="华文宋体" panose="02010600040101010101" pitchFamily="2" charset="-122"/>
                <a:ea typeface="华文宋体" panose="02010600040101010101" pitchFamily="2" charset="-122"/>
              </a:rPr>
              <a:t>由</a:t>
            </a:r>
            <a:r>
              <a:rPr lang="zh-CN" altLang="zh-CN" sz="2400" b="1" dirty="0">
                <a:solidFill>
                  <a:srgbClr val="FF0000"/>
                </a:solidFill>
                <a:latin typeface="华文宋体" panose="02010600040101010101" pitchFamily="2" charset="-122"/>
                <a:ea typeface="华文宋体" panose="02010600040101010101" pitchFamily="2" charset="-122"/>
              </a:rPr>
              <a:t>局部最小点</a:t>
            </a:r>
            <a:r>
              <a:rPr lang="zh-CN" altLang="zh-CN" sz="2400" b="1" dirty="0">
                <a:latin typeface="华文宋体" panose="02010600040101010101" pitchFamily="2" charset="-122"/>
                <a:ea typeface="华文宋体" panose="02010600040101010101" pitchFamily="2" charset="-122"/>
              </a:rPr>
              <a:t>联想到很多人总是过于注重眼前的蝇头小利，而忽略了长远的真正的利益</a:t>
            </a:r>
          </a:p>
          <a:p>
            <a:pPr marL="0" indent="0">
              <a:lnSpc>
                <a:spcPct val="120000"/>
              </a:lnSpc>
              <a:spcBef>
                <a:spcPts val="0"/>
              </a:spcBef>
              <a:buNone/>
            </a:pPr>
            <a:r>
              <a:rPr lang="en-US" altLang="zh-CN" sz="2400" b="1" dirty="0">
                <a:latin typeface="华文宋体" panose="02010600040101010101" pitchFamily="2" charset="-122"/>
                <a:ea typeface="华文宋体" panose="02010600040101010101" pitchFamily="2" charset="-122"/>
              </a:rPr>
              <a:t>29 </a:t>
            </a:r>
            <a:r>
              <a:rPr lang="zh-CN" altLang="en-US" sz="2400" b="1" dirty="0">
                <a:latin typeface="华文宋体" panose="02010600040101010101" pitchFamily="2" charset="-122"/>
                <a:ea typeface="华文宋体" panose="02010600040101010101" pitchFamily="2" charset="-122"/>
              </a:rPr>
              <a:t>从</a:t>
            </a:r>
            <a:r>
              <a:rPr lang="zh-CN" altLang="zh-CN" sz="2400" b="1" dirty="0">
                <a:solidFill>
                  <a:srgbClr val="FF0000"/>
                </a:solidFill>
                <a:latin typeface="华文宋体" panose="02010600040101010101" pitchFamily="2" charset="-122"/>
                <a:ea typeface="华文宋体" panose="02010600040101010101" pitchFamily="2" charset="-122"/>
              </a:rPr>
              <a:t>人工智能发展过程中的几次低谷</a:t>
            </a:r>
            <a:r>
              <a:rPr lang="zh-CN" altLang="zh-CN" sz="2400" b="1" dirty="0">
                <a:latin typeface="华文宋体" panose="02010600040101010101" pitchFamily="2" charset="-122"/>
                <a:ea typeface="华文宋体" panose="02010600040101010101" pitchFamily="2" charset="-122"/>
              </a:rPr>
              <a:t>联想到应设定合理的阶段性研究目标，否则会有挫败感。</a:t>
            </a:r>
          </a:p>
          <a:p>
            <a:pPr marL="0" indent="0">
              <a:lnSpc>
                <a:spcPct val="120000"/>
              </a:lnSpc>
              <a:spcBef>
                <a:spcPts val="0"/>
              </a:spcBef>
              <a:buNone/>
            </a:pPr>
            <a:r>
              <a:rPr lang="en-US" altLang="zh-CN" sz="2400" b="1" dirty="0">
                <a:latin typeface="华文宋体" panose="02010600040101010101" pitchFamily="2" charset="-122"/>
                <a:ea typeface="华文宋体" panose="02010600040101010101" pitchFamily="2" charset="-122"/>
              </a:rPr>
              <a:t>30 </a:t>
            </a:r>
            <a:r>
              <a:rPr lang="zh-CN" altLang="zh-CN" sz="2400" b="1" dirty="0">
                <a:latin typeface="华文宋体" panose="02010600040101010101" pitchFamily="2" charset="-122"/>
                <a:ea typeface="华文宋体" panose="02010600040101010101" pitchFamily="2" charset="-122"/>
              </a:rPr>
              <a:t>由</a:t>
            </a:r>
            <a:r>
              <a:rPr lang="zh-CN" altLang="zh-CN" sz="2400" b="1" dirty="0">
                <a:solidFill>
                  <a:srgbClr val="FF0000"/>
                </a:solidFill>
                <a:latin typeface="华文宋体" panose="02010600040101010101" pitchFamily="2" charset="-122"/>
                <a:ea typeface="华文宋体" panose="02010600040101010101" pitchFamily="2" charset="-122"/>
              </a:rPr>
              <a:t>认为两层感知器不能解决异或问题联</a:t>
            </a:r>
            <a:r>
              <a:rPr lang="zh-CN" altLang="zh-CN" sz="2400" b="1" dirty="0">
                <a:latin typeface="华文宋体" panose="02010600040101010101" pitchFamily="2" charset="-122"/>
                <a:ea typeface="华文宋体" panose="02010600040101010101" pitchFamily="2" charset="-122"/>
              </a:rPr>
              <a:t>想到实践是发展的动力和基础，不能想当然</a:t>
            </a:r>
            <a:endParaRPr lang="zh-CN" altLang="en-US" sz="2400" b="1" dirty="0">
              <a:latin typeface="华文宋体" panose="02010600040101010101" pitchFamily="2" charset="-122"/>
              <a:ea typeface="华文宋体" panose="02010600040101010101" pitchFamily="2" charset="-122"/>
            </a:endParaRP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3" descr="眼镜"/>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95024">
            <a:off x="8459872" y="3178126"/>
            <a:ext cx="654147" cy="6541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1317">
                                            <p:txEl>
                                              <p:pRg st="0" end="0"/>
                                            </p:txEl>
                                          </p:spTgt>
                                        </p:tgtEl>
                                        <p:attrNameLst>
                                          <p:attrName>style.visibility</p:attrName>
                                        </p:attrNameLst>
                                      </p:cBhvr>
                                      <p:to>
                                        <p:strVal val="visible"/>
                                      </p:to>
                                    </p:set>
                                    <p:anim calcmode="lin" valueType="num">
                                      <p:cBhvr additive="base">
                                        <p:cTn id="7" dur="500" fill="hold"/>
                                        <p:tgtEl>
                                          <p:spTgt spid="14131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131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1317">
                                            <p:txEl>
                                              <p:pRg st="1" end="1"/>
                                            </p:txEl>
                                          </p:spTgt>
                                        </p:tgtEl>
                                        <p:attrNameLst>
                                          <p:attrName>style.visibility</p:attrName>
                                        </p:attrNameLst>
                                      </p:cBhvr>
                                      <p:to>
                                        <p:strVal val="visible"/>
                                      </p:to>
                                    </p:set>
                                    <p:anim calcmode="lin" valueType="num">
                                      <p:cBhvr additive="base">
                                        <p:cTn id="13" dur="500" fill="hold"/>
                                        <p:tgtEl>
                                          <p:spTgt spid="14131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131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1317">
                                            <p:txEl>
                                              <p:pRg st="2" end="2"/>
                                            </p:txEl>
                                          </p:spTgt>
                                        </p:tgtEl>
                                        <p:attrNameLst>
                                          <p:attrName>style.visibility</p:attrName>
                                        </p:attrNameLst>
                                      </p:cBhvr>
                                      <p:to>
                                        <p:strVal val="visible"/>
                                      </p:to>
                                    </p:set>
                                    <p:anim calcmode="lin" valueType="num">
                                      <p:cBhvr additive="base">
                                        <p:cTn id="19" dur="500" fill="hold"/>
                                        <p:tgtEl>
                                          <p:spTgt spid="14131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131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41317">
                                            <p:txEl>
                                              <p:pRg st="3" end="3"/>
                                            </p:txEl>
                                          </p:spTgt>
                                        </p:tgtEl>
                                        <p:attrNameLst>
                                          <p:attrName>style.visibility</p:attrName>
                                        </p:attrNameLst>
                                      </p:cBhvr>
                                      <p:to>
                                        <p:strVal val="visible"/>
                                      </p:to>
                                    </p:set>
                                    <p:anim calcmode="lin" valueType="num">
                                      <p:cBhvr additive="base">
                                        <p:cTn id="25" dur="500" fill="hold"/>
                                        <p:tgtEl>
                                          <p:spTgt spid="14131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131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41317">
                                            <p:txEl>
                                              <p:pRg st="4" end="4"/>
                                            </p:txEl>
                                          </p:spTgt>
                                        </p:tgtEl>
                                        <p:attrNameLst>
                                          <p:attrName>style.visibility</p:attrName>
                                        </p:attrNameLst>
                                      </p:cBhvr>
                                      <p:to>
                                        <p:strVal val="visible"/>
                                      </p:to>
                                    </p:set>
                                    <p:anim calcmode="lin" valueType="num">
                                      <p:cBhvr additive="base">
                                        <p:cTn id="31" dur="500" fill="hold"/>
                                        <p:tgtEl>
                                          <p:spTgt spid="141317">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4131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41317">
                                            <p:txEl>
                                              <p:pRg st="5" end="5"/>
                                            </p:txEl>
                                          </p:spTgt>
                                        </p:tgtEl>
                                        <p:attrNameLst>
                                          <p:attrName>style.visibility</p:attrName>
                                        </p:attrNameLst>
                                      </p:cBhvr>
                                      <p:to>
                                        <p:strVal val="visible"/>
                                      </p:to>
                                    </p:set>
                                    <p:anim calcmode="lin" valueType="num">
                                      <p:cBhvr additive="base">
                                        <p:cTn id="37" dur="500" fill="hold"/>
                                        <p:tgtEl>
                                          <p:spTgt spid="141317">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41317">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7" grpId="0" build="p"/>
    </p:bldLst>
  </p:timing>
</p:sld>
</file>

<file path=ppt/slides/slide2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1314"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3E138A89-021A-4EF3-A91D-8695695FAA20}" type="datetime1">
              <a:rPr lang="zh-CN" altLang="en-US" sz="1400"/>
              <a:t>2025/5/30</a:t>
            </a:fld>
            <a:endParaRPr lang="zh-CN" altLang="en-US" sz="1400"/>
          </a:p>
        </p:txBody>
      </p:sp>
      <p:sp>
        <p:nvSpPr>
          <p:cNvPr id="14131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1ADEE043-5009-436E-BBA3-9D877A963A78}" type="slidenum">
              <a:rPr lang="en-US" altLang="zh-CN" sz="1400"/>
              <a:t>214</a:t>
            </a:fld>
            <a:endParaRPr lang="en-US" altLang="zh-CN" sz="1400"/>
          </a:p>
        </p:txBody>
      </p:sp>
      <p:sp>
        <p:nvSpPr>
          <p:cNvPr id="141316" name="Rectangle 2"/>
          <p:cNvSpPr>
            <a:spLocks noGrp="1" noChangeArrowheads="1"/>
          </p:cNvSpPr>
          <p:nvPr>
            <p:ph type="title" idx="4294967295"/>
          </p:nvPr>
        </p:nvSpPr>
        <p:spPr>
          <a:xfrm>
            <a:off x="697230" y="342664"/>
            <a:ext cx="6206490" cy="732154"/>
          </a:xfrm>
        </p:spPr>
        <p:txBody>
          <a:bodyPr>
            <a:normAutofit/>
          </a:bodyPr>
          <a:lstStyle/>
          <a:p>
            <a:r>
              <a:rPr lang="zh-CN" altLang="en-US" sz="3600" b="1" dirty="0">
                <a:solidFill>
                  <a:srgbClr val="FF0000"/>
                </a:solidFill>
                <a:latin typeface="华文宋体" panose="02010600040101010101" pitchFamily="2" charset="-122"/>
                <a:ea typeface="华文宋体" panose="02010600040101010101" pitchFamily="2" charset="-122"/>
              </a:rPr>
              <a:t>课程思政题目</a:t>
            </a:r>
          </a:p>
        </p:txBody>
      </p:sp>
      <p:sp>
        <p:nvSpPr>
          <p:cNvPr id="141317" name="Rectangle 3"/>
          <p:cNvSpPr>
            <a:spLocks noGrp="1" noChangeArrowheads="1"/>
          </p:cNvSpPr>
          <p:nvPr>
            <p:ph type="body" idx="4294967295"/>
          </p:nvPr>
        </p:nvSpPr>
        <p:spPr>
          <a:xfrm>
            <a:off x="548640" y="1074818"/>
            <a:ext cx="7732612" cy="5969833"/>
          </a:xfrm>
        </p:spPr>
        <p:txBody>
          <a:bodyPr>
            <a:noAutofit/>
          </a:bodyPr>
          <a:lstStyle/>
          <a:p>
            <a:pPr marL="0" indent="0">
              <a:lnSpc>
                <a:spcPct val="130000"/>
              </a:lnSpc>
              <a:spcBef>
                <a:spcPts val="0"/>
              </a:spcBef>
              <a:buNone/>
            </a:pPr>
            <a:r>
              <a:rPr lang="en-US" altLang="zh-CN" sz="2400" b="1" dirty="0">
                <a:latin typeface="华文宋体" panose="02010600040101010101" pitchFamily="2" charset="-122"/>
                <a:ea typeface="华文宋体" panose="02010600040101010101" pitchFamily="2" charset="-122"/>
              </a:rPr>
              <a:t>31</a:t>
            </a:r>
            <a:r>
              <a:rPr lang="en-US" altLang="zh-CN" sz="2400" b="1" dirty="0">
                <a:solidFill>
                  <a:srgbClr val="FF0000"/>
                </a:solidFill>
                <a:latin typeface="华文宋体" panose="02010600040101010101" pitchFamily="2" charset="-122"/>
                <a:ea typeface="华文宋体" panose="02010600040101010101" pitchFamily="2" charset="-122"/>
              </a:rPr>
              <a:t> </a:t>
            </a:r>
            <a:r>
              <a:rPr lang="zh-CN" altLang="zh-CN" sz="2400" b="1" dirty="0">
                <a:solidFill>
                  <a:srgbClr val="FF0000"/>
                </a:solidFill>
                <a:latin typeface="华文宋体" panose="02010600040101010101" pitchFamily="2" charset="-122"/>
                <a:ea typeface="华文宋体" panose="02010600040101010101" pitchFamily="2" charset="-122"/>
              </a:rPr>
              <a:t>物理系统表现出智能行为的充要条件是它有一个符号系统</a:t>
            </a:r>
            <a:r>
              <a:rPr lang="zh-CN" altLang="zh-CN" sz="2400" b="1" dirty="0">
                <a:latin typeface="华文宋体" panose="02010600040101010101" pitchFamily="2" charset="-122"/>
                <a:ea typeface="华文宋体" panose="02010600040101010101" pitchFamily="2" charset="-122"/>
              </a:rPr>
              <a:t>说明人脑思考很多时候会运用到数学思维。</a:t>
            </a:r>
          </a:p>
          <a:p>
            <a:pPr marL="0" indent="0">
              <a:lnSpc>
                <a:spcPct val="130000"/>
              </a:lnSpc>
              <a:spcBef>
                <a:spcPts val="0"/>
              </a:spcBef>
              <a:buNone/>
            </a:pPr>
            <a:r>
              <a:rPr lang="en-US" altLang="zh-CN" sz="2400" b="1" dirty="0">
                <a:latin typeface="华文宋体" panose="02010600040101010101" pitchFamily="2" charset="-122"/>
                <a:ea typeface="华文宋体" panose="02010600040101010101" pitchFamily="2" charset="-122"/>
              </a:rPr>
              <a:t>32</a:t>
            </a:r>
            <a:r>
              <a:rPr lang="en-US" altLang="zh-CN" sz="2400" b="1" dirty="0">
                <a:solidFill>
                  <a:srgbClr val="FF0000"/>
                </a:solidFill>
                <a:latin typeface="华文宋体" panose="02010600040101010101" pitchFamily="2" charset="-122"/>
                <a:ea typeface="华文宋体" panose="02010600040101010101" pitchFamily="2" charset="-122"/>
              </a:rPr>
              <a:t> </a:t>
            </a:r>
            <a:r>
              <a:rPr lang="zh-CN" altLang="zh-CN" sz="2400" b="1" dirty="0">
                <a:solidFill>
                  <a:srgbClr val="FF0000"/>
                </a:solidFill>
                <a:latin typeface="华文宋体" panose="02010600040101010101" pitchFamily="2" charset="-122"/>
                <a:ea typeface="华文宋体" panose="02010600040101010101" pitchFamily="2" charset="-122"/>
              </a:rPr>
              <a:t>阈值</a:t>
            </a:r>
            <a:r>
              <a:rPr lang="zh-CN" altLang="zh-CN" sz="2400" b="1" dirty="0">
                <a:latin typeface="华文宋体" panose="02010600040101010101" pitchFamily="2" charset="-122"/>
                <a:ea typeface="华文宋体" panose="02010600040101010101" pitchFamily="2" charset="-122"/>
              </a:rPr>
              <a:t>启示我们要努力到一定程度才会量变产生质变，所以要坚持度过学习平台期。</a:t>
            </a:r>
          </a:p>
          <a:p>
            <a:pPr marL="0" indent="0">
              <a:lnSpc>
                <a:spcPct val="130000"/>
              </a:lnSpc>
              <a:spcBef>
                <a:spcPts val="0"/>
              </a:spcBef>
              <a:buNone/>
            </a:pPr>
            <a:r>
              <a:rPr lang="en-US" altLang="zh-CN" sz="2400" b="1" dirty="0">
                <a:latin typeface="华文宋体" panose="02010600040101010101" pitchFamily="2" charset="-122"/>
                <a:ea typeface="华文宋体" panose="02010600040101010101" pitchFamily="2" charset="-122"/>
              </a:rPr>
              <a:t>33 </a:t>
            </a:r>
            <a:r>
              <a:rPr lang="zh-CN" altLang="zh-CN" sz="2400" b="1" dirty="0">
                <a:latin typeface="华文宋体" panose="02010600040101010101" pitchFamily="2" charset="-122"/>
                <a:ea typeface="华文宋体" panose="02010600040101010101" pitchFamily="2" charset="-122"/>
              </a:rPr>
              <a:t>由</a:t>
            </a:r>
            <a:r>
              <a:rPr lang="zh-CN" altLang="zh-CN" sz="2400" b="1" dirty="0">
                <a:solidFill>
                  <a:srgbClr val="FF0000"/>
                </a:solidFill>
                <a:latin typeface="华文宋体" panose="02010600040101010101" pitchFamily="2" charset="-122"/>
                <a:ea typeface="华文宋体" panose="02010600040101010101" pitchFamily="2" charset="-122"/>
              </a:rPr>
              <a:t>自组织神经网络</a:t>
            </a:r>
            <a:r>
              <a:rPr lang="zh-CN" altLang="zh-CN" sz="2400" b="1" dirty="0">
                <a:latin typeface="华文宋体" panose="02010600040101010101" pitchFamily="2" charset="-122"/>
                <a:ea typeface="华文宋体" panose="02010600040101010101" pitchFamily="2" charset="-122"/>
              </a:rPr>
              <a:t>联想到人类探索世界的道路</a:t>
            </a:r>
          </a:p>
          <a:p>
            <a:pPr marL="0" indent="0">
              <a:lnSpc>
                <a:spcPct val="130000"/>
              </a:lnSpc>
              <a:spcBef>
                <a:spcPts val="0"/>
              </a:spcBef>
              <a:buNone/>
            </a:pPr>
            <a:r>
              <a:rPr lang="en-US" altLang="zh-CN" sz="2400" b="1" dirty="0">
                <a:latin typeface="华文宋体" panose="02010600040101010101" pitchFamily="2" charset="-122"/>
                <a:ea typeface="华文宋体" panose="02010600040101010101" pitchFamily="2" charset="-122"/>
              </a:rPr>
              <a:t>34 </a:t>
            </a:r>
            <a:r>
              <a:rPr lang="zh-CN" altLang="zh-CN" sz="2400" b="1" dirty="0">
                <a:latin typeface="华文宋体" panose="02010600040101010101" pitchFamily="2" charset="-122"/>
                <a:ea typeface="华文宋体" panose="02010600040101010101" pitchFamily="2" charset="-122"/>
              </a:rPr>
              <a:t>由</a:t>
            </a:r>
            <a:r>
              <a:rPr lang="zh-CN" altLang="zh-CN" sz="2400" b="1" dirty="0">
                <a:solidFill>
                  <a:srgbClr val="FF0000"/>
                </a:solidFill>
                <a:latin typeface="华文宋体" panose="02010600040101010101" pitchFamily="2" charset="-122"/>
                <a:ea typeface="华文宋体" panose="02010600040101010101" pitchFamily="2" charset="-122"/>
              </a:rPr>
              <a:t>全连接网络</a:t>
            </a:r>
            <a:r>
              <a:rPr lang="zh-CN" altLang="zh-CN" sz="2400" b="1" dirty="0">
                <a:latin typeface="华文宋体" panose="02010600040101010101" pitchFamily="2" charset="-122"/>
                <a:ea typeface="华文宋体" panose="02010600040101010101" pitchFamily="2" charset="-122"/>
              </a:rPr>
              <a:t>联想到要广泛学习、不能拘泥于一处</a:t>
            </a:r>
          </a:p>
          <a:p>
            <a:pPr marL="0" indent="0">
              <a:lnSpc>
                <a:spcPct val="130000"/>
              </a:lnSpc>
              <a:spcBef>
                <a:spcPts val="0"/>
              </a:spcBef>
              <a:buNone/>
            </a:pPr>
            <a:r>
              <a:rPr lang="en-US" altLang="zh-CN" sz="2400" b="1" dirty="0">
                <a:latin typeface="华文宋体" panose="02010600040101010101" pitchFamily="2" charset="-122"/>
                <a:ea typeface="华文宋体" panose="02010600040101010101" pitchFamily="2" charset="-122"/>
              </a:rPr>
              <a:t>35 </a:t>
            </a:r>
            <a:r>
              <a:rPr lang="zh-CN" altLang="en-US" sz="2400" b="1" dirty="0">
                <a:latin typeface="华文宋体" panose="02010600040101010101" pitchFamily="2" charset="-122"/>
                <a:ea typeface="华文宋体" panose="02010600040101010101" pitchFamily="2" charset="-122"/>
              </a:rPr>
              <a:t>由</a:t>
            </a:r>
            <a:r>
              <a:rPr lang="zh-CN" altLang="zh-CN" sz="2400" b="1" dirty="0">
                <a:solidFill>
                  <a:srgbClr val="FF0000"/>
                </a:solidFill>
                <a:latin typeface="华文宋体" panose="02010600040101010101" pitchFamily="2" charset="-122"/>
                <a:ea typeface="华文宋体" panose="02010600040101010101" pitchFamily="2" charset="-122"/>
              </a:rPr>
              <a:t>∆</a:t>
            </a:r>
            <a:r>
              <a:rPr lang="en-US" altLang="zh-CN" sz="2400" b="1" dirty="0">
                <a:solidFill>
                  <a:srgbClr val="FF0000"/>
                </a:solidFill>
                <a:latin typeface="华文宋体" panose="02010600040101010101" pitchFamily="2" charset="-122"/>
                <a:ea typeface="华文宋体" panose="02010600040101010101" pitchFamily="2" charset="-122"/>
              </a:rPr>
              <a:t>w</a:t>
            </a:r>
            <a:r>
              <a:rPr lang="zh-CN" altLang="zh-CN" sz="2400" b="1" dirty="0">
                <a:solidFill>
                  <a:srgbClr val="FF0000"/>
                </a:solidFill>
                <a:latin typeface="华文宋体" panose="02010600040101010101" pitchFamily="2" charset="-122"/>
                <a:ea typeface="华文宋体" panose="02010600040101010101" pitchFamily="2" charset="-122"/>
              </a:rPr>
              <a:t>的算法是随机算法和推导算法的结合</a:t>
            </a:r>
            <a:r>
              <a:rPr lang="zh-CN" altLang="zh-CN" sz="2400" b="1" dirty="0">
                <a:latin typeface="华文宋体" panose="02010600040101010101" pitchFamily="2" charset="-122"/>
                <a:ea typeface="华文宋体" panose="02010600040101010101" pitchFamily="2" charset="-122"/>
              </a:rPr>
              <a:t>联想到人的思考也是由严谨的推理和直觉两部分构成</a:t>
            </a:r>
          </a:p>
          <a:p>
            <a:pPr marL="0" indent="0">
              <a:lnSpc>
                <a:spcPct val="130000"/>
              </a:lnSpc>
              <a:spcBef>
                <a:spcPts val="0"/>
              </a:spcBef>
              <a:buNone/>
            </a:pPr>
            <a:r>
              <a:rPr lang="en-US" altLang="zh-CN" sz="2400" b="1" dirty="0">
                <a:latin typeface="华文宋体" panose="02010600040101010101" pitchFamily="2" charset="-122"/>
                <a:ea typeface="华文宋体" panose="02010600040101010101" pitchFamily="2" charset="-122"/>
              </a:rPr>
              <a:t>36 </a:t>
            </a:r>
            <a:r>
              <a:rPr lang="zh-CN" altLang="zh-CN" sz="2400" b="1" dirty="0">
                <a:latin typeface="华文宋体" panose="02010600040101010101" pitchFamily="2" charset="-122"/>
                <a:ea typeface="华文宋体" panose="02010600040101010101" pitchFamily="2" charset="-122"/>
              </a:rPr>
              <a:t>由“胜者为王”算法联想到的一些社会现象</a:t>
            </a:r>
          </a:p>
          <a:p>
            <a:pPr marL="0" indent="0">
              <a:lnSpc>
                <a:spcPct val="130000"/>
              </a:lnSpc>
              <a:spcBef>
                <a:spcPts val="0"/>
              </a:spcBef>
              <a:buNone/>
            </a:pPr>
            <a:r>
              <a:rPr lang="en-US" altLang="zh-CN" sz="2400" b="1" dirty="0">
                <a:latin typeface="华文宋体" panose="02010600040101010101" pitchFamily="2" charset="-122"/>
                <a:ea typeface="华文宋体" panose="02010600040101010101" pitchFamily="2" charset="-122"/>
              </a:rPr>
              <a:t>37 </a:t>
            </a:r>
            <a:r>
              <a:rPr lang="zh-CN" altLang="zh-CN" sz="2400" b="1" dirty="0">
                <a:latin typeface="华文宋体" panose="02010600040101010101" pitchFamily="2" charset="-122"/>
                <a:ea typeface="华文宋体" panose="02010600040101010101" pitchFamily="2" charset="-122"/>
              </a:rPr>
              <a:t>由</a:t>
            </a:r>
            <a:r>
              <a:rPr lang="zh-CN" altLang="zh-CN" sz="2400" b="1" dirty="0">
                <a:solidFill>
                  <a:srgbClr val="FF0000"/>
                </a:solidFill>
                <a:latin typeface="华文宋体" panose="02010600040101010101" pitchFamily="2" charset="-122"/>
                <a:ea typeface="华文宋体" panose="02010600040101010101" pitchFamily="2" charset="-122"/>
              </a:rPr>
              <a:t>自组织映射</a:t>
            </a:r>
            <a:r>
              <a:rPr lang="zh-CN" altLang="zh-CN" sz="2400" b="1" dirty="0">
                <a:latin typeface="华文宋体" panose="02010600040101010101" pitchFamily="2" charset="-122"/>
                <a:ea typeface="华文宋体" panose="02010600040101010101" pitchFamily="2" charset="-122"/>
              </a:rPr>
              <a:t>网络联想到的人以群分、物以类聚。</a:t>
            </a:r>
          </a:p>
          <a:p>
            <a:pPr marL="0" indent="0">
              <a:lnSpc>
                <a:spcPct val="130000"/>
              </a:lnSpc>
              <a:spcBef>
                <a:spcPts val="0"/>
              </a:spcBef>
              <a:buNone/>
            </a:pPr>
            <a:r>
              <a:rPr lang="en-US" altLang="zh-CN" sz="2400" b="1" dirty="0">
                <a:latin typeface="华文宋体" panose="02010600040101010101" pitchFamily="2" charset="-122"/>
                <a:ea typeface="华文宋体" panose="02010600040101010101" pitchFamily="2" charset="-122"/>
              </a:rPr>
              <a:t>38 </a:t>
            </a:r>
            <a:r>
              <a:rPr lang="zh-CN" altLang="zh-CN" sz="2400" b="1" dirty="0">
                <a:latin typeface="华文宋体" panose="02010600040101010101" pitchFamily="2" charset="-122"/>
                <a:ea typeface="华文宋体" panose="02010600040101010101" pitchFamily="2" charset="-122"/>
              </a:rPr>
              <a:t>由</a:t>
            </a:r>
            <a:r>
              <a:rPr lang="zh-CN" altLang="zh-CN" sz="2400" b="1" dirty="0">
                <a:solidFill>
                  <a:srgbClr val="FF0000"/>
                </a:solidFill>
                <a:latin typeface="华文宋体" panose="02010600040101010101" pitchFamily="2" charset="-122"/>
                <a:ea typeface="华文宋体" panose="02010600040101010101" pitchFamily="2" charset="-122"/>
              </a:rPr>
              <a:t>神经网络的过拟合现象</a:t>
            </a:r>
            <a:r>
              <a:rPr lang="zh-CN" altLang="zh-CN" sz="2400" b="1" dirty="0">
                <a:latin typeface="华文宋体" panose="02010600040101010101" pitchFamily="2" charset="-122"/>
                <a:ea typeface="华文宋体" panose="02010600040101010101" pitchFamily="2" charset="-122"/>
              </a:rPr>
              <a:t>，联想高分低能现象。</a:t>
            </a:r>
            <a:endParaRPr lang="zh-CN" altLang="en-US" sz="2400" b="1" dirty="0">
              <a:latin typeface="华文宋体" panose="02010600040101010101" pitchFamily="2" charset="-122"/>
              <a:ea typeface="华文宋体" panose="02010600040101010101" pitchFamily="2" charset="-122"/>
            </a:endParaRP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3" descr="眼镜"/>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95024">
            <a:off x="8459872" y="3178126"/>
            <a:ext cx="654147" cy="6541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1317">
                                            <p:txEl>
                                              <p:pRg st="0" end="0"/>
                                            </p:txEl>
                                          </p:spTgt>
                                        </p:tgtEl>
                                        <p:attrNameLst>
                                          <p:attrName>style.visibility</p:attrName>
                                        </p:attrNameLst>
                                      </p:cBhvr>
                                      <p:to>
                                        <p:strVal val="visible"/>
                                      </p:to>
                                    </p:set>
                                    <p:anim calcmode="lin" valueType="num">
                                      <p:cBhvr additive="base">
                                        <p:cTn id="7" dur="500" fill="hold"/>
                                        <p:tgtEl>
                                          <p:spTgt spid="14131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131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1317">
                                            <p:txEl>
                                              <p:pRg st="1" end="1"/>
                                            </p:txEl>
                                          </p:spTgt>
                                        </p:tgtEl>
                                        <p:attrNameLst>
                                          <p:attrName>style.visibility</p:attrName>
                                        </p:attrNameLst>
                                      </p:cBhvr>
                                      <p:to>
                                        <p:strVal val="visible"/>
                                      </p:to>
                                    </p:set>
                                    <p:anim calcmode="lin" valueType="num">
                                      <p:cBhvr additive="base">
                                        <p:cTn id="13" dur="500" fill="hold"/>
                                        <p:tgtEl>
                                          <p:spTgt spid="14131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131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1317">
                                            <p:txEl>
                                              <p:pRg st="2" end="2"/>
                                            </p:txEl>
                                          </p:spTgt>
                                        </p:tgtEl>
                                        <p:attrNameLst>
                                          <p:attrName>style.visibility</p:attrName>
                                        </p:attrNameLst>
                                      </p:cBhvr>
                                      <p:to>
                                        <p:strVal val="visible"/>
                                      </p:to>
                                    </p:set>
                                    <p:anim calcmode="lin" valueType="num">
                                      <p:cBhvr additive="base">
                                        <p:cTn id="19" dur="500" fill="hold"/>
                                        <p:tgtEl>
                                          <p:spTgt spid="14131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131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41317">
                                            <p:txEl>
                                              <p:pRg st="3" end="3"/>
                                            </p:txEl>
                                          </p:spTgt>
                                        </p:tgtEl>
                                        <p:attrNameLst>
                                          <p:attrName>style.visibility</p:attrName>
                                        </p:attrNameLst>
                                      </p:cBhvr>
                                      <p:to>
                                        <p:strVal val="visible"/>
                                      </p:to>
                                    </p:set>
                                    <p:anim calcmode="lin" valueType="num">
                                      <p:cBhvr additive="base">
                                        <p:cTn id="25" dur="500" fill="hold"/>
                                        <p:tgtEl>
                                          <p:spTgt spid="14131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131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41317">
                                            <p:txEl>
                                              <p:pRg st="4" end="4"/>
                                            </p:txEl>
                                          </p:spTgt>
                                        </p:tgtEl>
                                        <p:attrNameLst>
                                          <p:attrName>style.visibility</p:attrName>
                                        </p:attrNameLst>
                                      </p:cBhvr>
                                      <p:to>
                                        <p:strVal val="visible"/>
                                      </p:to>
                                    </p:set>
                                    <p:anim calcmode="lin" valueType="num">
                                      <p:cBhvr additive="base">
                                        <p:cTn id="31" dur="500" fill="hold"/>
                                        <p:tgtEl>
                                          <p:spTgt spid="141317">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4131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41317">
                                            <p:txEl>
                                              <p:pRg st="5" end="5"/>
                                            </p:txEl>
                                          </p:spTgt>
                                        </p:tgtEl>
                                        <p:attrNameLst>
                                          <p:attrName>style.visibility</p:attrName>
                                        </p:attrNameLst>
                                      </p:cBhvr>
                                      <p:to>
                                        <p:strVal val="visible"/>
                                      </p:to>
                                    </p:set>
                                    <p:anim calcmode="lin" valueType="num">
                                      <p:cBhvr additive="base">
                                        <p:cTn id="37" dur="500" fill="hold"/>
                                        <p:tgtEl>
                                          <p:spTgt spid="141317">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4131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41317">
                                            <p:txEl>
                                              <p:pRg st="6" end="6"/>
                                            </p:txEl>
                                          </p:spTgt>
                                        </p:tgtEl>
                                        <p:attrNameLst>
                                          <p:attrName>style.visibility</p:attrName>
                                        </p:attrNameLst>
                                      </p:cBhvr>
                                      <p:to>
                                        <p:strVal val="visible"/>
                                      </p:to>
                                    </p:set>
                                    <p:anim calcmode="lin" valueType="num">
                                      <p:cBhvr additive="base">
                                        <p:cTn id="43" dur="500" fill="hold"/>
                                        <p:tgtEl>
                                          <p:spTgt spid="141317">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4131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41317">
                                            <p:txEl>
                                              <p:pRg st="7" end="7"/>
                                            </p:txEl>
                                          </p:spTgt>
                                        </p:tgtEl>
                                        <p:attrNameLst>
                                          <p:attrName>style.visibility</p:attrName>
                                        </p:attrNameLst>
                                      </p:cBhvr>
                                      <p:to>
                                        <p:strVal val="visible"/>
                                      </p:to>
                                    </p:set>
                                    <p:anim calcmode="lin" valueType="num">
                                      <p:cBhvr additive="base">
                                        <p:cTn id="49" dur="500" fill="hold"/>
                                        <p:tgtEl>
                                          <p:spTgt spid="141317">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41317">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7" grpId="0" build="p"/>
    </p:bldLst>
  </p:timing>
</p:sld>
</file>

<file path=ppt/slides/slide2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1314"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3E138A89-021A-4EF3-A91D-8695695FAA20}" type="datetime1">
              <a:rPr lang="zh-CN" altLang="en-US" sz="1400"/>
              <a:t>2025/5/30</a:t>
            </a:fld>
            <a:endParaRPr lang="zh-CN" altLang="en-US" sz="1400"/>
          </a:p>
        </p:txBody>
      </p:sp>
      <p:sp>
        <p:nvSpPr>
          <p:cNvPr id="14131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1ADEE043-5009-436E-BBA3-9D877A963A78}" type="slidenum">
              <a:rPr lang="en-US" altLang="zh-CN" sz="1400"/>
              <a:t>215</a:t>
            </a:fld>
            <a:endParaRPr lang="en-US" altLang="zh-CN" sz="1400"/>
          </a:p>
        </p:txBody>
      </p:sp>
      <p:sp>
        <p:nvSpPr>
          <p:cNvPr id="141316" name="Rectangle 2"/>
          <p:cNvSpPr>
            <a:spLocks noGrp="1" noChangeArrowheads="1"/>
          </p:cNvSpPr>
          <p:nvPr>
            <p:ph type="title" idx="4294967295"/>
          </p:nvPr>
        </p:nvSpPr>
        <p:spPr>
          <a:xfrm>
            <a:off x="697230" y="342664"/>
            <a:ext cx="6206490" cy="732154"/>
          </a:xfrm>
        </p:spPr>
        <p:txBody>
          <a:bodyPr>
            <a:normAutofit/>
          </a:bodyPr>
          <a:lstStyle/>
          <a:p>
            <a:r>
              <a:rPr lang="zh-CN" altLang="en-US" sz="3600" b="1" dirty="0">
                <a:solidFill>
                  <a:srgbClr val="FF0000"/>
                </a:solidFill>
                <a:latin typeface="华文宋体" panose="02010600040101010101" pitchFamily="2" charset="-122"/>
                <a:ea typeface="华文宋体" panose="02010600040101010101" pitchFamily="2" charset="-122"/>
              </a:rPr>
              <a:t>课程思政题目</a:t>
            </a:r>
          </a:p>
        </p:txBody>
      </p:sp>
      <p:sp>
        <p:nvSpPr>
          <p:cNvPr id="141317" name="Rectangle 3"/>
          <p:cNvSpPr>
            <a:spLocks noGrp="1" noChangeArrowheads="1"/>
          </p:cNvSpPr>
          <p:nvPr>
            <p:ph type="body" idx="4294967295"/>
          </p:nvPr>
        </p:nvSpPr>
        <p:spPr>
          <a:xfrm>
            <a:off x="548640" y="1074819"/>
            <a:ext cx="7659813" cy="5033882"/>
          </a:xfrm>
        </p:spPr>
        <p:txBody>
          <a:bodyPr>
            <a:noAutofit/>
          </a:bodyPr>
          <a:lstStyle/>
          <a:p>
            <a:pPr lvl="0"/>
            <a:r>
              <a:rPr lang="zh-CN" altLang="zh-CN" sz="2400" b="1" dirty="0">
                <a:latin typeface="华文宋体" panose="02010600040101010101" pitchFamily="2" charset="-122"/>
                <a:ea typeface="华文宋体" panose="02010600040101010101" pitchFamily="2" charset="-122"/>
              </a:rPr>
              <a:t>由</a:t>
            </a:r>
            <a:r>
              <a:rPr lang="zh-CN" altLang="zh-CN" sz="2400" b="1" dirty="0">
                <a:solidFill>
                  <a:srgbClr val="FF0000"/>
                </a:solidFill>
                <a:latin typeface="华文宋体" panose="02010600040101010101" pitchFamily="2" charset="-122"/>
                <a:ea typeface="华文宋体" panose="02010600040101010101" pitchFamily="2" charset="-122"/>
              </a:rPr>
              <a:t>遗传算法</a:t>
            </a:r>
            <a:r>
              <a:rPr lang="zh-CN" altLang="zh-CN" sz="2400" b="1" dirty="0">
                <a:latin typeface="华文宋体" panose="02010600040101010101" pitchFamily="2" charset="-122"/>
                <a:ea typeface="华文宋体" panose="02010600040101010101" pitchFamily="2" charset="-122"/>
              </a:rPr>
              <a:t>联想到舆论制造的问题；</a:t>
            </a:r>
          </a:p>
          <a:p>
            <a:pPr lvl="0"/>
            <a:r>
              <a:rPr lang="zh-CN" altLang="zh-CN" sz="2400" b="1" dirty="0">
                <a:latin typeface="华文宋体" panose="02010600040101010101" pitchFamily="2" charset="-122"/>
                <a:ea typeface="华文宋体" panose="02010600040101010101" pitchFamily="2" charset="-122"/>
              </a:rPr>
              <a:t>由</a:t>
            </a:r>
            <a:r>
              <a:rPr lang="zh-CN" altLang="zh-CN" sz="2400" b="1" dirty="0">
                <a:solidFill>
                  <a:srgbClr val="FF0000"/>
                </a:solidFill>
                <a:latin typeface="华文宋体" panose="02010600040101010101" pitchFamily="2" charset="-122"/>
                <a:ea typeface="华文宋体" panose="02010600040101010101" pitchFamily="2" charset="-122"/>
              </a:rPr>
              <a:t>视觉误差</a:t>
            </a:r>
            <a:r>
              <a:rPr lang="zh-CN" altLang="zh-CN" sz="2400" b="1" dirty="0">
                <a:latin typeface="华文宋体" panose="02010600040101010101" pitchFamily="2" charset="-122"/>
                <a:ea typeface="华文宋体" panose="02010600040101010101" pitchFamily="2" charset="-122"/>
              </a:rPr>
              <a:t>联想到正确的科学理论与直观常识间的矛盾（眼见未必为真）；</a:t>
            </a:r>
          </a:p>
          <a:p>
            <a:pPr lvl="0"/>
            <a:r>
              <a:rPr lang="zh-CN" altLang="zh-CN" sz="2400" b="1" dirty="0">
                <a:latin typeface="华文宋体" panose="02010600040101010101" pitchFamily="2" charset="-122"/>
                <a:ea typeface="华文宋体" panose="02010600040101010101" pitchFamily="2" charset="-122"/>
              </a:rPr>
              <a:t>由</a:t>
            </a:r>
            <a:r>
              <a:rPr lang="zh-CN" altLang="zh-CN" sz="2400" b="1" dirty="0">
                <a:solidFill>
                  <a:srgbClr val="FF0000"/>
                </a:solidFill>
                <a:latin typeface="华文宋体" panose="02010600040101010101" pitchFamily="2" charset="-122"/>
                <a:ea typeface="华文宋体" panose="02010600040101010101" pitchFamily="2" charset="-122"/>
              </a:rPr>
              <a:t>权重的调节</a:t>
            </a:r>
            <a:r>
              <a:rPr lang="zh-CN" altLang="zh-CN" sz="2400" b="1" dirty="0">
                <a:latin typeface="华文宋体" panose="02010600040101010101" pitchFamily="2" charset="-122"/>
                <a:ea typeface="华文宋体" panose="02010600040101010101" pitchFamily="2" charset="-122"/>
              </a:rPr>
              <a:t>联想到人与人之间价值观的不同；</a:t>
            </a:r>
          </a:p>
          <a:p>
            <a:pPr lvl="0"/>
            <a:r>
              <a:rPr lang="zh-CN" altLang="zh-CN" sz="2400" b="1" dirty="0">
                <a:latin typeface="华文宋体" panose="02010600040101010101" pitchFamily="2" charset="-122"/>
                <a:ea typeface="华文宋体" panose="02010600040101010101" pitchFamily="2" charset="-122"/>
              </a:rPr>
              <a:t>由</a:t>
            </a:r>
            <a:r>
              <a:rPr lang="zh-CN" altLang="zh-CN" sz="2400" b="1" dirty="0">
                <a:solidFill>
                  <a:srgbClr val="FF0000"/>
                </a:solidFill>
                <a:latin typeface="华文宋体" panose="02010600040101010101" pitchFamily="2" charset="-122"/>
                <a:ea typeface="华文宋体" panose="02010600040101010101" pitchFamily="2" charset="-122"/>
              </a:rPr>
              <a:t>侧抑制</a:t>
            </a:r>
            <a:r>
              <a:rPr lang="zh-CN" altLang="zh-CN" sz="2400" b="1" dirty="0">
                <a:latin typeface="华文宋体" panose="02010600040101010101" pitchFamily="2" charset="-122"/>
                <a:ea typeface="华文宋体" panose="02010600040101010101" pitchFamily="2" charset="-122"/>
              </a:rPr>
              <a:t>联想到意识形态的对抗；</a:t>
            </a:r>
          </a:p>
          <a:p>
            <a:pPr lvl="0"/>
            <a:r>
              <a:rPr lang="zh-CN" altLang="zh-CN" sz="2400" b="1" dirty="0">
                <a:latin typeface="华文宋体" panose="02010600040101010101" pitchFamily="2" charset="-122"/>
                <a:ea typeface="华文宋体" panose="02010600040101010101" pitchFamily="2" charset="-122"/>
              </a:rPr>
              <a:t>由</a:t>
            </a:r>
            <a:r>
              <a:rPr lang="zh-CN" altLang="zh-CN" sz="2400" b="1" dirty="0">
                <a:solidFill>
                  <a:srgbClr val="FF0000"/>
                </a:solidFill>
                <a:latin typeface="华文宋体" panose="02010600040101010101" pitchFamily="2" charset="-122"/>
                <a:ea typeface="华文宋体" panose="02010600040101010101" pitchFamily="2" charset="-122"/>
              </a:rPr>
              <a:t>局部最小点</a:t>
            </a:r>
            <a:r>
              <a:rPr lang="zh-CN" altLang="zh-CN" sz="2400" b="1" dirty="0">
                <a:latin typeface="华文宋体" panose="02010600040101010101" pitchFamily="2" charset="-122"/>
                <a:ea typeface="华文宋体" panose="02010600040101010101" pitchFamily="2" charset="-122"/>
              </a:rPr>
              <a:t>联想到思维误区的陷入；</a:t>
            </a:r>
          </a:p>
          <a:p>
            <a:r>
              <a:rPr lang="en-US" altLang="zh-CN" sz="2400" b="1" dirty="0">
                <a:latin typeface="华文宋体" panose="02010600040101010101" pitchFamily="2" charset="-122"/>
                <a:ea typeface="华文宋体" panose="02010600040101010101" pitchFamily="2" charset="-122"/>
              </a:rPr>
              <a:t> </a:t>
            </a:r>
            <a:r>
              <a:rPr lang="zh-CN" altLang="zh-CN" sz="2400" b="1" dirty="0">
                <a:solidFill>
                  <a:srgbClr val="FF0000"/>
                </a:solidFill>
                <a:latin typeface="华文宋体" panose="02010600040101010101" pitchFamily="2" charset="-122"/>
                <a:ea typeface="华文宋体" panose="02010600040101010101" pitchFamily="2" charset="-122"/>
              </a:rPr>
              <a:t>聚类</a:t>
            </a:r>
            <a:r>
              <a:rPr lang="zh-CN" altLang="zh-CN" sz="2400" b="1" dirty="0">
                <a:latin typeface="华文宋体" panose="02010600040101010101" pitchFamily="2" charset="-122"/>
                <a:ea typeface="华文宋体" panose="02010600040101010101" pitchFamily="2" charset="-122"/>
              </a:rPr>
              <a:t>问题与不同类型国家间的外交；</a:t>
            </a:r>
          </a:p>
          <a:p>
            <a:pPr lvl="0"/>
            <a:r>
              <a:rPr lang="zh-CN" altLang="zh-CN" sz="2400" b="1" dirty="0">
                <a:latin typeface="华文宋体" panose="02010600040101010101" pitchFamily="2" charset="-122"/>
                <a:ea typeface="华文宋体" panose="02010600040101010101" pitchFamily="2" charset="-122"/>
              </a:rPr>
              <a:t>从</a:t>
            </a:r>
            <a:r>
              <a:rPr lang="zh-CN" altLang="zh-CN" sz="2400" b="1" dirty="0">
                <a:solidFill>
                  <a:srgbClr val="FF0000"/>
                </a:solidFill>
                <a:latin typeface="华文宋体" panose="02010600040101010101" pitchFamily="2" charset="-122"/>
                <a:ea typeface="华文宋体" panose="02010600040101010101" pitchFamily="2" charset="-122"/>
              </a:rPr>
              <a:t>卷积神经网络</a:t>
            </a:r>
            <a:r>
              <a:rPr lang="zh-CN" altLang="zh-CN" sz="2400" b="1" dirty="0">
                <a:latin typeface="华文宋体" panose="02010600040101010101" pitchFamily="2" charset="-122"/>
                <a:ea typeface="华文宋体" panose="02010600040101010101" pitchFamily="2" charset="-122"/>
              </a:rPr>
              <a:t>联想到看问题要从大局着手；</a:t>
            </a:r>
          </a:p>
          <a:p>
            <a:pPr lvl="0"/>
            <a:r>
              <a:rPr lang="zh-CN" altLang="zh-CN" sz="2400" b="1" dirty="0">
                <a:latin typeface="华文宋体" panose="02010600040101010101" pitchFamily="2" charset="-122"/>
                <a:ea typeface="华文宋体" panose="02010600040101010101" pitchFamily="2" charset="-122"/>
              </a:rPr>
              <a:t>从</a:t>
            </a:r>
            <a:r>
              <a:rPr lang="zh-CN" altLang="zh-CN" sz="2400" b="1" dirty="0">
                <a:solidFill>
                  <a:srgbClr val="FF0000"/>
                </a:solidFill>
                <a:latin typeface="华文宋体" panose="02010600040101010101" pitchFamily="2" charset="-122"/>
                <a:ea typeface="华文宋体" panose="02010600040101010101" pitchFamily="2" charset="-122"/>
              </a:rPr>
              <a:t>侧抑制</a:t>
            </a:r>
            <a:r>
              <a:rPr lang="zh-CN" altLang="zh-CN" sz="2400" b="1" dirty="0">
                <a:latin typeface="华文宋体" panose="02010600040101010101" pitchFamily="2" charset="-122"/>
                <a:ea typeface="华文宋体" panose="02010600040101010101" pitchFamily="2" charset="-122"/>
              </a:rPr>
              <a:t>联系到优胜劣汰、胜者为王；</a:t>
            </a:r>
          </a:p>
          <a:p>
            <a:pPr lvl="0"/>
            <a:r>
              <a:rPr lang="zh-CN" altLang="zh-CN" sz="2400" b="1" dirty="0">
                <a:latin typeface="华文宋体" panose="02010600040101010101" pitchFamily="2" charset="-122"/>
                <a:ea typeface="华文宋体" panose="02010600040101010101" pitchFamily="2" charset="-122"/>
              </a:rPr>
              <a:t>从</a:t>
            </a:r>
            <a:r>
              <a:rPr lang="zh-CN" altLang="zh-CN" sz="2400" b="1" dirty="0">
                <a:solidFill>
                  <a:srgbClr val="FF0000"/>
                </a:solidFill>
                <a:latin typeface="华文宋体" panose="02010600040101010101" pitchFamily="2" charset="-122"/>
                <a:ea typeface="华文宋体" panose="02010600040101010101" pitchFamily="2" charset="-122"/>
              </a:rPr>
              <a:t>局部最小点</a:t>
            </a:r>
            <a:r>
              <a:rPr lang="zh-CN" altLang="zh-CN" sz="2400" b="1" dirty="0">
                <a:latin typeface="华文宋体" panose="02010600040101010101" pitchFamily="2" charset="-122"/>
                <a:ea typeface="华文宋体" panose="02010600040101010101" pitchFamily="2" charset="-122"/>
              </a:rPr>
              <a:t>联想到“井底之蛙”；</a:t>
            </a: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3" descr="眼镜"/>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95024">
            <a:off x="8459872" y="3178126"/>
            <a:ext cx="654147" cy="6541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1317">
                                            <p:txEl>
                                              <p:pRg st="0" end="0"/>
                                            </p:txEl>
                                          </p:spTgt>
                                        </p:tgtEl>
                                        <p:attrNameLst>
                                          <p:attrName>style.visibility</p:attrName>
                                        </p:attrNameLst>
                                      </p:cBhvr>
                                      <p:to>
                                        <p:strVal val="visible"/>
                                      </p:to>
                                    </p:set>
                                    <p:anim calcmode="lin" valueType="num">
                                      <p:cBhvr additive="base">
                                        <p:cTn id="7" dur="500" fill="hold"/>
                                        <p:tgtEl>
                                          <p:spTgt spid="14131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131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1317">
                                            <p:txEl>
                                              <p:pRg st="1" end="1"/>
                                            </p:txEl>
                                          </p:spTgt>
                                        </p:tgtEl>
                                        <p:attrNameLst>
                                          <p:attrName>style.visibility</p:attrName>
                                        </p:attrNameLst>
                                      </p:cBhvr>
                                      <p:to>
                                        <p:strVal val="visible"/>
                                      </p:to>
                                    </p:set>
                                    <p:anim calcmode="lin" valueType="num">
                                      <p:cBhvr additive="base">
                                        <p:cTn id="13" dur="500" fill="hold"/>
                                        <p:tgtEl>
                                          <p:spTgt spid="14131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131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1317">
                                            <p:txEl>
                                              <p:pRg st="2" end="2"/>
                                            </p:txEl>
                                          </p:spTgt>
                                        </p:tgtEl>
                                        <p:attrNameLst>
                                          <p:attrName>style.visibility</p:attrName>
                                        </p:attrNameLst>
                                      </p:cBhvr>
                                      <p:to>
                                        <p:strVal val="visible"/>
                                      </p:to>
                                    </p:set>
                                    <p:anim calcmode="lin" valueType="num">
                                      <p:cBhvr additive="base">
                                        <p:cTn id="19" dur="500" fill="hold"/>
                                        <p:tgtEl>
                                          <p:spTgt spid="14131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131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41317">
                                            <p:txEl>
                                              <p:pRg st="3" end="3"/>
                                            </p:txEl>
                                          </p:spTgt>
                                        </p:tgtEl>
                                        <p:attrNameLst>
                                          <p:attrName>style.visibility</p:attrName>
                                        </p:attrNameLst>
                                      </p:cBhvr>
                                      <p:to>
                                        <p:strVal val="visible"/>
                                      </p:to>
                                    </p:set>
                                    <p:anim calcmode="lin" valueType="num">
                                      <p:cBhvr additive="base">
                                        <p:cTn id="25" dur="500" fill="hold"/>
                                        <p:tgtEl>
                                          <p:spTgt spid="14131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131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41317">
                                            <p:txEl>
                                              <p:pRg st="4" end="4"/>
                                            </p:txEl>
                                          </p:spTgt>
                                        </p:tgtEl>
                                        <p:attrNameLst>
                                          <p:attrName>style.visibility</p:attrName>
                                        </p:attrNameLst>
                                      </p:cBhvr>
                                      <p:to>
                                        <p:strVal val="visible"/>
                                      </p:to>
                                    </p:set>
                                    <p:anim calcmode="lin" valueType="num">
                                      <p:cBhvr additive="base">
                                        <p:cTn id="31" dur="500" fill="hold"/>
                                        <p:tgtEl>
                                          <p:spTgt spid="141317">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4131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41317">
                                            <p:txEl>
                                              <p:pRg st="5" end="5"/>
                                            </p:txEl>
                                          </p:spTgt>
                                        </p:tgtEl>
                                        <p:attrNameLst>
                                          <p:attrName>style.visibility</p:attrName>
                                        </p:attrNameLst>
                                      </p:cBhvr>
                                      <p:to>
                                        <p:strVal val="visible"/>
                                      </p:to>
                                    </p:set>
                                    <p:anim calcmode="lin" valueType="num">
                                      <p:cBhvr additive="base">
                                        <p:cTn id="37" dur="500" fill="hold"/>
                                        <p:tgtEl>
                                          <p:spTgt spid="141317">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4131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41317">
                                            <p:txEl>
                                              <p:pRg st="6" end="6"/>
                                            </p:txEl>
                                          </p:spTgt>
                                        </p:tgtEl>
                                        <p:attrNameLst>
                                          <p:attrName>style.visibility</p:attrName>
                                        </p:attrNameLst>
                                      </p:cBhvr>
                                      <p:to>
                                        <p:strVal val="visible"/>
                                      </p:to>
                                    </p:set>
                                    <p:anim calcmode="lin" valueType="num">
                                      <p:cBhvr additive="base">
                                        <p:cTn id="43" dur="500" fill="hold"/>
                                        <p:tgtEl>
                                          <p:spTgt spid="141317">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4131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41317">
                                            <p:txEl>
                                              <p:pRg st="7" end="7"/>
                                            </p:txEl>
                                          </p:spTgt>
                                        </p:tgtEl>
                                        <p:attrNameLst>
                                          <p:attrName>style.visibility</p:attrName>
                                        </p:attrNameLst>
                                      </p:cBhvr>
                                      <p:to>
                                        <p:strVal val="visible"/>
                                      </p:to>
                                    </p:set>
                                    <p:anim calcmode="lin" valueType="num">
                                      <p:cBhvr additive="base">
                                        <p:cTn id="49" dur="500" fill="hold"/>
                                        <p:tgtEl>
                                          <p:spTgt spid="141317">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4131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41317">
                                            <p:txEl>
                                              <p:pRg st="8" end="8"/>
                                            </p:txEl>
                                          </p:spTgt>
                                        </p:tgtEl>
                                        <p:attrNameLst>
                                          <p:attrName>style.visibility</p:attrName>
                                        </p:attrNameLst>
                                      </p:cBhvr>
                                      <p:to>
                                        <p:strVal val="visible"/>
                                      </p:to>
                                    </p:set>
                                    <p:anim calcmode="lin" valueType="num">
                                      <p:cBhvr additive="base">
                                        <p:cTn id="55" dur="500" fill="hold"/>
                                        <p:tgtEl>
                                          <p:spTgt spid="141317">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141317">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7" grpId="0" build="p"/>
    </p:bldLst>
  </p:timing>
</p:sld>
</file>

<file path=ppt/slides/slide2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1314"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3E138A89-021A-4EF3-A91D-8695695FAA20}" type="datetime1">
              <a:rPr lang="zh-CN" altLang="en-US" sz="1400"/>
              <a:t>2025/5/30</a:t>
            </a:fld>
            <a:endParaRPr lang="zh-CN" altLang="en-US" sz="1400"/>
          </a:p>
        </p:txBody>
      </p:sp>
      <p:sp>
        <p:nvSpPr>
          <p:cNvPr id="14131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1ADEE043-5009-436E-BBA3-9D877A963A78}" type="slidenum">
              <a:rPr lang="en-US" altLang="zh-CN" sz="1400"/>
              <a:t>216</a:t>
            </a:fld>
            <a:endParaRPr lang="en-US" altLang="zh-CN" sz="1400"/>
          </a:p>
        </p:txBody>
      </p:sp>
      <p:sp>
        <p:nvSpPr>
          <p:cNvPr id="141316" name="Rectangle 2"/>
          <p:cNvSpPr>
            <a:spLocks noGrp="1" noChangeArrowheads="1"/>
          </p:cNvSpPr>
          <p:nvPr>
            <p:ph type="title" idx="4294967295"/>
          </p:nvPr>
        </p:nvSpPr>
        <p:spPr>
          <a:xfrm>
            <a:off x="697230" y="342664"/>
            <a:ext cx="6206490" cy="732154"/>
          </a:xfrm>
        </p:spPr>
        <p:txBody>
          <a:bodyPr>
            <a:normAutofit/>
          </a:bodyPr>
          <a:lstStyle/>
          <a:p>
            <a:r>
              <a:rPr lang="zh-CN" altLang="en-US" sz="3600" b="1" dirty="0">
                <a:solidFill>
                  <a:srgbClr val="FF0000"/>
                </a:solidFill>
                <a:latin typeface="华文宋体" panose="02010600040101010101" pitchFamily="2" charset="-122"/>
                <a:ea typeface="华文宋体" panose="02010600040101010101" pitchFamily="2" charset="-122"/>
              </a:rPr>
              <a:t>课程思政题目</a:t>
            </a:r>
          </a:p>
        </p:txBody>
      </p:sp>
      <p:sp>
        <p:nvSpPr>
          <p:cNvPr id="141317" name="Rectangle 3"/>
          <p:cNvSpPr>
            <a:spLocks noGrp="1" noChangeArrowheads="1"/>
          </p:cNvSpPr>
          <p:nvPr>
            <p:ph type="body" idx="4294967295"/>
          </p:nvPr>
        </p:nvSpPr>
        <p:spPr>
          <a:xfrm>
            <a:off x="475841" y="1170128"/>
            <a:ext cx="7517785" cy="4837382"/>
          </a:xfrm>
        </p:spPr>
        <p:txBody>
          <a:bodyPr>
            <a:noAutofit/>
          </a:bodyPr>
          <a:lstStyle/>
          <a:p>
            <a:pPr lvl="0"/>
            <a:r>
              <a:rPr lang="zh-CN" altLang="zh-CN" sz="2400" b="1" dirty="0">
                <a:latin typeface="华文宋体" panose="02010600040101010101" pitchFamily="2" charset="-122"/>
                <a:ea typeface="华文宋体" panose="02010600040101010101" pitchFamily="2" charset="-122"/>
              </a:rPr>
              <a:t>由</a:t>
            </a:r>
            <a:r>
              <a:rPr lang="zh-CN" altLang="zh-CN" sz="2400" b="1" dirty="0">
                <a:solidFill>
                  <a:srgbClr val="FF0000"/>
                </a:solidFill>
                <a:latin typeface="华文宋体" panose="02010600040101010101" pitchFamily="2" charset="-122"/>
                <a:ea typeface="华文宋体" panose="02010600040101010101" pitchFamily="2" charset="-122"/>
              </a:rPr>
              <a:t>旅行商问题</a:t>
            </a:r>
            <a:r>
              <a:rPr lang="zh-CN" altLang="zh-CN" sz="2400" b="1" dirty="0">
                <a:latin typeface="华文宋体" panose="02010600040101010101" pitchFamily="2" charset="-122"/>
                <a:ea typeface="华文宋体" panose="02010600040101010101" pitchFamily="2" charset="-122"/>
              </a:rPr>
              <a:t>联想到做事时要提前规划；</a:t>
            </a:r>
          </a:p>
          <a:p>
            <a:pPr lvl="0"/>
            <a:r>
              <a:rPr lang="zh-CN" altLang="zh-CN" sz="2400" b="1" dirty="0">
                <a:latin typeface="华文宋体" panose="02010600040101010101" pitchFamily="2" charset="-122"/>
                <a:ea typeface="华文宋体" panose="02010600040101010101" pitchFamily="2" charset="-122"/>
              </a:rPr>
              <a:t>由</a:t>
            </a:r>
            <a:r>
              <a:rPr lang="zh-CN" altLang="zh-CN" sz="2400" b="1" dirty="0">
                <a:solidFill>
                  <a:srgbClr val="FF0000"/>
                </a:solidFill>
                <a:latin typeface="华文宋体" panose="02010600040101010101" pitchFamily="2" charset="-122"/>
                <a:ea typeface="华文宋体" panose="02010600040101010101" pitchFamily="2" charset="-122"/>
              </a:rPr>
              <a:t>侧抑制与竞争</a:t>
            </a:r>
            <a:r>
              <a:rPr lang="zh-CN" altLang="zh-CN" sz="2400" b="1" dirty="0">
                <a:latin typeface="华文宋体" panose="02010600040101010101" pitchFamily="2" charset="-122"/>
                <a:ea typeface="华文宋体" panose="02010600040101010101" pitchFamily="2" charset="-122"/>
              </a:rPr>
              <a:t>联想到“内卷现象”；</a:t>
            </a:r>
          </a:p>
          <a:p>
            <a:pPr lvl="0"/>
            <a:r>
              <a:rPr lang="zh-CN" altLang="zh-CN" sz="2400" b="1" dirty="0">
                <a:latin typeface="华文宋体" panose="02010600040101010101" pitchFamily="2" charset="-122"/>
                <a:ea typeface="华文宋体" panose="02010600040101010101" pitchFamily="2" charset="-122"/>
              </a:rPr>
              <a:t>由</a:t>
            </a:r>
            <a:r>
              <a:rPr lang="zh-CN" altLang="zh-CN" sz="2400" b="1" dirty="0">
                <a:solidFill>
                  <a:srgbClr val="FF0000"/>
                </a:solidFill>
                <a:latin typeface="华文宋体" panose="02010600040101010101" pitchFamily="2" charset="-122"/>
                <a:ea typeface="华文宋体" panose="02010600040101010101" pitchFamily="2" charset="-122"/>
              </a:rPr>
              <a:t>有导师学习</a:t>
            </a:r>
            <a:r>
              <a:rPr lang="zh-CN" altLang="zh-CN" sz="2400" b="1" dirty="0">
                <a:latin typeface="华文宋体" panose="02010600040101010101" pitchFamily="2" charset="-122"/>
                <a:ea typeface="华文宋体" panose="02010600040101010101" pitchFamily="2" charset="-122"/>
              </a:rPr>
              <a:t>联想到自上而下的学习方式；</a:t>
            </a:r>
          </a:p>
          <a:p>
            <a:pPr lvl="0"/>
            <a:r>
              <a:rPr lang="zh-CN" altLang="zh-CN" sz="2400" b="1" dirty="0">
                <a:latin typeface="华文宋体" panose="02010600040101010101" pitchFamily="2" charset="-122"/>
                <a:ea typeface="华文宋体" panose="02010600040101010101" pitchFamily="2" charset="-122"/>
              </a:rPr>
              <a:t>由</a:t>
            </a:r>
            <a:r>
              <a:rPr lang="zh-CN" altLang="zh-CN" sz="2400" b="1" dirty="0">
                <a:solidFill>
                  <a:srgbClr val="FF0000"/>
                </a:solidFill>
                <a:latin typeface="华文宋体" panose="02010600040101010101" pitchFamily="2" charset="-122"/>
                <a:ea typeface="华文宋体" panose="02010600040101010101" pitchFamily="2" charset="-122"/>
              </a:rPr>
              <a:t>遗传算法</a:t>
            </a:r>
            <a:r>
              <a:rPr lang="zh-CN" altLang="zh-CN" sz="2400" b="1" dirty="0">
                <a:latin typeface="华文宋体" panose="02010600040101010101" pitchFamily="2" charset="-122"/>
                <a:ea typeface="华文宋体" panose="02010600040101010101" pitchFamily="2" charset="-122"/>
              </a:rPr>
              <a:t>联想到尝试、调整和改进对解决问题的重要性；</a:t>
            </a:r>
          </a:p>
          <a:p>
            <a:pPr lvl="0"/>
            <a:r>
              <a:rPr lang="zh-CN" altLang="zh-CN" sz="2400" b="1" dirty="0">
                <a:latin typeface="华文宋体" panose="02010600040101010101" pitchFamily="2" charset="-122"/>
                <a:ea typeface="华文宋体" panose="02010600040101010101" pitchFamily="2" charset="-122"/>
              </a:rPr>
              <a:t>由</a:t>
            </a:r>
            <a:r>
              <a:rPr lang="en-US" altLang="zh-CN" sz="2400" b="1" dirty="0">
                <a:solidFill>
                  <a:srgbClr val="FF0000"/>
                </a:solidFill>
                <a:latin typeface="华文宋体" panose="02010600040101010101" pitchFamily="2" charset="-122"/>
                <a:ea typeface="华文宋体" panose="02010600040101010101" pitchFamily="2" charset="-122"/>
              </a:rPr>
              <a:t>K</a:t>
            </a:r>
            <a:r>
              <a:rPr lang="zh-CN" altLang="zh-CN" sz="2400" b="1" dirty="0">
                <a:solidFill>
                  <a:srgbClr val="FF0000"/>
                </a:solidFill>
                <a:latin typeface="华文宋体" panose="02010600040101010101" pitchFamily="2" charset="-122"/>
                <a:ea typeface="华文宋体" panose="02010600040101010101" pitchFamily="2" charset="-122"/>
              </a:rPr>
              <a:t>均值聚类</a:t>
            </a:r>
            <a:r>
              <a:rPr lang="zh-CN" altLang="zh-CN" sz="2400" b="1" dirty="0">
                <a:latin typeface="华文宋体" panose="02010600040101010101" pitchFamily="2" charset="-122"/>
                <a:ea typeface="华文宋体" panose="02010600040101010101" pitchFamily="2" charset="-122"/>
              </a:rPr>
              <a:t>联想到“物以类聚，人以群分”；</a:t>
            </a:r>
          </a:p>
          <a:p>
            <a:pPr lvl="0"/>
            <a:r>
              <a:rPr lang="zh-CN" altLang="zh-CN" sz="2400" b="1" dirty="0">
                <a:latin typeface="华文宋体" panose="02010600040101010101" pitchFamily="2" charset="-122"/>
                <a:ea typeface="华文宋体" panose="02010600040101010101" pitchFamily="2" charset="-122"/>
              </a:rPr>
              <a:t>由</a:t>
            </a:r>
            <a:r>
              <a:rPr lang="zh-CN" altLang="zh-CN" sz="2400" b="1" dirty="0">
                <a:solidFill>
                  <a:srgbClr val="FF0000"/>
                </a:solidFill>
                <a:latin typeface="华文宋体" panose="02010600040101010101" pitchFamily="2" charset="-122"/>
                <a:ea typeface="华文宋体" panose="02010600040101010101" pitchFamily="2" charset="-122"/>
              </a:rPr>
              <a:t>阈值</a:t>
            </a:r>
            <a:r>
              <a:rPr lang="zh-CN" altLang="zh-CN" sz="2400" b="1" dirty="0">
                <a:latin typeface="华文宋体" panose="02010600040101010101" pitchFamily="2" charset="-122"/>
                <a:ea typeface="华文宋体" panose="02010600040101010101" pitchFamily="2" charset="-122"/>
              </a:rPr>
              <a:t>想到量变引起质变；</a:t>
            </a:r>
          </a:p>
          <a:p>
            <a:pPr lvl="0"/>
            <a:r>
              <a:rPr lang="zh-CN" altLang="zh-CN" sz="2400" b="1" dirty="0">
                <a:latin typeface="华文宋体" panose="02010600040101010101" pitchFamily="2" charset="-122"/>
                <a:ea typeface="华文宋体" panose="02010600040101010101" pitchFamily="2" charset="-122"/>
              </a:rPr>
              <a:t>由</a:t>
            </a:r>
            <a:r>
              <a:rPr lang="zh-CN" altLang="zh-CN" sz="2400" b="1" dirty="0">
                <a:solidFill>
                  <a:srgbClr val="FF0000"/>
                </a:solidFill>
                <a:latin typeface="华文宋体" panose="02010600040101010101" pitchFamily="2" charset="-122"/>
                <a:ea typeface="华文宋体" panose="02010600040101010101" pitchFamily="2" charset="-122"/>
              </a:rPr>
              <a:t>步长的选择</a:t>
            </a:r>
            <a:r>
              <a:rPr lang="zh-CN" altLang="zh-CN" sz="2400" b="1" dirty="0">
                <a:latin typeface="华文宋体" panose="02010600040101010101" pitchFamily="2" charset="-122"/>
                <a:ea typeface="华文宋体" panose="02010600040101010101" pitchFamily="2" charset="-122"/>
              </a:rPr>
              <a:t>联想到解决问题要先解决主要问题再解决细节问题；</a:t>
            </a:r>
          </a:p>
          <a:p>
            <a:pPr marL="0" indent="0">
              <a:lnSpc>
                <a:spcPct val="130000"/>
              </a:lnSpc>
              <a:spcBef>
                <a:spcPts val="0"/>
              </a:spcBef>
              <a:buNone/>
            </a:pPr>
            <a:endParaRPr lang="zh-CN" altLang="en-US" sz="2400" b="1" dirty="0">
              <a:latin typeface="华文宋体" panose="02010600040101010101" pitchFamily="2" charset="-122"/>
              <a:ea typeface="华文宋体" panose="02010600040101010101" pitchFamily="2" charset="-122"/>
            </a:endParaRP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3" descr="眼镜"/>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95024">
            <a:off x="8459872" y="3178126"/>
            <a:ext cx="654147" cy="6541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1317">
                                            <p:txEl>
                                              <p:pRg st="0" end="0"/>
                                            </p:txEl>
                                          </p:spTgt>
                                        </p:tgtEl>
                                        <p:attrNameLst>
                                          <p:attrName>style.visibility</p:attrName>
                                        </p:attrNameLst>
                                      </p:cBhvr>
                                      <p:to>
                                        <p:strVal val="visible"/>
                                      </p:to>
                                    </p:set>
                                    <p:anim calcmode="lin" valueType="num">
                                      <p:cBhvr additive="base">
                                        <p:cTn id="7" dur="500" fill="hold"/>
                                        <p:tgtEl>
                                          <p:spTgt spid="14131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131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1317">
                                            <p:txEl>
                                              <p:pRg st="1" end="1"/>
                                            </p:txEl>
                                          </p:spTgt>
                                        </p:tgtEl>
                                        <p:attrNameLst>
                                          <p:attrName>style.visibility</p:attrName>
                                        </p:attrNameLst>
                                      </p:cBhvr>
                                      <p:to>
                                        <p:strVal val="visible"/>
                                      </p:to>
                                    </p:set>
                                    <p:anim calcmode="lin" valueType="num">
                                      <p:cBhvr additive="base">
                                        <p:cTn id="13" dur="500" fill="hold"/>
                                        <p:tgtEl>
                                          <p:spTgt spid="14131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131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1317">
                                            <p:txEl>
                                              <p:pRg st="2" end="2"/>
                                            </p:txEl>
                                          </p:spTgt>
                                        </p:tgtEl>
                                        <p:attrNameLst>
                                          <p:attrName>style.visibility</p:attrName>
                                        </p:attrNameLst>
                                      </p:cBhvr>
                                      <p:to>
                                        <p:strVal val="visible"/>
                                      </p:to>
                                    </p:set>
                                    <p:anim calcmode="lin" valueType="num">
                                      <p:cBhvr additive="base">
                                        <p:cTn id="19" dur="500" fill="hold"/>
                                        <p:tgtEl>
                                          <p:spTgt spid="14131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131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41317">
                                            <p:txEl>
                                              <p:pRg st="3" end="3"/>
                                            </p:txEl>
                                          </p:spTgt>
                                        </p:tgtEl>
                                        <p:attrNameLst>
                                          <p:attrName>style.visibility</p:attrName>
                                        </p:attrNameLst>
                                      </p:cBhvr>
                                      <p:to>
                                        <p:strVal val="visible"/>
                                      </p:to>
                                    </p:set>
                                    <p:anim calcmode="lin" valueType="num">
                                      <p:cBhvr additive="base">
                                        <p:cTn id="25" dur="500" fill="hold"/>
                                        <p:tgtEl>
                                          <p:spTgt spid="14131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131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41317">
                                            <p:txEl>
                                              <p:pRg st="4" end="4"/>
                                            </p:txEl>
                                          </p:spTgt>
                                        </p:tgtEl>
                                        <p:attrNameLst>
                                          <p:attrName>style.visibility</p:attrName>
                                        </p:attrNameLst>
                                      </p:cBhvr>
                                      <p:to>
                                        <p:strVal val="visible"/>
                                      </p:to>
                                    </p:set>
                                    <p:anim calcmode="lin" valueType="num">
                                      <p:cBhvr additive="base">
                                        <p:cTn id="31" dur="500" fill="hold"/>
                                        <p:tgtEl>
                                          <p:spTgt spid="141317">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4131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41317">
                                            <p:txEl>
                                              <p:pRg st="5" end="5"/>
                                            </p:txEl>
                                          </p:spTgt>
                                        </p:tgtEl>
                                        <p:attrNameLst>
                                          <p:attrName>style.visibility</p:attrName>
                                        </p:attrNameLst>
                                      </p:cBhvr>
                                      <p:to>
                                        <p:strVal val="visible"/>
                                      </p:to>
                                    </p:set>
                                    <p:anim calcmode="lin" valueType="num">
                                      <p:cBhvr additive="base">
                                        <p:cTn id="37" dur="500" fill="hold"/>
                                        <p:tgtEl>
                                          <p:spTgt spid="141317">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4131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41317">
                                            <p:txEl>
                                              <p:pRg st="6" end="6"/>
                                            </p:txEl>
                                          </p:spTgt>
                                        </p:tgtEl>
                                        <p:attrNameLst>
                                          <p:attrName>style.visibility</p:attrName>
                                        </p:attrNameLst>
                                      </p:cBhvr>
                                      <p:to>
                                        <p:strVal val="visible"/>
                                      </p:to>
                                    </p:set>
                                    <p:anim calcmode="lin" valueType="num">
                                      <p:cBhvr additive="base">
                                        <p:cTn id="43" dur="500" fill="hold"/>
                                        <p:tgtEl>
                                          <p:spTgt spid="141317">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41317">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7" grpId="0" build="p"/>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6858000" cy="6858000"/>
          </a:xfrm>
          <a:prstGeom prst="rect">
            <a:avLst/>
          </a:prstGeom>
        </p:spPr>
      </p:pic>
    </p:spTree>
    <p:extLst>
      <p:ext uri="{BB962C8B-B14F-4D97-AF65-F5344CB8AC3E}">
        <p14:creationId xmlns:p14="http://schemas.microsoft.com/office/powerpoint/2010/main" val="3706367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8"/>
          <p:cNvSpPr txBox="1">
            <a:spLocks noChangeArrowheads="1"/>
          </p:cNvSpPr>
          <p:nvPr/>
        </p:nvSpPr>
        <p:spPr bwMode="auto">
          <a:xfrm>
            <a:off x="534353" y="582930"/>
            <a:ext cx="7581900" cy="319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sz="2000" b="1" dirty="0">
                <a:solidFill>
                  <a:srgbClr val="006600"/>
                </a:solidFill>
              </a:rPr>
              <a:t>          </a:t>
            </a:r>
            <a:r>
              <a:rPr lang="zh-CN" altLang="en-US" sz="2800" b="1" dirty="0">
                <a:solidFill>
                  <a:srgbClr val="006600"/>
                </a:solidFill>
                <a:latin typeface="华文宋体" panose="02010600040101010101" pitchFamily="2" charset="-122"/>
                <a:ea typeface="华文宋体" panose="02010600040101010101" pitchFamily="2" charset="-122"/>
              </a:rPr>
              <a:t>以获胜神经元为中心设定一个邻域</a:t>
            </a:r>
            <a:r>
              <a:rPr lang="en-US" altLang="zh-CN" sz="2800" b="1" dirty="0">
                <a:solidFill>
                  <a:srgbClr val="006600"/>
                </a:solidFill>
                <a:latin typeface="华文宋体" panose="02010600040101010101" pitchFamily="2" charset="-122"/>
                <a:ea typeface="华文宋体" panose="02010600040101010101" pitchFamily="2" charset="-122"/>
              </a:rPr>
              <a:t>——</a:t>
            </a:r>
            <a:r>
              <a:rPr lang="zh-CN" altLang="en-US" sz="2800" b="1" dirty="0">
                <a:solidFill>
                  <a:srgbClr val="006600"/>
                </a:solidFill>
                <a:latin typeface="华文宋体" panose="02010600040101010101" pitchFamily="2" charset="-122"/>
                <a:ea typeface="华文宋体" panose="02010600040101010101" pitchFamily="2" charset="-122"/>
              </a:rPr>
              <a:t>优胜域</a:t>
            </a:r>
            <a:r>
              <a:rPr lang="zh-CN" altLang="en-US" sz="2800" b="1" dirty="0">
                <a:solidFill>
                  <a:schemeClr val="accent2"/>
                </a:solidFill>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优胜邻域内的所有神经元</a:t>
            </a:r>
            <a:r>
              <a:rPr lang="zh-CN" altLang="en-US" sz="2800" b="1" dirty="0">
                <a:solidFill>
                  <a:srgbClr val="FF0000"/>
                </a:solidFill>
                <a:latin typeface="华文宋体" panose="02010600040101010101" pitchFamily="2" charset="-122"/>
                <a:ea typeface="华文宋体" panose="02010600040101010101" pitchFamily="2" charset="-122"/>
              </a:rPr>
              <a:t>均按其离开获胜神经元的距离</a:t>
            </a:r>
            <a:r>
              <a:rPr lang="zh-CN" altLang="en-US" sz="2800" b="1" dirty="0">
                <a:latin typeface="华文宋体" panose="02010600040101010101" pitchFamily="2" charset="-122"/>
                <a:ea typeface="华文宋体" panose="02010600040101010101" pitchFamily="2" charset="-122"/>
              </a:rPr>
              <a:t>远近不同程度地调整权值，均向输入向量的方向作程度不同的调整。 优胜邻域开始可定义得较大，但其大小随着训练次数的增加不断收缩，最终收缩到半径为零。</a:t>
            </a:r>
            <a:endParaRPr lang="zh-CN" altLang="en-US" sz="2800" dirty="0">
              <a:latin typeface="华文宋体" panose="02010600040101010101" pitchFamily="2" charset="-122"/>
              <a:ea typeface="华文宋体" panose="02010600040101010101" pitchFamily="2" charset="-122"/>
            </a:endParaRPr>
          </a:p>
        </p:txBody>
      </p:sp>
      <p:sp>
        <p:nvSpPr>
          <p:cNvPr id="24579" name="Text Box 7"/>
          <p:cNvSpPr txBox="1">
            <a:spLocks noChangeArrowheads="1"/>
          </p:cNvSpPr>
          <p:nvPr/>
        </p:nvSpPr>
        <p:spPr bwMode="auto">
          <a:xfrm>
            <a:off x="663270" y="4166870"/>
            <a:ext cx="7618413" cy="1212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en-US" altLang="zh-CN" sz="2800" b="1" dirty="0">
                <a:solidFill>
                  <a:schemeClr val="accent2"/>
                </a:solidFill>
                <a:latin typeface="华文宋体" panose="02010600040101010101" pitchFamily="2" charset="-122"/>
                <a:ea typeface="华文宋体" panose="02010600040101010101" pitchFamily="2" charset="-122"/>
              </a:rPr>
              <a:t>        </a:t>
            </a:r>
            <a:r>
              <a:rPr lang="zh-CN" altLang="en-US" sz="2800" b="1" dirty="0">
                <a:solidFill>
                  <a:srgbClr val="FF0000"/>
                </a:solidFill>
                <a:latin typeface="华文宋体" panose="02010600040101010101" pitchFamily="2" charset="-122"/>
                <a:ea typeface="华文宋体" panose="02010600040101010101" pitchFamily="2" charset="-122"/>
              </a:rPr>
              <a:t>当输入样本的类别改变时，获胜节点也会改变</a:t>
            </a:r>
            <a:r>
              <a:rPr lang="zh-CN" altLang="en-US" sz="2800" b="1" dirty="0">
                <a:solidFill>
                  <a:schemeClr val="accent2"/>
                </a:solidFill>
                <a:latin typeface="华文宋体" panose="02010600040101010101" pitchFamily="2" charset="-122"/>
                <a:ea typeface="华文宋体" panose="02010600040101010101" pitchFamily="2" charset="-122"/>
              </a:rPr>
              <a:t>。</a:t>
            </a:r>
            <a:endParaRPr lang="zh-CN" altLang="en-US" sz="2800" dirty="0">
              <a:latin typeface="华文宋体" panose="02010600040101010101" pitchFamily="2" charset="-122"/>
              <a:ea typeface="华文宋体" panose="02010600040101010101" pitchFamily="2" charset="-122"/>
            </a:endParaRPr>
          </a:p>
        </p:txBody>
      </p:sp>
      <p:grpSp>
        <p:nvGrpSpPr>
          <p:cNvPr id="4" name="组 9"/>
          <p:cNvGrpSpPr/>
          <p:nvPr/>
        </p:nvGrpSpPr>
        <p:grpSpPr>
          <a:xfrm>
            <a:off x="8363761" y="0"/>
            <a:ext cx="733409" cy="6858000"/>
            <a:chOff x="9055676" y="0"/>
            <a:chExt cx="3136324" cy="6858000"/>
          </a:xfrm>
        </p:grpSpPr>
        <p:sp>
          <p:nvSpPr>
            <p:cNvPr id="5"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矩形 7"/>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0" name="图形 10" descr="烧瓶"/>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Text Box 8"/>
          <p:cNvSpPr txBox="1">
            <a:spLocks noChangeArrowheads="1"/>
          </p:cNvSpPr>
          <p:nvPr/>
        </p:nvSpPr>
        <p:spPr bwMode="auto">
          <a:xfrm>
            <a:off x="521335" y="1090930"/>
            <a:ext cx="7593965" cy="461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800" b="1" dirty="0">
                <a:latin typeface="华文宋体" panose="02010600040101010101" pitchFamily="2" charset="-122"/>
                <a:ea typeface="华文宋体" panose="02010600040101010101" pitchFamily="2" charset="-122"/>
              </a:rPr>
              <a:t>        </a:t>
            </a:r>
            <a:r>
              <a:rPr lang="zh-CN" altLang="en-US" sz="2800" b="1" dirty="0">
                <a:latin typeface="华文宋体" panose="02010600040101010101" pitchFamily="2" charset="-122"/>
                <a:ea typeface="华文宋体" panose="02010600040101010101" pitchFamily="2" charset="-122"/>
              </a:rPr>
              <a:t>网络通过自组织方式，用大量训练样本调整网络的权值，最后使输出层各节点成为对特定模式类</a:t>
            </a:r>
            <a:r>
              <a:rPr lang="zh-CN" altLang="en-US" sz="2800" b="1" dirty="0">
                <a:solidFill>
                  <a:srgbClr val="FF0000"/>
                </a:solidFill>
                <a:latin typeface="华文宋体" panose="02010600040101010101" pitchFamily="2" charset="-122"/>
                <a:ea typeface="华文宋体" panose="02010600040101010101" pitchFamily="2" charset="-122"/>
              </a:rPr>
              <a:t>敏感的神经元</a:t>
            </a:r>
            <a:r>
              <a:rPr lang="zh-CN" altLang="en-US" sz="2800" b="1" dirty="0">
                <a:latin typeface="华文宋体" panose="02010600040101010101" pitchFamily="2" charset="-122"/>
                <a:ea typeface="华文宋体" panose="02010600040101010101" pitchFamily="2" charset="-122"/>
              </a:rPr>
              <a:t>，对应的内星权向量成为各输入样本类的</a:t>
            </a:r>
            <a:r>
              <a:rPr lang="zh-CN" altLang="en-US" sz="2800" b="1" dirty="0">
                <a:solidFill>
                  <a:srgbClr val="FF0000"/>
                </a:solidFill>
                <a:latin typeface="华文宋体" panose="02010600040101010101" pitchFamily="2" charset="-122"/>
                <a:ea typeface="华文宋体" panose="02010600040101010101" pitchFamily="2" charset="-122"/>
              </a:rPr>
              <a:t>中心向量</a:t>
            </a:r>
            <a:r>
              <a:rPr lang="zh-CN" altLang="en-US" sz="2800" b="1" dirty="0">
                <a:latin typeface="华文宋体" panose="02010600040101010101" pitchFamily="2" charset="-122"/>
                <a:ea typeface="华文宋体" panose="02010600040101010101" pitchFamily="2" charset="-122"/>
              </a:rPr>
              <a:t>。并且当两个样本类的特征接近时，代表这两类的节点在位置上也接近。从而，在输出层形成能够反映样本类分布情况的</a:t>
            </a:r>
            <a:r>
              <a:rPr lang="zh-CN" altLang="en-US" sz="2800" b="1" dirty="0">
                <a:solidFill>
                  <a:srgbClr val="FF0000"/>
                </a:solidFill>
                <a:latin typeface="华文宋体" panose="02010600040101010101" pitchFamily="2" charset="-122"/>
                <a:ea typeface="华文宋体" panose="02010600040101010101" pitchFamily="2" charset="-122"/>
              </a:rPr>
              <a:t>有序特征图。</a:t>
            </a:r>
            <a:endParaRPr lang="zh-CN" altLang="en-US" sz="2800" dirty="0">
              <a:solidFill>
                <a:srgbClr val="FF0000"/>
              </a:solidFill>
              <a:latin typeface="华文宋体" panose="02010600040101010101" pitchFamily="2" charset="-122"/>
              <a:ea typeface="华文宋体" panose="02010600040101010101" pitchFamily="2" charset="-122"/>
            </a:endParaRPr>
          </a:p>
        </p:txBody>
      </p:sp>
      <p:grpSp>
        <p:nvGrpSpPr>
          <p:cNvPr id="3" name="组 9"/>
          <p:cNvGrpSpPr/>
          <p:nvPr/>
        </p:nvGrpSpPr>
        <p:grpSpPr>
          <a:xfrm>
            <a:off x="8363761" y="0"/>
            <a:ext cx="733409"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9" name="图形 10" descr="烧瓶"/>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4"/>
          <p:cNvSpPr txBox="1">
            <a:spLocks noChangeArrowheads="1"/>
          </p:cNvSpPr>
          <p:nvPr/>
        </p:nvSpPr>
        <p:spPr bwMode="auto">
          <a:xfrm>
            <a:off x="567690" y="514176"/>
            <a:ext cx="645033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b="1" dirty="0">
                <a:solidFill>
                  <a:srgbClr val="006600"/>
                </a:solidFill>
                <a:latin typeface="华文宋体" panose="02010600040101010101" pitchFamily="2" charset="-122"/>
                <a:ea typeface="华文宋体" panose="02010600040101010101" pitchFamily="2" charset="-122"/>
              </a:rPr>
              <a:t>SOM</a:t>
            </a:r>
            <a:r>
              <a:rPr lang="zh-CN" altLang="en-US" sz="3200" b="1" dirty="0">
                <a:solidFill>
                  <a:srgbClr val="006600"/>
                </a:solidFill>
                <a:latin typeface="华文宋体" panose="02010600040101010101" pitchFamily="2" charset="-122"/>
                <a:ea typeface="华文宋体" panose="02010600040101010101" pitchFamily="2" charset="-122"/>
              </a:rPr>
              <a:t>网络的学习算法</a:t>
            </a:r>
          </a:p>
        </p:txBody>
      </p:sp>
      <p:sp>
        <p:nvSpPr>
          <p:cNvPr id="17411" name="Text Box 5"/>
          <p:cNvSpPr txBox="1"/>
          <p:nvPr/>
        </p:nvSpPr>
        <p:spPr>
          <a:xfrm>
            <a:off x="727710" y="1485205"/>
            <a:ext cx="7364730" cy="3194721"/>
          </a:xfrm>
          <a:prstGeom prst="rect">
            <a:avLst/>
          </a:prstGeom>
          <a:noFill/>
          <a:ln w="9525">
            <a:noFill/>
          </a:ln>
        </p:spPr>
        <p:txBody>
          <a:bodyPr wrap="square">
            <a:spAutoFit/>
          </a:bodyPr>
          <a:lstStyle/>
          <a:p>
            <a:pPr>
              <a:lnSpc>
                <a:spcPct val="120000"/>
              </a:lnSpc>
              <a:spcBef>
                <a:spcPct val="50000"/>
              </a:spcBef>
              <a:defRPr/>
            </a:pPr>
            <a:r>
              <a:rPr lang="en-US" altLang="x-none" sz="2800" b="1" noProof="1">
                <a:latin typeface="华文宋体" panose="02010600040101010101" pitchFamily="2" charset="-122"/>
                <a:ea typeface="华文宋体" panose="02010600040101010101" pitchFamily="2" charset="-122"/>
                <a:cs typeface="+mn-ea"/>
              </a:rPr>
              <a:t>       SOM</a:t>
            </a:r>
            <a:r>
              <a:rPr lang="zh-CN" altLang="en-US" sz="2800" b="1" noProof="1">
                <a:latin typeface="华文宋体" panose="02010600040101010101" pitchFamily="2" charset="-122"/>
                <a:ea typeface="华文宋体" panose="02010600040101010101" pitchFamily="2" charset="-122"/>
                <a:cs typeface="+mn-ea"/>
              </a:rPr>
              <a:t>网络采用的学习算法称</a:t>
            </a:r>
            <a:r>
              <a:rPr lang="en-US" altLang="x-none" sz="2800" b="1" noProof="1">
                <a:latin typeface="华文宋体" panose="02010600040101010101" pitchFamily="2" charset="-122"/>
                <a:ea typeface="华文宋体" panose="02010600040101010101" pitchFamily="2" charset="-122"/>
                <a:cs typeface="+mn-ea"/>
              </a:rPr>
              <a:t>Kohonen</a:t>
            </a:r>
            <a:r>
              <a:rPr lang="zh-CN" altLang="en-US" sz="2800" b="1" noProof="1">
                <a:latin typeface="华文宋体" panose="02010600040101010101" pitchFamily="2" charset="-122"/>
                <a:ea typeface="华文宋体" panose="02010600040101010101" pitchFamily="2" charset="-122"/>
                <a:cs typeface="+mn-ea"/>
              </a:rPr>
              <a:t>算法，是在胜者为王算法基础上加以改进而成。其主要区别在于调整权向量的侧抑制方式不同。胜者为王算法中，获胜神经元对周围神经元的抑制是“封杀”式的（</a:t>
            </a:r>
            <a:r>
              <a:rPr lang="zh-CN" altLang="en-US" sz="2800" b="1" noProof="1">
                <a:solidFill>
                  <a:srgbClr val="FF0000"/>
                </a:solidFill>
                <a:latin typeface="华文宋体" panose="02010600040101010101" pitchFamily="2" charset="-122"/>
                <a:ea typeface="华文宋体" panose="02010600040101010101" pitchFamily="2" charset="-122"/>
                <a:cs typeface="+mn-ea"/>
              </a:rPr>
              <a:t>只获胜神经调整权向量，周围其它无权调整</a:t>
            </a:r>
            <a:r>
              <a:rPr lang="zh-CN" altLang="en-US" sz="2800" b="1" noProof="1">
                <a:ln>
                  <a:solidFill>
                    <a:sysClr val="windowText" lastClr="000000"/>
                  </a:solidFill>
                </a:ln>
                <a:solidFill>
                  <a:srgbClr val="FF0000"/>
                </a:solidFill>
                <a:latin typeface="华文宋体" panose="02010600040101010101" pitchFamily="2" charset="-122"/>
                <a:ea typeface="华文宋体" panose="02010600040101010101" pitchFamily="2" charset="-122"/>
                <a:cs typeface="+mn-ea"/>
              </a:rPr>
              <a:t>）。</a:t>
            </a:r>
            <a:endParaRPr lang="zh-CN" altLang="en-US" sz="2800" b="1" noProof="1">
              <a:solidFill>
                <a:srgbClr val="FF0000"/>
              </a:solidFill>
              <a:latin typeface="华文宋体" panose="02010600040101010101" pitchFamily="2" charset="-122"/>
              <a:ea typeface="华文宋体" panose="02010600040101010101" pitchFamily="2" charset="-122"/>
            </a:endParaRPr>
          </a:p>
        </p:txBody>
      </p:sp>
      <p:sp>
        <p:nvSpPr>
          <p:cNvPr id="25605" name="Text Box 9"/>
          <p:cNvSpPr txBox="1">
            <a:spLocks noChangeArrowheads="1"/>
          </p:cNvSpPr>
          <p:nvPr/>
        </p:nvSpPr>
        <p:spPr bwMode="auto">
          <a:xfrm>
            <a:off x="727709" y="4515516"/>
            <a:ext cx="7364731"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800" b="1" dirty="0">
                <a:latin typeface="华文宋体" panose="02010600040101010101" pitchFamily="2" charset="-122"/>
                <a:ea typeface="华文宋体" panose="02010600040101010101" pitchFamily="2" charset="-122"/>
              </a:rPr>
              <a:t>       </a:t>
            </a:r>
            <a:r>
              <a:rPr lang="en-US" altLang="zh-CN" sz="2800" b="1" dirty="0" err="1">
                <a:latin typeface="华文宋体" panose="02010600040101010101" pitchFamily="2" charset="-122"/>
                <a:ea typeface="华文宋体" panose="02010600040101010101" pitchFamily="2" charset="-122"/>
              </a:rPr>
              <a:t>Kohonen</a:t>
            </a:r>
            <a:r>
              <a:rPr lang="zh-CN" altLang="en-US" sz="2800" b="1" dirty="0">
                <a:latin typeface="华文宋体" panose="02010600040101010101" pitchFamily="2" charset="-122"/>
                <a:ea typeface="华文宋体" panose="02010600040101010101" pitchFamily="2" charset="-122"/>
              </a:rPr>
              <a:t>算法采用</a:t>
            </a:r>
            <a:r>
              <a:rPr lang="zh-CN" altLang="en-US" sz="2800" b="1" dirty="0">
                <a:solidFill>
                  <a:srgbClr val="FF0000"/>
                </a:solidFill>
                <a:latin typeface="华文宋体" panose="02010600040101010101" pitchFamily="2" charset="-122"/>
                <a:ea typeface="华文宋体" panose="02010600040101010101" pitchFamily="2" charset="-122"/>
              </a:rPr>
              <a:t>优胜域</a:t>
            </a:r>
            <a:r>
              <a:rPr lang="zh-CN" altLang="en-US" sz="2800" b="1" dirty="0">
                <a:latin typeface="华文宋体" panose="02010600040101010101" pitchFamily="2" charset="-122"/>
                <a:ea typeface="华文宋体" panose="02010600040101010101" pitchFamily="2" charset="-122"/>
              </a:rPr>
              <a:t>思想，模拟生物区域神经兴奋竞争机制。</a:t>
            </a:r>
          </a:p>
        </p:txBody>
      </p:sp>
      <p:grpSp>
        <p:nvGrpSpPr>
          <p:cNvPr id="5" name="组 9"/>
          <p:cNvGrpSpPr/>
          <p:nvPr/>
        </p:nvGrpSpPr>
        <p:grpSpPr>
          <a:xfrm>
            <a:off x="8363761" y="0"/>
            <a:ext cx="733409" cy="6858000"/>
            <a:chOff x="9055676" y="0"/>
            <a:chExt cx="3136324" cy="6858000"/>
          </a:xfrm>
        </p:grpSpPr>
        <p:sp>
          <p:nvSpPr>
            <p:cNvPr id="6"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矩形 8"/>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0" descr="烧瓶"/>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ext Box 4"/>
          <p:cNvSpPr txBox="1">
            <a:spLocks noChangeArrowheads="1"/>
          </p:cNvSpPr>
          <p:nvPr/>
        </p:nvSpPr>
        <p:spPr bwMode="auto">
          <a:xfrm>
            <a:off x="323850" y="260350"/>
            <a:ext cx="84963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dirty="0" err="1">
                <a:solidFill>
                  <a:srgbClr val="FF0000"/>
                </a:solidFill>
              </a:rPr>
              <a:t>Kohonen</a:t>
            </a:r>
            <a:r>
              <a:rPr lang="zh-CN" altLang="en-US" sz="2800" b="1" dirty="0">
                <a:solidFill>
                  <a:srgbClr val="FF0000"/>
                </a:solidFill>
              </a:rPr>
              <a:t>算法</a:t>
            </a:r>
          </a:p>
        </p:txBody>
      </p:sp>
      <p:sp>
        <p:nvSpPr>
          <p:cNvPr id="7173" name="Text Box 5"/>
          <p:cNvSpPr txBox="1">
            <a:spLocks noChangeArrowheads="1"/>
          </p:cNvSpPr>
          <p:nvPr/>
        </p:nvSpPr>
        <p:spPr bwMode="auto">
          <a:xfrm>
            <a:off x="533400" y="692150"/>
            <a:ext cx="7618947" cy="275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sz="2400" b="1" dirty="0">
                <a:solidFill>
                  <a:srgbClr val="006600"/>
                </a:solidFill>
              </a:rPr>
              <a:t>（</a:t>
            </a:r>
            <a:r>
              <a:rPr lang="en-US" altLang="zh-CN" sz="2400" b="1" dirty="0">
                <a:solidFill>
                  <a:srgbClr val="006600"/>
                </a:solidFill>
                <a:latin typeface="华文宋体" panose="02010600040101010101" pitchFamily="2" charset="-122"/>
                <a:ea typeface="华文宋体" panose="02010600040101010101" pitchFamily="2" charset="-122"/>
              </a:rPr>
              <a:t>1</a:t>
            </a:r>
            <a:r>
              <a:rPr lang="zh-CN" altLang="en-US" sz="2400" b="1" dirty="0">
                <a:solidFill>
                  <a:srgbClr val="006600"/>
                </a:solidFill>
                <a:latin typeface="华文宋体" panose="02010600040101010101" pitchFamily="2" charset="-122"/>
                <a:ea typeface="华文宋体" panose="02010600040101010101" pitchFamily="2" charset="-122"/>
              </a:rPr>
              <a:t>）初始化</a:t>
            </a:r>
          </a:p>
          <a:p>
            <a:pPr eaLnBrk="1" hangingPunct="1">
              <a:lnSpc>
                <a:spcPct val="120000"/>
              </a:lnSpc>
            </a:pPr>
            <a:r>
              <a:rPr lang="zh-CN" altLang="en-US" sz="2400" b="1" dirty="0">
                <a:solidFill>
                  <a:srgbClr val="996600"/>
                </a:solidFill>
                <a:latin typeface="华文宋体" panose="02010600040101010101" pitchFamily="2" charset="-122"/>
                <a:ea typeface="华文宋体" panose="02010600040101010101" pitchFamily="2" charset="-122"/>
              </a:rPr>
              <a:t>        给定学习率初值 </a:t>
            </a:r>
            <a:r>
              <a:rPr lang="en-US" altLang="zh-CN" sz="2400" b="1" dirty="0">
                <a:solidFill>
                  <a:srgbClr val="996600"/>
                </a:solidFill>
                <a:latin typeface="华文宋体" panose="02010600040101010101" pitchFamily="2" charset="-122"/>
                <a:ea typeface="华文宋体" panose="02010600040101010101" pitchFamily="2" charset="-122"/>
              </a:rPr>
              <a:t>η(0)</a:t>
            </a:r>
            <a:r>
              <a:rPr lang="zh-CN" altLang="en-US" sz="2400" b="1" dirty="0">
                <a:solidFill>
                  <a:srgbClr val="996600"/>
                </a:solidFill>
                <a:latin typeface="华文宋体" panose="02010600040101010101" pitchFamily="2" charset="-122"/>
                <a:ea typeface="华文宋体" panose="02010600040101010101" pitchFamily="2" charset="-122"/>
              </a:rPr>
              <a:t>，（</a:t>
            </a:r>
            <a:r>
              <a:rPr lang="en-US" altLang="zh-CN" sz="2400" b="1" dirty="0">
                <a:solidFill>
                  <a:srgbClr val="996600"/>
                </a:solidFill>
                <a:latin typeface="华文宋体" panose="02010600040101010101" pitchFamily="2" charset="-122"/>
                <a:ea typeface="华文宋体" panose="02010600040101010101" pitchFamily="2" charset="-122"/>
              </a:rPr>
              <a:t>0&lt;η(0)&lt;1</a:t>
            </a:r>
            <a:r>
              <a:rPr lang="zh-CN" altLang="en-US" sz="2400" b="1" dirty="0">
                <a:solidFill>
                  <a:srgbClr val="996600"/>
                </a:solidFill>
                <a:latin typeface="华文宋体" panose="02010600040101010101" pitchFamily="2" charset="-122"/>
                <a:ea typeface="华文宋体" panose="02010600040101010101" pitchFamily="2" charset="-122"/>
              </a:rPr>
              <a:t>）；</a:t>
            </a:r>
          </a:p>
          <a:p>
            <a:pPr eaLnBrk="1" hangingPunct="1">
              <a:lnSpc>
                <a:spcPct val="120000"/>
              </a:lnSpc>
            </a:pPr>
            <a:r>
              <a:rPr lang="zh-CN" altLang="en-US" sz="2400" b="1" dirty="0">
                <a:solidFill>
                  <a:srgbClr val="996600"/>
                </a:solidFill>
                <a:latin typeface="华文宋体" panose="02010600040101010101" pitchFamily="2" charset="-122"/>
                <a:ea typeface="华文宋体" panose="02010600040101010101" pitchFamily="2" charset="-122"/>
              </a:rPr>
              <a:t>        确定初始优胜（邻）域</a:t>
            </a:r>
            <a:r>
              <a:rPr lang="en-US" altLang="zh-CN" sz="2400" b="1" dirty="0" err="1">
                <a:solidFill>
                  <a:srgbClr val="996600"/>
                </a:solidFill>
                <a:latin typeface="华文宋体" panose="02010600040101010101" pitchFamily="2" charset="-122"/>
                <a:ea typeface="华文宋体" panose="02010600040101010101" pitchFamily="2" charset="-122"/>
              </a:rPr>
              <a:t>N</a:t>
            </a:r>
            <a:r>
              <a:rPr lang="en-US" altLang="zh-CN" sz="2400" b="1" baseline="-25000" dirty="0" err="1">
                <a:solidFill>
                  <a:srgbClr val="996600"/>
                </a:solidFill>
                <a:latin typeface="华文宋体" panose="02010600040101010101" pitchFamily="2" charset="-122"/>
                <a:ea typeface="华文宋体" panose="02010600040101010101" pitchFamily="2" charset="-122"/>
              </a:rPr>
              <a:t>j</a:t>
            </a:r>
            <a:r>
              <a:rPr lang="en-US" altLang="zh-CN" sz="2400" b="1" baseline="-25000" dirty="0">
                <a:solidFill>
                  <a:srgbClr val="996600"/>
                </a:solidFill>
                <a:latin typeface="华文宋体" panose="02010600040101010101" pitchFamily="2" charset="-122"/>
                <a:ea typeface="华文宋体" panose="02010600040101010101" pitchFamily="2" charset="-122"/>
              </a:rPr>
              <a:t>*</a:t>
            </a:r>
            <a:r>
              <a:rPr lang="en-US" altLang="zh-CN" sz="2400" b="1" dirty="0">
                <a:solidFill>
                  <a:srgbClr val="996600"/>
                </a:solidFill>
                <a:latin typeface="华文宋体" panose="02010600040101010101" pitchFamily="2" charset="-122"/>
                <a:ea typeface="华文宋体" panose="02010600040101010101" pitchFamily="2" charset="-122"/>
              </a:rPr>
              <a:t>(0)</a:t>
            </a:r>
            <a:r>
              <a:rPr lang="zh-CN" altLang="en-US" sz="2400" b="1" dirty="0">
                <a:solidFill>
                  <a:srgbClr val="996600"/>
                </a:solidFill>
                <a:latin typeface="华文宋体" panose="02010600040101010101" pitchFamily="2" charset="-122"/>
                <a:ea typeface="华文宋体" panose="02010600040101010101" pitchFamily="2" charset="-122"/>
              </a:rPr>
              <a:t>的初值；</a:t>
            </a:r>
          </a:p>
          <a:p>
            <a:pPr eaLnBrk="1" hangingPunct="1">
              <a:lnSpc>
                <a:spcPct val="120000"/>
              </a:lnSpc>
            </a:pPr>
            <a:r>
              <a:rPr lang="zh-CN" altLang="en-US" sz="2400" b="1" dirty="0">
                <a:solidFill>
                  <a:srgbClr val="996600"/>
                </a:solidFill>
                <a:latin typeface="华文宋体" panose="02010600040101010101" pitchFamily="2" charset="-122"/>
                <a:ea typeface="华文宋体" panose="02010600040101010101" pitchFamily="2" charset="-122"/>
              </a:rPr>
              <a:t>        一般用半径表示，</a:t>
            </a:r>
            <a:r>
              <a:rPr lang="zh-CN" altLang="en-US" sz="2400" b="1" dirty="0">
                <a:solidFill>
                  <a:srgbClr val="FF0000"/>
                </a:solidFill>
                <a:latin typeface="华文宋体" panose="02010600040101010101" pitchFamily="2" charset="-122"/>
                <a:ea typeface="华文宋体" panose="02010600040101010101" pitchFamily="2" charset="-122"/>
              </a:rPr>
              <a:t>可取竞争层阵列幅度的</a:t>
            </a:r>
            <a:r>
              <a:rPr lang="en-US" altLang="zh-CN" sz="2400" b="1" dirty="0">
                <a:solidFill>
                  <a:srgbClr val="FF0000"/>
                </a:solidFill>
                <a:latin typeface="华文宋体" panose="02010600040101010101" pitchFamily="2" charset="-122"/>
                <a:ea typeface="华文宋体" panose="02010600040101010101" pitchFamily="2" charset="-122"/>
              </a:rPr>
              <a:t>1/3~1/2,</a:t>
            </a:r>
            <a:r>
              <a:rPr lang="zh-CN" altLang="en-US" sz="2400" b="1" dirty="0">
                <a:solidFill>
                  <a:srgbClr val="FF0000"/>
                </a:solidFill>
                <a:latin typeface="华文宋体" panose="02010600040101010101" pitchFamily="2" charset="-122"/>
                <a:ea typeface="华文宋体" panose="02010600040101010101" pitchFamily="2" charset="-122"/>
              </a:rPr>
              <a:t>甚至可覆盖整个竞争层</a:t>
            </a:r>
            <a:r>
              <a:rPr lang="zh-CN" altLang="en-US" sz="2400" b="1" dirty="0">
                <a:solidFill>
                  <a:srgbClr val="996600"/>
                </a:solidFill>
                <a:latin typeface="华文宋体" panose="02010600040101010101" pitchFamily="2" charset="-122"/>
                <a:ea typeface="华文宋体" panose="02010600040101010101" pitchFamily="2" charset="-122"/>
              </a:rPr>
              <a:t>。</a:t>
            </a:r>
          </a:p>
          <a:p>
            <a:pPr eaLnBrk="1" hangingPunct="1">
              <a:lnSpc>
                <a:spcPct val="120000"/>
              </a:lnSpc>
            </a:pPr>
            <a:r>
              <a:rPr lang="zh-CN" altLang="en-US" sz="2400" b="1" dirty="0">
                <a:solidFill>
                  <a:srgbClr val="996600"/>
                </a:solidFill>
                <a:latin typeface="华文宋体" panose="02010600040101010101" pitchFamily="2" charset="-122"/>
                <a:ea typeface="华文宋体" panose="02010600040101010101" pitchFamily="2" charset="-122"/>
              </a:rPr>
              <a:t>        对各权向量赋随机小数并进行归一化，得</a:t>
            </a:r>
            <a:r>
              <a:rPr lang="en-US" altLang="zh-CN" sz="2400" b="1" dirty="0">
                <a:solidFill>
                  <a:srgbClr val="996600"/>
                </a:solidFill>
                <a:latin typeface="华文宋体" panose="02010600040101010101" pitchFamily="2" charset="-122"/>
                <a:ea typeface="华文宋体" panose="02010600040101010101" pitchFamily="2" charset="-122"/>
              </a:rPr>
              <a:t>:</a:t>
            </a:r>
          </a:p>
        </p:txBody>
      </p:sp>
      <p:graphicFrame>
        <p:nvGraphicFramePr>
          <p:cNvPr id="7170" name="对象 18435"/>
          <p:cNvGraphicFramePr>
            <a:graphicFrameLocks noChangeAspect="1"/>
          </p:cNvGraphicFramePr>
          <p:nvPr/>
        </p:nvGraphicFramePr>
        <p:xfrm>
          <a:off x="1381918" y="3587751"/>
          <a:ext cx="2163763" cy="533400"/>
        </p:xfrm>
        <a:graphic>
          <a:graphicData uri="http://schemas.openxmlformats.org/presentationml/2006/ole">
            <mc:AlternateContent xmlns:mc="http://schemas.openxmlformats.org/markup-compatibility/2006">
              <mc:Choice xmlns:v="urn:schemas-microsoft-com:vml" Requires="v">
                <p:oleObj spid="_x0000_s7436" r:id="rId3" imgW="1079500" imgH="266700" progId="Equation.3">
                  <p:embed/>
                </p:oleObj>
              </mc:Choice>
              <mc:Fallback>
                <p:oleObj r:id="rId3" imgW="1079500" imgH="266700" progId="Equation.3">
                  <p:embed/>
                  <p:pic>
                    <p:nvPicPr>
                      <p:cNvPr id="0" name="对象 184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1918" y="3587751"/>
                        <a:ext cx="21637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174" name="Text Box 8"/>
          <p:cNvSpPr txBox="1">
            <a:spLocks noChangeArrowheads="1"/>
          </p:cNvSpPr>
          <p:nvPr/>
        </p:nvSpPr>
        <p:spPr bwMode="auto">
          <a:xfrm>
            <a:off x="533400" y="4440238"/>
            <a:ext cx="7437438" cy="14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sz="2400" b="1" dirty="0">
                <a:solidFill>
                  <a:srgbClr val="006600"/>
                </a:solidFill>
              </a:rPr>
              <a:t>（</a:t>
            </a:r>
            <a:r>
              <a:rPr lang="en-US" altLang="zh-CN" sz="2400" b="1" dirty="0">
                <a:solidFill>
                  <a:srgbClr val="006600"/>
                </a:solidFill>
                <a:latin typeface="华文宋体" panose="02010600040101010101" pitchFamily="2" charset="-122"/>
                <a:ea typeface="华文宋体" panose="02010600040101010101" pitchFamily="2" charset="-122"/>
              </a:rPr>
              <a:t>2</a:t>
            </a:r>
            <a:r>
              <a:rPr lang="zh-CN" altLang="en-US" sz="2400" b="1" dirty="0">
                <a:solidFill>
                  <a:srgbClr val="006600"/>
                </a:solidFill>
                <a:latin typeface="华文宋体" panose="02010600040101010101" pitchFamily="2" charset="-122"/>
                <a:ea typeface="华文宋体" panose="02010600040101010101" pitchFamily="2" charset="-122"/>
              </a:rPr>
              <a:t>）接受输入</a:t>
            </a:r>
          </a:p>
          <a:p>
            <a:pPr eaLnBrk="1" hangingPunct="1">
              <a:lnSpc>
                <a:spcPct val="120000"/>
              </a:lnSpc>
            </a:pPr>
            <a:r>
              <a:rPr lang="zh-CN" altLang="en-US" sz="2400" b="1" dirty="0">
                <a:solidFill>
                  <a:srgbClr val="996600"/>
                </a:solidFill>
                <a:latin typeface="华文宋体" panose="02010600040101010101" pitchFamily="2" charset="-122"/>
                <a:ea typeface="华文宋体" panose="02010600040101010101" pitchFamily="2" charset="-122"/>
              </a:rPr>
              <a:t>        从训练集中随机选取一个输入模式进行归一化处理，得</a:t>
            </a:r>
            <a:r>
              <a:rPr lang="en-US" altLang="zh-CN" sz="2400" b="1" dirty="0">
                <a:solidFill>
                  <a:srgbClr val="996600"/>
                </a:solidFill>
                <a:latin typeface="华文宋体" panose="02010600040101010101" pitchFamily="2" charset="-122"/>
                <a:ea typeface="华文宋体" panose="02010600040101010101" pitchFamily="2" charset="-122"/>
              </a:rPr>
              <a:t>: </a:t>
            </a:r>
          </a:p>
        </p:txBody>
      </p:sp>
      <p:sp>
        <p:nvSpPr>
          <p:cNvPr id="7175" name="Rectangle 10"/>
          <p:cNvSpPr>
            <a:spLocks noChangeArrowheads="1"/>
          </p:cNvSpPr>
          <p:nvPr/>
        </p:nvSpPr>
        <p:spPr bwMode="auto">
          <a:xfrm>
            <a:off x="0" y="33067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7171" name="对象 18438"/>
          <p:cNvGraphicFramePr>
            <a:graphicFrameLocks noChangeAspect="1"/>
          </p:cNvGraphicFramePr>
          <p:nvPr/>
        </p:nvGraphicFramePr>
        <p:xfrm>
          <a:off x="2463800" y="5848350"/>
          <a:ext cx="2376488" cy="501650"/>
        </p:xfrm>
        <a:graphic>
          <a:graphicData uri="http://schemas.openxmlformats.org/presentationml/2006/ole">
            <mc:AlternateContent xmlns:mc="http://schemas.openxmlformats.org/markup-compatibility/2006">
              <mc:Choice xmlns:v="urn:schemas-microsoft-com:vml" Requires="v">
                <p:oleObj spid="_x0000_s7437" r:id="rId5" imgW="1156335" imgH="241300" progId="Equation.3">
                  <p:embed/>
                </p:oleObj>
              </mc:Choice>
              <mc:Fallback>
                <p:oleObj r:id="rId5" imgW="1156335" imgH="241300" progId="Equation.3">
                  <p:embed/>
                  <p:pic>
                    <p:nvPicPr>
                      <p:cNvPr id="0" name="对象 184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63800" y="5848350"/>
                        <a:ext cx="2376488"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176" name="Rectangle 13"/>
          <p:cNvSpPr>
            <a:spLocks noChangeArrowheads="1"/>
          </p:cNvSpPr>
          <p:nvPr/>
        </p:nvSpPr>
        <p:spPr bwMode="auto">
          <a:xfrm>
            <a:off x="-2092325" y="3714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77" name="Rectangle 15"/>
          <p:cNvSpPr>
            <a:spLocks noChangeArrowheads="1"/>
          </p:cNvSpPr>
          <p:nvPr/>
        </p:nvSpPr>
        <p:spPr bwMode="auto">
          <a:xfrm>
            <a:off x="0" y="36258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0" name="组 9"/>
          <p:cNvGrpSpPr/>
          <p:nvPr/>
        </p:nvGrpSpPr>
        <p:grpSpPr>
          <a:xfrm>
            <a:off x="8363761" y="0"/>
            <a:ext cx="733409" cy="6858000"/>
            <a:chOff x="9055676" y="0"/>
            <a:chExt cx="3136324" cy="6858000"/>
          </a:xfrm>
        </p:grpSpPr>
        <p:sp>
          <p:nvSpPr>
            <p:cNvPr id="11"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矩形 13"/>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6" name="图形 10" descr="烧瓶"/>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Text Box 4"/>
          <p:cNvSpPr txBox="1">
            <a:spLocks noChangeArrowheads="1"/>
          </p:cNvSpPr>
          <p:nvPr/>
        </p:nvSpPr>
        <p:spPr bwMode="auto">
          <a:xfrm>
            <a:off x="482918" y="1924049"/>
            <a:ext cx="7921625" cy="96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sz="2400" b="1" dirty="0">
                <a:solidFill>
                  <a:srgbClr val="006600"/>
                </a:solidFill>
                <a:latin typeface="华文宋体" panose="02010600040101010101" pitchFamily="2" charset="-122"/>
                <a:ea typeface="华文宋体" panose="02010600040101010101" pitchFamily="2" charset="-122"/>
              </a:rPr>
              <a:t>（</a:t>
            </a:r>
            <a:r>
              <a:rPr lang="en-US" altLang="zh-CN" sz="2400" b="1" dirty="0">
                <a:solidFill>
                  <a:srgbClr val="006600"/>
                </a:solidFill>
                <a:latin typeface="华文宋体" panose="02010600040101010101" pitchFamily="2" charset="-122"/>
                <a:ea typeface="华文宋体" panose="02010600040101010101" pitchFamily="2" charset="-122"/>
              </a:rPr>
              <a:t>4</a:t>
            </a:r>
            <a:r>
              <a:rPr lang="zh-CN" altLang="en-US" sz="2400" b="1" dirty="0">
                <a:solidFill>
                  <a:srgbClr val="006600"/>
                </a:solidFill>
                <a:latin typeface="华文宋体" panose="02010600040101010101" pitchFamily="2" charset="-122"/>
                <a:ea typeface="华文宋体" panose="02010600040101010101" pitchFamily="2" charset="-122"/>
              </a:rPr>
              <a:t>）调整权值</a:t>
            </a:r>
          </a:p>
          <a:p>
            <a:pPr eaLnBrk="1" hangingPunct="1">
              <a:lnSpc>
                <a:spcPct val="120000"/>
              </a:lnSpc>
            </a:pPr>
            <a:r>
              <a:rPr lang="zh-CN" altLang="en-US" sz="2400" b="1" dirty="0">
                <a:latin typeface="华文宋体" panose="02010600040101010101" pitchFamily="2" charset="-122"/>
                <a:ea typeface="华文宋体" panose="02010600040101010101" pitchFamily="2" charset="-122"/>
              </a:rPr>
              <a:t>          以</a:t>
            </a:r>
            <a:r>
              <a:rPr lang="en-US" altLang="zh-CN" sz="2400" b="1" dirty="0">
                <a:latin typeface="华文宋体" panose="02010600040101010101" pitchFamily="2" charset="-122"/>
                <a:ea typeface="华文宋体" panose="02010600040101010101" pitchFamily="2" charset="-122"/>
              </a:rPr>
              <a:t>j*</a:t>
            </a:r>
            <a:r>
              <a:rPr lang="zh-CN" altLang="en-US" sz="2400" b="1" dirty="0">
                <a:latin typeface="华文宋体" panose="02010600040101010101" pitchFamily="2" charset="-122"/>
                <a:ea typeface="华文宋体" panose="02010600040101010101" pitchFamily="2" charset="-122"/>
              </a:rPr>
              <a:t>为中心，对优胜域</a:t>
            </a:r>
            <a:r>
              <a:rPr lang="en-US" altLang="zh-CN" sz="2400" b="1" dirty="0" err="1">
                <a:latin typeface="华文宋体" panose="02010600040101010101" pitchFamily="2" charset="-122"/>
                <a:ea typeface="华文宋体" panose="02010600040101010101" pitchFamily="2" charset="-122"/>
              </a:rPr>
              <a:t>N</a:t>
            </a:r>
            <a:r>
              <a:rPr lang="en-US" altLang="zh-CN" sz="2400" b="1" baseline="-25000" dirty="0" err="1">
                <a:latin typeface="华文宋体" panose="02010600040101010101" pitchFamily="2" charset="-122"/>
                <a:ea typeface="华文宋体" panose="02010600040101010101" pitchFamily="2" charset="-122"/>
              </a:rPr>
              <a:t>j</a:t>
            </a:r>
            <a:r>
              <a:rPr lang="en-US" altLang="zh-CN" sz="2400" b="1" baseline="-25000" dirty="0">
                <a:latin typeface="华文宋体" panose="02010600040101010101" pitchFamily="2" charset="-122"/>
                <a:ea typeface="华文宋体" panose="02010600040101010101" pitchFamily="2" charset="-122"/>
              </a:rPr>
              <a:t>*</a:t>
            </a:r>
            <a:r>
              <a:rPr lang="en-US" altLang="zh-CN" sz="2400" b="1" dirty="0">
                <a:latin typeface="华文宋体" panose="02010600040101010101" pitchFamily="2" charset="-122"/>
                <a:ea typeface="华文宋体" panose="02010600040101010101" pitchFamily="2" charset="-122"/>
              </a:rPr>
              <a:t>(t)</a:t>
            </a:r>
            <a:r>
              <a:rPr lang="zh-CN" altLang="en-US" sz="2400" b="1" dirty="0">
                <a:latin typeface="华文宋体" panose="02010600040101010101" pitchFamily="2" charset="-122"/>
                <a:ea typeface="华文宋体" panose="02010600040101010101" pitchFamily="2" charset="-122"/>
              </a:rPr>
              <a:t>内的所有节点调整权值：</a:t>
            </a:r>
          </a:p>
        </p:txBody>
      </p:sp>
      <p:sp>
        <p:nvSpPr>
          <p:cNvPr id="8198" name="Rectangle 6"/>
          <p:cNvSpPr>
            <a:spLocks noChangeArrowheads="1"/>
          </p:cNvSpPr>
          <p:nvPr/>
        </p:nvSpPr>
        <p:spPr bwMode="auto">
          <a:xfrm>
            <a:off x="0" y="32956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8194" name="对象 19459"/>
          <p:cNvGraphicFramePr>
            <a:graphicFrameLocks noChangeAspect="1"/>
          </p:cNvGraphicFramePr>
          <p:nvPr/>
        </p:nvGraphicFramePr>
        <p:xfrm>
          <a:off x="1597025" y="2982913"/>
          <a:ext cx="6769100" cy="496887"/>
        </p:xfrm>
        <a:graphic>
          <a:graphicData uri="http://schemas.openxmlformats.org/presentationml/2006/ole">
            <mc:AlternateContent xmlns:mc="http://schemas.openxmlformats.org/markup-compatibility/2006">
              <mc:Choice xmlns:v="urn:schemas-microsoft-com:vml" Requires="v">
                <p:oleObj spid="_x0000_s8583" r:id="rId3" imgW="3632200" imgH="266700" progId="Equation.3">
                  <p:embed/>
                </p:oleObj>
              </mc:Choice>
              <mc:Fallback>
                <p:oleObj r:id="rId3" imgW="3632200" imgH="266700" progId="Equation.3">
                  <p:embed/>
                  <p:pic>
                    <p:nvPicPr>
                      <p:cNvPr id="0" name="对象 1945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7025" y="2982913"/>
                        <a:ext cx="676910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199" name="Text Box 7"/>
          <p:cNvSpPr txBox="1">
            <a:spLocks noChangeArrowheads="1"/>
          </p:cNvSpPr>
          <p:nvPr/>
        </p:nvSpPr>
        <p:spPr bwMode="auto">
          <a:xfrm>
            <a:off x="611188" y="4043363"/>
            <a:ext cx="8207375"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sz="2400" b="1" dirty="0">
                <a:solidFill>
                  <a:srgbClr val="006600"/>
                </a:solidFill>
                <a:latin typeface="华文宋体" panose="02010600040101010101" pitchFamily="2" charset="-122"/>
                <a:ea typeface="华文宋体" panose="02010600040101010101" pitchFamily="2" charset="-122"/>
              </a:rPr>
              <a:t>（</a:t>
            </a:r>
            <a:r>
              <a:rPr lang="en-US" altLang="zh-CN" sz="2400" b="1" dirty="0">
                <a:solidFill>
                  <a:srgbClr val="006600"/>
                </a:solidFill>
                <a:latin typeface="华文宋体" panose="02010600040101010101" pitchFamily="2" charset="-122"/>
                <a:ea typeface="华文宋体" panose="02010600040101010101" pitchFamily="2" charset="-122"/>
              </a:rPr>
              <a:t>6</a:t>
            </a:r>
            <a:r>
              <a:rPr lang="zh-CN" altLang="en-US" sz="2400" b="1" dirty="0">
                <a:solidFill>
                  <a:srgbClr val="006600"/>
                </a:solidFill>
                <a:latin typeface="华文宋体" panose="02010600040101010101" pitchFamily="2" charset="-122"/>
                <a:ea typeface="华文宋体" panose="02010600040101010101" pitchFamily="2" charset="-122"/>
              </a:rPr>
              <a:t>）更新邻域</a:t>
            </a:r>
            <a:r>
              <a:rPr lang="en-US" altLang="zh-CN" sz="2400" b="1" dirty="0" err="1">
                <a:solidFill>
                  <a:srgbClr val="006600"/>
                </a:solidFill>
                <a:latin typeface="华文宋体" panose="02010600040101010101" pitchFamily="2" charset="-122"/>
                <a:ea typeface="华文宋体" panose="02010600040101010101" pitchFamily="2" charset="-122"/>
              </a:rPr>
              <a:t>N</a:t>
            </a:r>
            <a:r>
              <a:rPr lang="en-US" altLang="zh-CN" sz="2400" b="1" baseline="-25000" dirty="0" err="1">
                <a:solidFill>
                  <a:srgbClr val="006600"/>
                </a:solidFill>
                <a:latin typeface="华文宋体" panose="02010600040101010101" pitchFamily="2" charset="-122"/>
                <a:ea typeface="华文宋体" panose="02010600040101010101" pitchFamily="2" charset="-122"/>
              </a:rPr>
              <a:t>j</a:t>
            </a:r>
            <a:r>
              <a:rPr lang="en-US" altLang="zh-CN" sz="2400" b="1" baseline="-25000" dirty="0">
                <a:solidFill>
                  <a:srgbClr val="006600"/>
                </a:solidFill>
                <a:latin typeface="华文宋体" panose="02010600040101010101" pitchFamily="2" charset="-122"/>
                <a:ea typeface="华文宋体" panose="02010600040101010101" pitchFamily="2" charset="-122"/>
              </a:rPr>
              <a:t>*</a:t>
            </a:r>
            <a:r>
              <a:rPr lang="en-US" altLang="zh-CN" sz="2400" b="1" dirty="0">
                <a:solidFill>
                  <a:srgbClr val="006600"/>
                </a:solidFill>
                <a:latin typeface="华文宋体" panose="02010600040101010101" pitchFamily="2" charset="-122"/>
                <a:ea typeface="华文宋体" panose="02010600040101010101" pitchFamily="2" charset="-122"/>
              </a:rPr>
              <a:t>(t)</a:t>
            </a:r>
            <a:r>
              <a:rPr lang="zh-CN" altLang="en-US" sz="2400" b="1" dirty="0">
                <a:solidFill>
                  <a:srgbClr val="006600"/>
                </a:solidFill>
                <a:latin typeface="华文宋体" panose="02010600040101010101" pitchFamily="2" charset="-122"/>
                <a:ea typeface="华文宋体" panose="02010600040101010101" pitchFamily="2" charset="-122"/>
              </a:rPr>
              <a:t>及学习率</a:t>
            </a:r>
            <a:r>
              <a:rPr lang="en-US" altLang="zh-CN" sz="2400" b="1" dirty="0">
                <a:solidFill>
                  <a:srgbClr val="006600"/>
                </a:solidFill>
                <a:latin typeface="华文宋体" panose="02010600040101010101" pitchFamily="2" charset="-122"/>
                <a:ea typeface="华文宋体" panose="02010600040101010101" pitchFamily="2" charset="-122"/>
              </a:rPr>
              <a:t>η(t)</a:t>
            </a:r>
            <a:endParaRPr lang="fr-FR" altLang="en-US" sz="2400" b="1" dirty="0">
              <a:solidFill>
                <a:srgbClr val="006600"/>
              </a:solidFill>
              <a:latin typeface="华文宋体" panose="02010600040101010101" pitchFamily="2" charset="-122"/>
              <a:ea typeface="华文宋体" panose="02010600040101010101" pitchFamily="2" charset="-122"/>
            </a:endParaRPr>
          </a:p>
          <a:p>
            <a:pPr eaLnBrk="1" hangingPunct="1">
              <a:lnSpc>
                <a:spcPct val="120000"/>
              </a:lnSpc>
            </a:pPr>
            <a:r>
              <a:rPr lang="fr-FR" altLang="en-US" sz="2400" b="1" dirty="0">
                <a:solidFill>
                  <a:srgbClr val="996600"/>
                </a:solidFill>
                <a:latin typeface="华文宋体" panose="02010600040101010101" pitchFamily="2" charset="-122"/>
                <a:ea typeface="华文宋体" panose="02010600040101010101" pitchFamily="2" charset="-122"/>
              </a:rPr>
              <a:t>            </a:t>
            </a:r>
            <a:r>
              <a:rPr lang="fr-FR" altLang="en-US" sz="2400" b="1" dirty="0">
                <a:latin typeface="华文宋体" panose="02010600040101010101" pitchFamily="2" charset="-122"/>
                <a:ea typeface="华文宋体" panose="02010600040101010101" pitchFamily="2" charset="-122"/>
              </a:rPr>
              <a:t>N</a:t>
            </a:r>
            <a:r>
              <a:rPr lang="fr-FR" altLang="en-US" sz="2400" b="1" baseline="-25000" dirty="0">
                <a:latin typeface="华文宋体" panose="02010600040101010101" pitchFamily="2" charset="-122"/>
                <a:ea typeface="华文宋体" panose="02010600040101010101" pitchFamily="2" charset="-122"/>
              </a:rPr>
              <a:t>j*</a:t>
            </a:r>
            <a:r>
              <a:rPr lang="fr-FR" altLang="en-US" sz="2400" b="1" dirty="0">
                <a:latin typeface="华文宋体" panose="02010600040101010101" pitchFamily="2" charset="-122"/>
                <a:ea typeface="华文宋体" panose="02010600040101010101" pitchFamily="2" charset="-122"/>
              </a:rPr>
              <a:t>(t)=INT[N</a:t>
            </a:r>
            <a:r>
              <a:rPr lang="fr-FR" altLang="en-US" sz="2400" b="1" baseline="-25000" dirty="0">
                <a:latin typeface="华文宋体" panose="02010600040101010101" pitchFamily="2" charset="-122"/>
                <a:ea typeface="华文宋体" panose="02010600040101010101" pitchFamily="2" charset="-122"/>
              </a:rPr>
              <a:t>j*</a:t>
            </a:r>
            <a:r>
              <a:rPr lang="fr-FR" altLang="en-US" sz="2400" b="1" dirty="0">
                <a:latin typeface="华文宋体" panose="02010600040101010101" pitchFamily="2" charset="-122"/>
                <a:ea typeface="华文宋体" panose="02010600040101010101" pitchFamily="2" charset="-122"/>
              </a:rPr>
              <a:t>(0)(1-t/T)]</a:t>
            </a:r>
          </a:p>
          <a:p>
            <a:pPr eaLnBrk="1" hangingPunct="1">
              <a:lnSpc>
                <a:spcPct val="120000"/>
              </a:lnSpc>
            </a:pPr>
            <a:r>
              <a:rPr lang="fr-FR" altLang="en-US" sz="2400" b="1" dirty="0">
                <a:latin typeface="华文宋体" panose="02010600040101010101" pitchFamily="2" charset="-122"/>
                <a:ea typeface="华文宋体" panose="02010600040101010101" pitchFamily="2" charset="-122"/>
              </a:rPr>
              <a:t>                 t——</a:t>
            </a:r>
            <a:r>
              <a:rPr lang="zh-CN" altLang="en-US" sz="2400" b="1" dirty="0">
                <a:latin typeface="华文宋体" panose="02010600040101010101" pitchFamily="2" charset="-122"/>
                <a:ea typeface="华文宋体" panose="02010600040101010101" pitchFamily="2" charset="-122"/>
              </a:rPr>
              <a:t>当前学习次数；</a:t>
            </a:r>
          </a:p>
          <a:p>
            <a:pPr eaLnBrk="1" hangingPunct="1">
              <a:lnSpc>
                <a:spcPct val="120000"/>
              </a:lnSpc>
            </a:pPr>
            <a:r>
              <a:rPr lang="fr-FR" altLang="en-US" sz="2400" b="1" dirty="0">
                <a:latin typeface="华文宋体" panose="02010600040101010101" pitchFamily="2" charset="-122"/>
                <a:ea typeface="华文宋体" panose="02010600040101010101" pitchFamily="2" charset="-122"/>
              </a:rPr>
              <a:t>                 T——</a:t>
            </a:r>
            <a:r>
              <a:rPr lang="zh-CN" altLang="en-US" sz="2400" b="1" dirty="0">
                <a:latin typeface="华文宋体" panose="02010600040101010101" pitchFamily="2" charset="-122"/>
                <a:ea typeface="华文宋体" panose="02010600040101010101" pitchFamily="2" charset="-122"/>
              </a:rPr>
              <a:t>预先设定的最大训练次数</a:t>
            </a:r>
            <a:r>
              <a:rPr lang="fr-FR" altLang="en-US" sz="2400" b="1" dirty="0">
                <a:latin typeface="华文宋体" panose="02010600040101010101" pitchFamily="2" charset="-122"/>
                <a:ea typeface="华文宋体" panose="02010600040101010101" pitchFamily="2" charset="-122"/>
              </a:rPr>
              <a:t>.</a:t>
            </a:r>
          </a:p>
          <a:p>
            <a:pPr eaLnBrk="1" hangingPunct="1">
              <a:lnSpc>
                <a:spcPct val="120000"/>
              </a:lnSpc>
            </a:pPr>
            <a:r>
              <a:rPr lang="fr-FR" altLang="en-US" sz="2400" b="1" dirty="0">
                <a:latin typeface="华文宋体" panose="02010600040101010101" pitchFamily="2" charset="-122"/>
                <a:ea typeface="华文宋体" panose="02010600040101010101" pitchFamily="2" charset="-122"/>
              </a:rPr>
              <a:t>          η</a:t>
            </a:r>
            <a:r>
              <a:rPr lang="en-US" altLang="zh-CN" sz="2400" b="1" dirty="0">
                <a:latin typeface="华文宋体" panose="02010600040101010101" pitchFamily="2" charset="-122"/>
                <a:ea typeface="华文宋体" panose="02010600040101010101" pitchFamily="2" charset="-122"/>
              </a:rPr>
              <a:t>(t)= η(0)[1-t/T]——</a:t>
            </a:r>
            <a:r>
              <a:rPr lang="zh-CN" altLang="en-US" sz="2400" b="1" dirty="0">
                <a:latin typeface="华文宋体" panose="02010600040101010101" pitchFamily="2" charset="-122"/>
                <a:ea typeface="华文宋体" panose="02010600040101010101" pitchFamily="2" charset="-122"/>
              </a:rPr>
              <a:t>网络在</a:t>
            </a:r>
            <a:r>
              <a:rPr lang="en-US" altLang="zh-CN" sz="2400" b="1" dirty="0">
                <a:latin typeface="华文宋体" panose="02010600040101010101" pitchFamily="2" charset="-122"/>
                <a:ea typeface="华文宋体" panose="02010600040101010101" pitchFamily="2" charset="-122"/>
              </a:rPr>
              <a:t>t</a:t>
            </a:r>
            <a:r>
              <a:rPr lang="zh-CN" altLang="en-US" sz="2400" b="1" dirty="0">
                <a:latin typeface="华文宋体" panose="02010600040101010101" pitchFamily="2" charset="-122"/>
                <a:ea typeface="华文宋体" panose="02010600040101010101" pitchFamily="2" charset="-122"/>
              </a:rPr>
              <a:t>时刻的学习率</a:t>
            </a:r>
            <a:r>
              <a:rPr lang="en-US" altLang="zh-CN" sz="2400" b="1" dirty="0">
                <a:latin typeface="华文宋体" panose="02010600040101010101" pitchFamily="2" charset="-122"/>
                <a:ea typeface="华文宋体" panose="02010600040101010101" pitchFamily="2" charset="-122"/>
              </a:rPr>
              <a:t>.</a:t>
            </a:r>
          </a:p>
          <a:p>
            <a:pPr eaLnBrk="1" hangingPunct="1">
              <a:lnSpc>
                <a:spcPct val="120000"/>
              </a:lnSpc>
            </a:pPr>
            <a:r>
              <a:rPr lang="en-US" altLang="zh-CN" sz="2400" b="1" dirty="0">
                <a:latin typeface="华文宋体" panose="02010600040101010101" pitchFamily="2" charset="-122"/>
                <a:ea typeface="华文宋体" panose="02010600040101010101" pitchFamily="2" charset="-122"/>
              </a:rPr>
              <a:t>           </a:t>
            </a:r>
            <a:r>
              <a:rPr lang="en-US" altLang="zh-CN" sz="2400" b="1" dirty="0" err="1">
                <a:latin typeface="华文宋体" panose="02010600040101010101" pitchFamily="2" charset="-122"/>
                <a:ea typeface="华文宋体" panose="02010600040101010101" pitchFamily="2" charset="-122"/>
              </a:rPr>
              <a:t>N</a:t>
            </a:r>
            <a:r>
              <a:rPr lang="en-US" altLang="zh-CN" sz="2400" b="1" baseline="-25000" dirty="0" err="1">
                <a:latin typeface="华文宋体" panose="02010600040101010101" pitchFamily="2" charset="-122"/>
                <a:ea typeface="华文宋体" panose="02010600040101010101" pitchFamily="2" charset="-122"/>
              </a:rPr>
              <a:t>j</a:t>
            </a:r>
            <a:r>
              <a:rPr lang="en-US" altLang="zh-CN" sz="2400" b="1" baseline="-25000" dirty="0">
                <a:latin typeface="华文宋体" panose="02010600040101010101" pitchFamily="2" charset="-122"/>
                <a:ea typeface="华文宋体" panose="02010600040101010101" pitchFamily="2" charset="-122"/>
              </a:rPr>
              <a:t>*</a:t>
            </a:r>
            <a:r>
              <a:rPr lang="en-US" altLang="zh-CN" sz="2400" b="1" dirty="0">
                <a:latin typeface="华文宋体" panose="02010600040101010101" pitchFamily="2" charset="-122"/>
                <a:ea typeface="华文宋体" panose="02010600040101010101" pitchFamily="2" charset="-122"/>
              </a:rPr>
              <a:t>(t)</a:t>
            </a:r>
            <a:r>
              <a:rPr lang="zh-CN" altLang="en-US" sz="2400" b="1" dirty="0">
                <a:latin typeface="华文宋体" panose="02010600040101010101" pitchFamily="2" charset="-122"/>
                <a:ea typeface="华文宋体" panose="02010600040101010101" pitchFamily="2" charset="-122"/>
              </a:rPr>
              <a:t>和</a:t>
            </a:r>
            <a:r>
              <a:rPr lang="en-US" altLang="zh-CN" sz="2400" b="1" dirty="0">
                <a:latin typeface="华文宋体" panose="02010600040101010101" pitchFamily="2" charset="-122"/>
                <a:ea typeface="华文宋体" panose="02010600040101010101" pitchFamily="2" charset="-122"/>
              </a:rPr>
              <a:t>η(t)</a:t>
            </a:r>
            <a:r>
              <a:rPr lang="zh-CN" altLang="en-US" sz="2400" b="1" dirty="0">
                <a:latin typeface="华文宋体" panose="02010600040101010101" pitchFamily="2" charset="-122"/>
                <a:ea typeface="华文宋体" panose="02010600040101010101" pitchFamily="2" charset="-122"/>
              </a:rPr>
              <a:t>不限于上述形势，也有其他形式。</a:t>
            </a:r>
          </a:p>
        </p:txBody>
      </p:sp>
      <p:sp>
        <p:nvSpPr>
          <p:cNvPr id="8200" name="Text Box 10"/>
          <p:cNvSpPr txBox="1">
            <a:spLocks noChangeArrowheads="1"/>
          </p:cNvSpPr>
          <p:nvPr/>
        </p:nvSpPr>
        <p:spPr bwMode="auto">
          <a:xfrm>
            <a:off x="611188" y="3586163"/>
            <a:ext cx="8207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a:solidFill>
                  <a:srgbClr val="006600"/>
                </a:solidFill>
              </a:rPr>
              <a:t>（</a:t>
            </a:r>
            <a:r>
              <a:rPr lang="en-US" altLang="zh-CN" sz="2400" b="1" dirty="0">
                <a:solidFill>
                  <a:srgbClr val="006600"/>
                </a:solidFill>
              </a:rPr>
              <a:t>5</a:t>
            </a:r>
            <a:r>
              <a:rPr lang="zh-CN" altLang="en-US" sz="2400" b="1" dirty="0">
                <a:solidFill>
                  <a:srgbClr val="006600"/>
                </a:solidFill>
              </a:rPr>
              <a:t>）检查总模式数（</a:t>
            </a:r>
            <a:r>
              <a:rPr lang="en-US" altLang="zh-CN" sz="2400" b="1" dirty="0">
                <a:solidFill>
                  <a:srgbClr val="006600"/>
                </a:solidFill>
              </a:rPr>
              <a:t>P</a:t>
            </a:r>
            <a:r>
              <a:rPr lang="zh-CN" altLang="en-US" sz="2400" b="1" dirty="0">
                <a:solidFill>
                  <a:srgbClr val="006600"/>
                </a:solidFill>
              </a:rPr>
              <a:t>）是否全部参与了学习，否则返（</a:t>
            </a:r>
            <a:r>
              <a:rPr lang="en-US" altLang="zh-CN" sz="2400" b="1" dirty="0">
                <a:solidFill>
                  <a:srgbClr val="006600"/>
                </a:solidFill>
              </a:rPr>
              <a:t>2</a:t>
            </a:r>
            <a:r>
              <a:rPr lang="zh-CN" altLang="en-US" sz="2400" b="1" dirty="0">
                <a:solidFill>
                  <a:srgbClr val="006600"/>
                </a:solidFill>
              </a:rPr>
              <a:t>）</a:t>
            </a:r>
          </a:p>
        </p:txBody>
      </p:sp>
      <p:sp>
        <p:nvSpPr>
          <p:cNvPr id="8201" name="Text Box 11"/>
          <p:cNvSpPr txBox="1">
            <a:spLocks noChangeArrowheads="1"/>
          </p:cNvSpPr>
          <p:nvPr/>
        </p:nvSpPr>
        <p:spPr bwMode="auto">
          <a:xfrm>
            <a:off x="431800" y="94456"/>
            <a:ext cx="8280400" cy="179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rgbClr val="006600"/>
                </a:solidFill>
                <a:latin typeface="华文宋体" panose="02010600040101010101" pitchFamily="2" charset="-122"/>
                <a:ea typeface="华文宋体" panose="02010600040101010101" pitchFamily="2" charset="-122"/>
              </a:rPr>
              <a:t>（</a:t>
            </a:r>
            <a:r>
              <a:rPr lang="en-US" altLang="zh-CN" sz="2400" b="1" dirty="0">
                <a:solidFill>
                  <a:srgbClr val="006600"/>
                </a:solidFill>
                <a:latin typeface="华文宋体" panose="02010600040101010101" pitchFamily="2" charset="-122"/>
                <a:ea typeface="华文宋体" panose="02010600040101010101" pitchFamily="2" charset="-122"/>
              </a:rPr>
              <a:t>3</a:t>
            </a:r>
            <a:r>
              <a:rPr lang="zh-CN" altLang="en-US" sz="2400" b="1" dirty="0">
                <a:solidFill>
                  <a:srgbClr val="006600"/>
                </a:solidFill>
                <a:latin typeface="华文宋体" panose="02010600040101010101" pitchFamily="2" charset="-122"/>
                <a:ea typeface="华文宋体" panose="02010600040101010101" pitchFamily="2" charset="-122"/>
              </a:rPr>
              <a:t>）寻找获胜节点</a:t>
            </a:r>
          </a:p>
          <a:p>
            <a:pPr eaLnBrk="1" hangingPunct="1">
              <a:lnSpc>
                <a:spcPct val="120000"/>
              </a:lnSpc>
            </a:pPr>
            <a:r>
              <a:rPr lang="zh-CN" altLang="en-US" sz="2400" b="1" dirty="0">
                <a:solidFill>
                  <a:srgbClr val="996600"/>
                </a:solidFill>
                <a:latin typeface="华文宋体" panose="02010600040101010101" pitchFamily="2" charset="-122"/>
                <a:ea typeface="华文宋体" panose="02010600040101010101" pitchFamily="2" charset="-122"/>
              </a:rPr>
              <a:t>       </a:t>
            </a:r>
            <a:r>
              <a:rPr lang="zh-CN" altLang="en-US" sz="2400" b="1" dirty="0">
                <a:latin typeface="华文宋体" panose="02010600040101010101" pitchFamily="2" charset="-122"/>
                <a:ea typeface="华文宋体" panose="02010600040101010101" pitchFamily="2" charset="-122"/>
              </a:rPr>
              <a:t>计算    与      的点积，</a:t>
            </a:r>
            <a:r>
              <a:rPr lang="en-US" altLang="zh-CN" sz="2400" b="1" dirty="0">
                <a:latin typeface="华文宋体" panose="02010600040101010101" pitchFamily="2" charset="-122"/>
                <a:ea typeface="华文宋体" panose="02010600040101010101" pitchFamily="2" charset="-122"/>
              </a:rPr>
              <a:t>j=1,2,…m</a:t>
            </a:r>
            <a:r>
              <a:rPr lang="zh-CN" altLang="en-US" sz="2400" b="1" dirty="0">
                <a:latin typeface="华文宋体" panose="02010600040101010101" pitchFamily="2" charset="-122"/>
                <a:ea typeface="华文宋体" panose="02010600040101010101" pitchFamily="2" charset="-122"/>
              </a:rPr>
              <a:t>，得到点积最大的获胜节点</a:t>
            </a:r>
            <a:r>
              <a:rPr lang="en-US" altLang="zh-CN" sz="2400" b="1" dirty="0">
                <a:latin typeface="华文宋体" panose="02010600040101010101" pitchFamily="2" charset="-122"/>
                <a:ea typeface="华文宋体" panose="02010600040101010101" pitchFamily="2" charset="-122"/>
              </a:rPr>
              <a:t>j*</a:t>
            </a:r>
            <a:r>
              <a:rPr lang="zh-CN" altLang="en-US" sz="2400" b="1" dirty="0">
                <a:latin typeface="华文宋体" panose="02010600040101010101" pitchFamily="2" charset="-122"/>
                <a:ea typeface="华文宋体" panose="02010600040101010101" pitchFamily="2" charset="-122"/>
              </a:rPr>
              <a:t>；如若输入模式未归一化，可计算欧式距离，找出距离最小的为获胜节点。</a:t>
            </a:r>
          </a:p>
        </p:txBody>
      </p:sp>
      <p:graphicFrame>
        <p:nvGraphicFramePr>
          <p:cNvPr id="8195" name="对象 18443"/>
          <p:cNvGraphicFramePr>
            <a:graphicFrameLocks noChangeAspect="1"/>
          </p:cNvGraphicFramePr>
          <p:nvPr/>
        </p:nvGraphicFramePr>
        <p:xfrm>
          <a:off x="2489200" y="549275"/>
          <a:ext cx="333375" cy="431800"/>
        </p:xfrm>
        <a:graphic>
          <a:graphicData uri="http://schemas.openxmlformats.org/presentationml/2006/ole">
            <mc:AlternateContent xmlns:mc="http://schemas.openxmlformats.org/markup-compatibility/2006">
              <mc:Choice xmlns:v="urn:schemas-microsoft-com:vml" Requires="v">
                <p:oleObj spid="_x0000_s8584" r:id="rId5" imgW="203200" imgH="266700" progId="Equation.3">
                  <p:embed/>
                </p:oleObj>
              </mc:Choice>
              <mc:Fallback>
                <p:oleObj r:id="rId5" imgW="203200" imgH="266700" progId="Equation.3">
                  <p:embed/>
                  <p:pic>
                    <p:nvPicPr>
                      <p:cNvPr id="0" name="对象 18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9200" y="549275"/>
                        <a:ext cx="3333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196" name="对象 18441"/>
          <p:cNvGraphicFramePr>
            <a:graphicFrameLocks noChangeAspect="1"/>
          </p:cNvGraphicFramePr>
          <p:nvPr/>
        </p:nvGraphicFramePr>
        <p:xfrm>
          <a:off x="1679893" y="560070"/>
          <a:ext cx="360362" cy="304800"/>
        </p:xfrm>
        <a:graphic>
          <a:graphicData uri="http://schemas.openxmlformats.org/presentationml/2006/ole">
            <mc:AlternateContent xmlns:mc="http://schemas.openxmlformats.org/markup-compatibility/2006">
              <mc:Choice xmlns:v="urn:schemas-microsoft-com:vml" Requires="v">
                <p:oleObj spid="_x0000_s8585" r:id="rId7" imgW="241300" imgH="203200" progId="Equation.3">
                  <p:embed/>
                </p:oleObj>
              </mc:Choice>
              <mc:Fallback>
                <p:oleObj r:id="rId7" imgW="241300" imgH="203200" progId="Equation.3">
                  <p:embed/>
                  <p:pic>
                    <p:nvPicPr>
                      <p:cNvPr id="0" name="对象 1844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79893" y="560070"/>
                        <a:ext cx="360362" cy="304800"/>
                      </a:xfrm>
                      <a:prstGeom prst="rect">
                        <a:avLst/>
                      </a:prstGeom>
                      <a:noFill/>
                      <a:ln>
                        <a:noFill/>
                      </a:ln>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2" name="Text Box 4"/>
          <p:cNvSpPr txBox="1">
            <a:spLocks noChangeArrowheads="1"/>
          </p:cNvSpPr>
          <p:nvPr/>
        </p:nvSpPr>
        <p:spPr bwMode="auto">
          <a:xfrm>
            <a:off x="431800" y="362613"/>
            <a:ext cx="8280400"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sz="2800" b="1" dirty="0">
                <a:latin typeface="华文宋体" panose="02010600040101010101" pitchFamily="2" charset="-122"/>
                <a:ea typeface="华文宋体" panose="02010600040101010101" pitchFamily="2" charset="-122"/>
              </a:rPr>
              <a:t>         </a:t>
            </a:r>
            <a:r>
              <a:rPr lang="en-US" altLang="zh-CN" sz="2800" b="1" dirty="0" err="1">
                <a:latin typeface="华文宋体" panose="02010600040101010101" pitchFamily="2" charset="-122"/>
                <a:ea typeface="华文宋体" panose="02010600040101010101" pitchFamily="2" charset="-122"/>
              </a:rPr>
              <a:t>N</a:t>
            </a:r>
            <a:r>
              <a:rPr lang="en-US" altLang="zh-CN" sz="2800" b="1" baseline="-25000" dirty="0" err="1">
                <a:latin typeface="华文宋体" panose="02010600040101010101" pitchFamily="2" charset="-122"/>
                <a:ea typeface="华文宋体" panose="02010600040101010101" pitchFamily="2" charset="-122"/>
              </a:rPr>
              <a:t>j</a:t>
            </a:r>
            <a:r>
              <a:rPr lang="en-US" altLang="zh-CN" sz="2800" b="1" baseline="-25000"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(t)</a:t>
            </a:r>
            <a:r>
              <a:rPr lang="zh-CN" altLang="en-US" sz="2800" b="1" dirty="0">
                <a:latin typeface="华文宋体" panose="02010600040101010101" pitchFamily="2" charset="-122"/>
                <a:ea typeface="华文宋体" panose="02010600040101010101" pitchFamily="2" charset="-122"/>
              </a:rPr>
              <a:t>可以说是墨西哥帽函数的一种具体体现形势，更新原则是使邻域不断缩小。</a:t>
            </a:r>
          </a:p>
        </p:txBody>
      </p:sp>
      <p:sp>
        <p:nvSpPr>
          <p:cNvPr id="9223" name="Text Box 5"/>
          <p:cNvSpPr txBox="1">
            <a:spLocks noChangeArrowheads="1"/>
          </p:cNvSpPr>
          <p:nvPr/>
        </p:nvSpPr>
        <p:spPr bwMode="auto">
          <a:xfrm>
            <a:off x="431800" y="1326889"/>
            <a:ext cx="8496300" cy="1097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sz="2000" b="1" dirty="0">
                <a:solidFill>
                  <a:schemeClr val="accent2"/>
                </a:solidFill>
              </a:rPr>
              <a:t>           </a:t>
            </a:r>
            <a:r>
              <a:rPr lang="zh-CN" altLang="en-US" sz="2800" b="1" dirty="0">
                <a:solidFill>
                  <a:schemeClr val="accent2"/>
                </a:solidFill>
                <a:latin typeface="华文宋体" panose="02010600040101010101" pitchFamily="2" charset="-122"/>
                <a:ea typeface="华文宋体" panose="02010600040101010101" pitchFamily="2" charset="-122"/>
              </a:rPr>
              <a:t>邻域的形状可以是圆、正方形或六边形等。</a:t>
            </a:r>
          </a:p>
          <a:p>
            <a:pPr eaLnBrk="1" hangingPunct="1">
              <a:lnSpc>
                <a:spcPct val="120000"/>
              </a:lnSpc>
            </a:pPr>
            <a:r>
              <a:rPr lang="zh-CN" altLang="en-US" sz="2800" b="1" dirty="0">
                <a:solidFill>
                  <a:schemeClr val="accent2"/>
                </a:solidFill>
                <a:latin typeface="华文宋体" panose="02010600040101010101" pitchFamily="2" charset="-122"/>
                <a:ea typeface="华文宋体" panose="02010600040101010101" pitchFamily="2" charset="-122"/>
              </a:rPr>
              <a:t>         </a:t>
            </a:r>
            <a:r>
              <a:rPr lang="zh-CN" altLang="en-US" sz="2800" b="1" dirty="0">
                <a:solidFill>
                  <a:srgbClr val="006600"/>
                </a:solidFill>
                <a:latin typeface="华文宋体" panose="02010600040101010101" pitchFamily="2" charset="-122"/>
                <a:ea typeface="华文宋体" panose="02010600040101010101" pitchFamily="2" charset="-122"/>
              </a:rPr>
              <a:t>当邻域是半径为</a:t>
            </a:r>
            <a:r>
              <a:rPr lang="en-US" altLang="zh-CN" sz="2800" b="1" dirty="0">
                <a:solidFill>
                  <a:srgbClr val="006600"/>
                </a:solidFill>
                <a:latin typeface="华文宋体" panose="02010600040101010101" pitchFamily="2" charset="-122"/>
                <a:ea typeface="华文宋体" panose="02010600040101010101" pitchFamily="2" charset="-122"/>
              </a:rPr>
              <a:t>d</a:t>
            </a:r>
            <a:r>
              <a:rPr lang="zh-CN" altLang="en-US" sz="2800" b="1" dirty="0">
                <a:solidFill>
                  <a:srgbClr val="006600"/>
                </a:solidFill>
                <a:latin typeface="华文宋体" panose="02010600040101010101" pitchFamily="2" charset="-122"/>
                <a:ea typeface="华文宋体" panose="02010600040101010101" pitchFamily="2" charset="-122"/>
              </a:rPr>
              <a:t>圆时</a:t>
            </a:r>
            <a:r>
              <a:rPr lang="en-US" altLang="zh-CN" sz="2800" b="1" dirty="0">
                <a:solidFill>
                  <a:srgbClr val="006600"/>
                </a:solidFill>
                <a:latin typeface="华文宋体" panose="02010600040101010101" pitchFamily="2" charset="-122"/>
                <a:ea typeface="华文宋体" panose="02010600040101010101" pitchFamily="2" charset="-122"/>
              </a:rPr>
              <a:t>,</a:t>
            </a:r>
            <a:r>
              <a:rPr lang="zh-CN" altLang="en-US" sz="2800" b="1" dirty="0">
                <a:solidFill>
                  <a:srgbClr val="006600"/>
                </a:solidFill>
                <a:latin typeface="华文宋体" panose="02010600040101010101" pitchFamily="2" charset="-122"/>
                <a:ea typeface="华文宋体" panose="02010600040101010101" pitchFamily="2" charset="-122"/>
              </a:rPr>
              <a:t>邻域中的神经元描述为</a:t>
            </a:r>
            <a:r>
              <a:rPr lang="en-US" altLang="zh-CN" sz="2800" b="1" dirty="0">
                <a:solidFill>
                  <a:srgbClr val="006600"/>
                </a:solidFill>
                <a:latin typeface="华文宋体" panose="02010600040101010101" pitchFamily="2" charset="-122"/>
                <a:ea typeface="华文宋体" panose="02010600040101010101" pitchFamily="2" charset="-122"/>
              </a:rPr>
              <a:t>:</a:t>
            </a:r>
            <a:endParaRPr lang="en-US" altLang="zh-CN" sz="2800" dirty="0">
              <a:solidFill>
                <a:srgbClr val="006600"/>
              </a:solidFill>
              <a:latin typeface="华文宋体" panose="02010600040101010101" pitchFamily="2" charset="-122"/>
              <a:ea typeface="华文宋体" panose="02010600040101010101" pitchFamily="2" charset="-122"/>
            </a:endParaRPr>
          </a:p>
        </p:txBody>
      </p:sp>
      <p:sp>
        <p:nvSpPr>
          <p:cNvPr id="9224" name="Text Box 6"/>
          <p:cNvSpPr txBox="1">
            <a:spLocks noChangeArrowheads="1"/>
          </p:cNvSpPr>
          <p:nvPr/>
        </p:nvSpPr>
        <p:spPr bwMode="auto">
          <a:xfrm>
            <a:off x="575468" y="2346023"/>
            <a:ext cx="8208963"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lang="en-US" altLang="zh-CN" sz="2000" b="1" dirty="0">
                <a:solidFill>
                  <a:srgbClr val="996600"/>
                </a:solidFill>
              </a:rPr>
              <a:t>         </a:t>
            </a:r>
            <a:r>
              <a:rPr lang="zh-CN" altLang="en-US" sz="2800" b="1" dirty="0">
                <a:latin typeface="华文宋体" panose="02010600040101010101" pitchFamily="2" charset="-122"/>
                <a:ea typeface="华文宋体" panose="02010600040101010101" pitchFamily="2" charset="-122"/>
              </a:rPr>
              <a:t>若</a:t>
            </a:r>
            <a:r>
              <a:rPr lang="en-US" altLang="zh-CN" sz="2800" b="1" dirty="0">
                <a:latin typeface="华文宋体" panose="02010600040101010101" pitchFamily="2" charset="-122"/>
                <a:ea typeface="华文宋体" panose="02010600040101010101" pitchFamily="2" charset="-122"/>
              </a:rPr>
              <a:t>25</a:t>
            </a:r>
            <a:r>
              <a:rPr lang="zh-CN" altLang="en-US" sz="2800" b="1" dirty="0">
                <a:latin typeface="华文宋体" panose="02010600040101010101" pitchFamily="2" charset="-122"/>
                <a:ea typeface="华文宋体" panose="02010600040101010101" pitchFamily="2" charset="-122"/>
              </a:rPr>
              <a:t>个神经元排列成</a:t>
            </a:r>
            <a:r>
              <a:rPr lang="en-US" altLang="zh-CN" sz="2800" b="1" dirty="0">
                <a:latin typeface="华文宋体" panose="02010600040101010101" pitchFamily="2" charset="-122"/>
                <a:ea typeface="华文宋体" panose="02010600040101010101" pitchFamily="2" charset="-122"/>
              </a:rPr>
              <a:t>5×5</a:t>
            </a:r>
            <a:r>
              <a:rPr lang="zh-CN" altLang="en-US" sz="2800" b="1" dirty="0">
                <a:latin typeface="华文宋体" panose="02010600040101010101" pitchFamily="2" charset="-122"/>
                <a:ea typeface="华文宋体" panose="02010600040101010101" pitchFamily="2" charset="-122"/>
              </a:rPr>
              <a:t>二维格栅拓扑结构</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第</a:t>
            </a:r>
            <a:r>
              <a:rPr lang="en-US" altLang="zh-CN" sz="2800" b="1" dirty="0">
                <a:latin typeface="华文宋体" panose="02010600040101010101" pitchFamily="2" charset="-122"/>
                <a:ea typeface="华文宋体" panose="02010600040101010101" pitchFamily="2" charset="-122"/>
              </a:rPr>
              <a:t>13</a:t>
            </a:r>
            <a:r>
              <a:rPr lang="zh-CN" altLang="en-US" sz="2800" b="1" dirty="0">
                <a:latin typeface="华文宋体" panose="02010600040101010101" pitchFamily="2" charset="-122"/>
                <a:ea typeface="华文宋体" panose="02010600040101010101" pitchFamily="2" charset="-122"/>
              </a:rPr>
              <a:t>神经的指定优胜域半径的区域内神经元为</a:t>
            </a:r>
            <a:r>
              <a:rPr lang="en-US" altLang="zh-CN" sz="2800" b="1" dirty="0">
                <a:latin typeface="华文宋体" panose="02010600040101010101" pitchFamily="2" charset="-122"/>
                <a:ea typeface="华文宋体" panose="02010600040101010101" pitchFamily="2" charset="-122"/>
              </a:rPr>
              <a:t>:</a:t>
            </a:r>
          </a:p>
        </p:txBody>
      </p:sp>
      <p:graphicFrame>
        <p:nvGraphicFramePr>
          <p:cNvPr id="9218" name="Object 7"/>
          <p:cNvGraphicFramePr>
            <a:graphicFrameLocks noGrp="1" noChangeAspect="1"/>
          </p:cNvGraphicFramePr>
          <p:nvPr>
            <p:ph sz="quarter" idx="4294967295"/>
          </p:nvPr>
        </p:nvGraphicFramePr>
        <p:xfrm>
          <a:off x="1119188" y="3700403"/>
          <a:ext cx="2251075" cy="2185987"/>
        </p:xfrm>
        <a:graphic>
          <a:graphicData uri="http://schemas.openxmlformats.org/presentationml/2006/ole">
            <mc:AlternateContent xmlns:mc="http://schemas.openxmlformats.org/markup-compatibility/2006">
              <mc:Choice xmlns:v="urn:schemas-microsoft-com:vml" Requires="v">
                <p:oleObj spid="_x0000_s9732" r:id="rId3" imgW="3933825" imgH="3819525" progId="">
                  <p:embed/>
                </p:oleObj>
              </mc:Choice>
              <mc:Fallback>
                <p:oleObj r:id="rId3" imgW="3933825" imgH="3819525" progId="">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188" y="3700403"/>
                        <a:ext cx="2251075" cy="2185987"/>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9219" name="Object 9"/>
          <p:cNvGraphicFramePr>
            <a:graphicFrameLocks noGrp="1" noChangeAspect="1"/>
          </p:cNvGraphicFramePr>
          <p:nvPr>
            <p:ph sz="quarter" idx="4294967295"/>
          </p:nvPr>
        </p:nvGraphicFramePr>
        <p:xfrm>
          <a:off x="4922838" y="3700402"/>
          <a:ext cx="2165350" cy="2185987"/>
        </p:xfrm>
        <a:graphic>
          <a:graphicData uri="http://schemas.openxmlformats.org/presentationml/2006/ole">
            <mc:AlternateContent xmlns:mc="http://schemas.openxmlformats.org/markup-compatibility/2006">
              <mc:Choice xmlns:v="urn:schemas-microsoft-com:vml" Requires="v">
                <p:oleObj spid="_x0000_s9733" r:id="rId5" imgW="3933825" imgH="3971925" progId="">
                  <p:embed/>
                </p:oleObj>
              </mc:Choice>
              <mc:Fallback>
                <p:oleObj r:id="rId5" imgW="3933825" imgH="3971925" progId="">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22838" y="3700402"/>
                        <a:ext cx="2165350" cy="2185987"/>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9220" name="Object 14"/>
          <p:cNvGraphicFramePr>
            <a:graphicFrameLocks noGrp="1" noChangeAspect="1"/>
          </p:cNvGraphicFramePr>
          <p:nvPr>
            <p:ph sz="quarter" idx="4294967295"/>
          </p:nvPr>
        </p:nvGraphicFramePr>
        <p:xfrm>
          <a:off x="695325" y="6115050"/>
          <a:ext cx="2803525" cy="317500"/>
        </p:xfrm>
        <a:graphic>
          <a:graphicData uri="http://schemas.openxmlformats.org/presentationml/2006/ole">
            <mc:AlternateContent xmlns:mc="http://schemas.openxmlformats.org/markup-compatibility/2006">
              <mc:Choice xmlns:v="urn:schemas-microsoft-com:vml" Requires="v">
                <p:oleObj spid="_x0000_s9734" r:id="rId7" imgW="5305425" imgH="600075" progId="">
                  <p:embed/>
                </p:oleObj>
              </mc:Choice>
              <mc:Fallback>
                <p:oleObj r:id="rId7" imgW="5305425" imgH="600075" progId="">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325" y="6115050"/>
                        <a:ext cx="2803525" cy="317500"/>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225" name="Text Box 12"/>
          <p:cNvSpPr txBox="1">
            <a:spLocks noChangeArrowheads="1"/>
          </p:cNvSpPr>
          <p:nvPr/>
        </p:nvSpPr>
        <p:spPr bwMode="auto">
          <a:xfrm>
            <a:off x="3276600" y="4221163"/>
            <a:ext cx="7921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a:solidFill>
                  <a:srgbClr val="996600"/>
                </a:solidFill>
              </a:rPr>
              <a:t>d=1</a:t>
            </a:r>
          </a:p>
        </p:txBody>
      </p:sp>
      <p:sp>
        <p:nvSpPr>
          <p:cNvPr id="9226" name="Text Box 13"/>
          <p:cNvSpPr txBox="1">
            <a:spLocks noChangeArrowheads="1"/>
          </p:cNvSpPr>
          <p:nvPr/>
        </p:nvSpPr>
        <p:spPr bwMode="auto">
          <a:xfrm>
            <a:off x="7235825" y="4221163"/>
            <a:ext cx="7921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a:solidFill>
                  <a:srgbClr val="996600"/>
                </a:solidFill>
              </a:rPr>
              <a:t>d=2</a:t>
            </a:r>
          </a:p>
        </p:txBody>
      </p:sp>
      <p:graphicFrame>
        <p:nvGraphicFramePr>
          <p:cNvPr id="9221" name="Object 17"/>
          <p:cNvGraphicFramePr>
            <a:graphicFrameLocks noGrp="1" noChangeAspect="1"/>
          </p:cNvGraphicFramePr>
          <p:nvPr>
            <p:ph sz="quarter" idx="4294967295"/>
          </p:nvPr>
        </p:nvGraphicFramePr>
        <p:xfrm>
          <a:off x="3781425" y="6115050"/>
          <a:ext cx="4967288" cy="258763"/>
        </p:xfrm>
        <a:graphic>
          <a:graphicData uri="http://schemas.openxmlformats.org/presentationml/2006/ole">
            <mc:AlternateContent xmlns:mc="http://schemas.openxmlformats.org/markup-compatibility/2006">
              <mc:Choice xmlns:v="urn:schemas-microsoft-com:vml" Requires="v">
                <p:oleObj spid="_x0000_s9735" r:id="rId9" imgW="9667875" imgH="504825" progId="">
                  <p:embed/>
                </p:oleObj>
              </mc:Choice>
              <mc:Fallback>
                <p:oleObj r:id="rId9" imgW="9667875" imgH="504825" progId="">
                  <p:embed/>
                  <p:pic>
                    <p:nvPicPr>
                      <p:cNvPr id="0" name="Object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81425" y="6115050"/>
                        <a:ext cx="4967288" cy="258763"/>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4"/>
          <p:cNvSpPr txBox="1">
            <a:spLocks noChangeArrowheads="1"/>
          </p:cNvSpPr>
          <p:nvPr/>
        </p:nvSpPr>
        <p:spPr bwMode="auto">
          <a:xfrm>
            <a:off x="1117600" y="1446213"/>
            <a:ext cx="7146925" cy="580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sz="2800" b="1" dirty="0">
                <a:solidFill>
                  <a:srgbClr val="006600"/>
                </a:solidFill>
                <a:latin typeface="华文宋体" panose="02010600040101010101" pitchFamily="2" charset="-122"/>
                <a:ea typeface="华文宋体" panose="02010600040101010101" pitchFamily="2" charset="-122"/>
              </a:rPr>
              <a:t>（</a:t>
            </a:r>
            <a:r>
              <a:rPr lang="en-US" altLang="zh-CN" sz="2800" b="1" dirty="0">
                <a:solidFill>
                  <a:srgbClr val="006600"/>
                </a:solidFill>
                <a:latin typeface="华文宋体" panose="02010600040101010101" pitchFamily="2" charset="-122"/>
                <a:ea typeface="华文宋体" panose="02010600040101010101" pitchFamily="2" charset="-122"/>
              </a:rPr>
              <a:t>7</a:t>
            </a:r>
            <a:r>
              <a:rPr lang="zh-CN" altLang="en-US" sz="2800" b="1" dirty="0">
                <a:solidFill>
                  <a:srgbClr val="006600"/>
                </a:solidFill>
                <a:latin typeface="华文宋体" panose="02010600040101010101" pitchFamily="2" charset="-122"/>
                <a:ea typeface="华文宋体" panose="02010600040101010101" pitchFamily="2" charset="-122"/>
              </a:rPr>
              <a:t>）令</a:t>
            </a:r>
            <a:r>
              <a:rPr lang="en-US" altLang="zh-CN" sz="2800" b="1" dirty="0">
                <a:solidFill>
                  <a:srgbClr val="006600"/>
                </a:solidFill>
                <a:latin typeface="华文宋体" panose="02010600040101010101" pitchFamily="2" charset="-122"/>
                <a:ea typeface="华文宋体" panose="02010600040101010101" pitchFamily="2" charset="-122"/>
              </a:rPr>
              <a:t>t=t+1,</a:t>
            </a:r>
            <a:r>
              <a:rPr lang="zh-CN" altLang="en-US" sz="2800" b="1" dirty="0">
                <a:solidFill>
                  <a:srgbClr val="006600"/>
                </a:solidFill>
                <a:latin typeface="华文宋体" panose="02010600040101010101" pitchFamily="2" charset="-122"/>
                <a:ea typeface="华文宋体" panose="02010600040101010101" pitchFamily="2" charset="-122"/>
              </a:rPr>
              <a:t>返回步骤（</a:t>
            </a:r>
            <a:r>
              <a:rPr lang="en-US" altLang="zh-CN" sz="2800" b="1" dirty="0">
                <a:solidFill>
                  <a:srgbClr val="006600"/>
                </a:solidFill>
                <a:latin typeface="华文宋体" panose="02010600040101010101" pitchFamily="2" charset="-122"/>
                <a:ea typeface="华文宋体" panose="02010600040101010101" pitchFamily="2" charset="-122"/>
              </a:rPr>
              <a:t>2</a:t>
            </a:r>
            <a:r>
              <a:rPr lang="zh-CN" altLang="en-US" sz="2800" b="1" dirty="0">
                <a:solidFill>
                  <a:srgbClr val="006600"/>
                </a:solidFill>
                <a:latin typeface="华文宋体" panose="02010600040101010101" pitchFamily="2" charset="-122"/>
                <a:ea typeface="华文宋体" panose="02010600040101010101" pitchFamily="2" charset="-122"/>
              </a:rPr>
              <a:t>）</a:t>
            </a:r>
          </a:p>
        </p:txBody>
      </p:sp>
      <p:sp>
        <p:nvSpPr>
          <p:cNvPr id="26627" name="Text Box 5"/>
          <p:cNvSpPr txBox="1">
            <a:spLocks noChangeArrowheads="1"/>
          </p:cNvSpPr>
          <p:nvPr/>
        </p:nvSpPr>
        <p:spPr bwMode="auto">
          <a:xfrm>
            <a:off x="1117600" y="2308976"/>
            <a:ext cx="6831916" cy="164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sz="2800" b="1" dirty="0">
                <a:solidFill>
                  <a:srgbClr val="006600"/>
                </a:solidFill>
                <a:latin typeface="华文宋体" panose="02010600040101010101" pitchFamily="2" charset="-122"/>
                <a:ea typeface="华文宋体" panose="02010600040101010101" pitchFamily="2" charset="-122"/>
              </a:rPr>
              <a:t>（</a:t>
            </a:r>
            <a:r>
              <a:rPr lang="en-US" altLang="zh-CN" sz="2800" b="1" dirty="0">
                <a:solidFill>
                  <a:srgbClr val="006600"/>
                </a:solidFill>
                <a:latin typeface="华文宋体" panose="02010600040101010101" pitchFamily="2" charset="-122"/>
                <a:ea typeface="华文宋体" panose="02010600040101010101" pitchFamily="2" charset="-122"/>
              </a:rPr>
              <a:t>8</a:t>
            </a:r>
            <a:r>
              <a:rPr lang="zh-CN" altLang="en-US" sz="2800" b="1" dirty="0">
                <a:solidFill>
                  <a:srgbClr val="006600"/>
                </a:solidFill>
                <a:latin typeface="华文宋体" panose="02010600040101010101" pitchFamily="2" charset="-122"/>
                <a:ea typeface="华文宋体" panose="02010600040101010101" pitchFamily="2" charset="-122"/>
              </a:rPr>
              <a:t>）结束检查</a:t>
            </a:r>
          </a:p>
          <a:p>
            <a:pPr eaLnBrk="1" hangingPunct="1">
              <a:lnSpc>
                <a:spcPct val="120000"/>
              </a:lnSpc>
            </a:pPr>
            <a:r>
              <a:rPr lang="zh-CN" altLang="en-US" sz="2800" b="1" dirty="0">
                <a:solidFill>
                  <a:srgbClr val="996600"/>
                </a:solidFill>
                <a:latin typeface="华文宋体" panose="02010600040101010101" pitchFamily="2" charset="-122"/>
                <a:ea typeface="华文宋体" panose="02010600040101010101" pitchFamily="2" charset="-122"/>
              </a:rPr>
              <a:t>        </a:t>
            </a:r>
            <a:r>
              <a:rPr lang="zh-CN" altLang="en-US" sz="2800" b="1" dirty="0">
                <a:latin typeface="华文宋体" panose="02010600040101010101" pitchFamily="2" charset="-122"/>
                <a:ea typeface="华文宋体" panose="02010600040101010101" pitchFamily="2" charset="-122"/>
              </a:rPr>
              <a:t>判断</a:t>
            </a:r>
            <a:r>
              <a:rPr lang="en-US" altLang="zh-CN" sz="2800" b="1" dirty="0">
                <a:latin typeface="华文宋体" panose="02010600040101010101" pitchFamily="2" charset="-122"/>
                <a:ea typeface="华文宋体" panose="02010600040101010101" pitchFamily="2" charset="-122"/>
              </a:rPr>
              <a:t>η(t)</a:t>
            </a:r>
            <a:r>
              <a:rPr lang="zh-CN" altLang="en-US" sz="2800" b="1" dirty="0">
                <a:latin typeface="华文宋体" panose="02010600040101010101" pitchFamily="2" charset="-122"/>
                <a:ea typeface="华文宋体" panose="02010600040101010101" pitchFamily="2" charset="-122"/>
              </a:rPr>
              <a:t>是否衰减到某预定精度或判断</a:t>
            </a:r>
            <a:r>
              <a:rPr lang="en-US" altLang="zh-CN" sz="2800" b="1" dirty="0">
                <a:latin typeface="华文宋体" panose="02010600040101010101" pitchFamily="2" charset="-122"/>
                <a:ea typeface="华文宋体" panose="02010600040101010101" pitchFamily="2" charset="-122"/>
              </a:rPr>
              <a:t>t=T.</a:t>
            </a:r>
            <a:endParaRPr lang="en-US" altLang="zh-CN" sz="2800" dirty="0">
              <a:latin typeface="华文宋体" panose="02010600040101010101" pitchFamily="2" charset="-122"/>
              <a:ea typeface="华文宋体" panose="02010600040101010101" pitchFamily="2" charset="-122"/>
            </a:endParaRPr>
          </a:p>
        </p:txBody>
      </p:sp>
      <p:grpSp>
        <p:nvGrpSpPr>
          <p:cNvPr id="4" name="组 9"/>
          <p:cNvGrpSpPr/>
          <p:nvPr/>
        </p:nvGrpSpPr>
        <p:grpSpPr>
          <a:xfrm>
            <a:off x="8363761" y="0"/>
            <a:ext cx="733409" cy="6858000"/>
            <a:chOff x="9055676" y="0"/>
            <a:chExt cx="3136324" cy="6858000"/>
          </a:xfrm>
        </p:grpSpPr>
        <p:sp>
          <p:nvSpPr>
            <p:cNvPr id="5"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矩形 7"/>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0" name="图形 10" descr="烧瓶"/>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p:cNvSpPr txBox="1">
            <a:spLocks noChangeArrowheads="1"/>
          </p:cNvSpPr>
          <p:nvPr/>
        </p:nvSpPr>
        <p:spPr bwMode="auto">
          <a:xfrm>
            <a:off x="986790" y="236220"/>
            <a:ext cx="47167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dirty="0" err="1">
                <a:solidFill>
                  <a:srgbClr val="FF0000"/>
                </a:solidFill>
                <a:latin typeface="Times New Roman" panose="02020603050405020304" pitchFamily="18" charset="0"/>
              </a:rPr>
              <a:t>Kohonen</a:t>
            </a:r>
            <a:r>
              <a:rPr lang="zh-CN" altLang="en-US" sz="2800" b="1" dirty="0">
                <a:solidFill>
                  <a:srgbClr val="FF0000"/>
                </a:solidFill>
                <a:latin typeface="Times New Roman" panose="02020603050405020304" pitchFamily="18" charset="0"/>
              </a:rPr>
              <a:t>学习算法程序流程</a:t>
            </a:r>
          </a:p>
        </p:txBody>
      </p:sp>
      <p:pic>
        <p:nvPicPr>
          <p:cNvPr id="27651" name="Picture 3" descr="pic1">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 y="899160"/>
            <a:ext cx="8018463" cy="574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 9"/>
          <p:cNvGrpSpPr/>
          <p:nvPr/>
        </p:nvGrpSpPr>
        <p:grpSpPr>
          <a:xfrm>
            <a:off x="8363761" y="0"/>
            <a:ext cx="733409" cy="6858000"/>
            <a:chOff x="9055676" y="0"/>
            <a:chExt cx="3136324" cy="6858000"/>
          </a:xfrm>
        </p:grpSpPr>
        <p:sp>
          <p:nvSpPr>
            <p:cNvPr id="5"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矩形 7"/>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0" name="图形 10" descr="烧瓶"/>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4"/>
          <p:cNvSpPr txBox="1">
            <a:spLocks noChangeArrowheads="1"/>
          </p:cNvSpPr>
          <p:nvPr/>
        </p:nvSpPr>
        <p:spPr bwMode="auto">
          <a:xfrm>
            <a:off x="1223963" y="554038"/>
            <a:ext cx="62626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solidFill>
                  <a:srgbClr val="FF0000"/>
                </a:solidFill>
              </a:rPr>
              <a:t>8</a:t>
            </a:r>
            <a:r>
              <a:rPr lang="zh-CN" altLang="en-US" sz="3200" b="1" dirty="0">
                <a:solidFill>
                  <a:srgbClr val="FF0000"/>
                </a:solidFill>
              </a:rPr>
              <a:t>自组织神经网络</a:t>
            </a:r>
          </a:p>
        </p:txBody>
      </p:sp>
      <p:sp>
        <p:nvSpPr>
          <p:cNvPr id="11267" name="Text Box 5"/>
          <p:cNvSpPr txBox="1">
            <a:spLocks noChangeArrowheads="1"/>
          </p:cNvSpPr>
          <p:nvPr/>
        </p:nvSpPr>
        <p:spPr bwMode="auto">
          <a:xfrm>
            <a:off x="696595" y="1333500"/>
            <a:ext cx="7444105" cy="5613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en-US" altLang="zh-CN" sz="2800" b="1" dirty="0">
                <a:latin typeface="华文宋体" panose="02010600040101010101" pitchFamily="2" charset="-122"/>
                <a:ea typeface="华文宋体" panose="02010600040101010101" pitchFamily="2" charset="-122"/>
              </a:rPr>
              <a:t>       </a:t>
            </a:r>
            <a:r>
              <a:rPr lang="zh-CN" altLang="en-US" sz="2800" b="1" dirty="0">
                <a:latin typeface="华文宋体" panose="02010600040101010101" pitchFamily="2" charset="-122"/>
                <a:ea typeface="华文宋体" panose="02010600040101010101" pitchFamily="2" charset="-122"/>
              </a:rPr>
              <a:t>采用</a:t>
            </a:r>
            <a:r>
              <a:rPr lang="zh-CN" altLang="en-US" sz="2800" b="1" dirty="0">
                <a:solidFill>
                  <a:srgbClr val="FF0000"/>
                </a:solidFill>
                <a:latin typeface="华文宋体" panose="02010600040101010101" pitchFamily="2" charset="-122"/>
                <a:ea typeface="华文宋体" panose="02010600040101010101" pitchFamily="2" charset="-122"/>
              </a:rPr>
              <a:t>有导师</a:t>
            </a:r>
            <a:r>
              <a:rPr lang="zh-CN" altLang="en-US" sz="2800" b="1" dirty="0">
                <a:latin typeface="华文宋体" panose="02010600040101010101" pitchFamily="2" charset="-122"/>
                <a:ea typeface="华文宋体" panose="02010600040101010101" pitchFamily="2" charset="-122"/>
              </a:rPr>
              <a:t>学习规则的神经网络是以网络的误差或能量</a:t>
            </a:r>
            <a:r>
              <a:rPr lang="zh-CN" altLang="en-US" sz="2800" b="1" dirty="0">
                <a:solidFill>
                  <a:srgbClr val="FF0000"/>
                </a:solidFill>
                <a:latin typeface="华文宋体" panose="02010600040101010101" pitchFamily="2" charset="-122"/>
                <a:ea typeface="华文宋体" panose="02010600040101010101" pitchFamily="2" charset="-122"/>
              </a:rPr>
              <a:t>函数</a:t>
            </a:r>
            <a:r>
              <a:rPr lang="zh-CN" altLang="en-US" sz="2800" b="1" dirty="0">
                <a:latin typeface="华文宋体" panose="02010600040101010101" pitchFamily="2" charset="-122"/>
                <a:ea typeface="华文宋体" panose="02010600040101010101" pitchFamily="2" charset="-122"/>
              </a:rPr>
              <a:t>作为算法准则。</a:t>
            </a:r>
            <a:endParaRPr lang="en-US" altLang="zh-CN" sz="2800" b="1" dirty="0">
              <a:latin typeface="华文宋体" panose="02010600040101010101" pitchFamily="2" charset="-122"/>
              <a:ea typeface="华文宋体" panose="02010600040101010101" pitchFamily="2" charset="-122"/>
            </a:endParaRPr>
          </a:p>
          <a:p>
            <a:pPr eaLnBrk="1" hangingPunct="1">
              <a:lnSpc>
                <a:spcPct val="130000"/>
              </a:lnSpc>
            </a:pPr>
            <a:r>
              <a:rPr lang="en-US" altLang="zh-CN" sz="2800" b="1" dirty="0">
                <a:latin typeface="华文宋体" panose="02010600040101010101" pitchFamily="2" charset="-122"/>
                <a:ea typeface="华文宋体" panose="02010600040101010101" pitchFamily="2" charset="-122"/>
              </a:rPr>
              <a:t>        </a:t>
            </a:r>
            <a:r>
              <a:rPr lang="zh-CN" altLang="en-US" sz="2800" b="1" dirty="0">
                <a:latin typeface="华文宋体" panose="02010600040101010101" pitchFamily="2" charset="-122"/>
                <a:ea typeface="华文宋体" panose="02010600040101010101" pitchFamily="2" charset="-122"/>
              </a:rPr>
              <a:t>而在很多情况下，人在认知过程中没有预知的正确模式，人获得大量知识常常是靠“无师自通”，即通过对客观事物的</a:t>
            </a:r>
            <a:r>
              <a:rPr lang="zh-CN" altLang="en-US" sz="2800" b="1" dirty="0">
                <a:solidFill>
                  <a:srgbClr val="FF0000"/>
                </a:solidFill>
                <a:latin typeface="华文宋体" panose="02010600040101010101" pitchFamily="2" charset="-122"/>
                <a:ea typeface="华文宋体" panose="02010600040101010101" pitchFamily="2" charset="-122"/>
              </a:rPr>
              <a:t>反复观察，分析与比较</a:t>
            </a:r>
            <a:r>
              <a:rPr lang="zh-CN" altLang="en-US" sz="2800" b="1" dirty="0">
                <a:latin typeface="华文宋体" panose="02010600040101010101" pitchFamily="2" charset="-122"/>
                <a:ea typeface="华文宋体" panose="02010600040101010101" pitchFamily="2" charset="-122"/>
              </a:rPr>
              <a:t>，自行揭示其内在规律，并对具有</a:t>
            </a:r>
            <a:r>
              <a:rPr lang="zh-CN" altLang="en-US" sz="2800" b="1" dirty="0">
                <a:solidFill>
                  <a:srgbClr val="FF0000"/>
                </a:solidFill>
                <a:latin typeface="华文宋体" panose="02010600040101010101" pitchFamily="2" charset="-122"/>
                <a:ea typeface="华文宋体" panose="02010600040101010101" pitchFamily="2" charset="-122"/>
              </a:rPr>
              <a:t>共同特征</a:t>
            </a:r>
            <a:r>
              <a:rPr lang="zh-CN" altLang="en-US" sz="2800" b="1" dirty="0">
                <a:latin typeface="华文宋体" panose="02010600040101010101" pitchFamily="2" charset="-122"/>
                <a:ea typeface="华文宋体" panose="02010600040101010101" pitchFamily="2" charset="-122"/>
              </a:rPr>
              <a:t>的事物进行</a:t>
            </a:r>
            <a:r>
              <a:rPr lang="zh-CN" altLang="en-US" sz="2800" b="1" dirty="0">
                <a:solidFill>
                  <a:srgbClr val="FF0000"/>
                </a:solidFill>
                <a:latin typeface="华文宋体" panose="02010600040101010101" pitchFamily="2" charset="-122"/>
                <a:ea typeface="华文宋体" panose="02010600040101010101" pitchFamily="2" charset="-122"/>
              </a:rPr>
              <a:t>正确归类</a:t>
            </a:r>
            <a:r>
              <a:rPr lang="zh-CN" altLang="en-US" sz="2800" b="1" dirty="0">
                <a:latin typeface="华文宋体" panose="02010600040101010101" pitchFamily="2" charset="-122"/>
                <a:ea typeface="华文宋体" panose="02010600040101010101" pitchFamily="2" charset="-122"/>
              </a:rPr>
              <a:t>。对于人的这种学习方式，基于有导师学习策略的神经网络是无能为力的。</a:t>
            </a:r>
          </a:p>
          <a:p>
            <a:pPr eaLnBrk="1" hangingPunct="1">
              <a:lnSpc>
                <a:spcPct val="130000"/>
              </a:lnSpc>
            </a:pPr>
            <a:r>
              <a:rPr lang="zh-CN" altLang="en-US" sz="2400" b="1" dirty="0">
                <a:solidFill>
                  <a:srgbClr val="FF0000"/>
                </a:solidFill>
                <a:latin typeface="华文宋体" panose="02010600040101010101" pitchFamily="2" charset="-122"/>
                <a:ea typeface="华文宋体" panose="02010600040101010101" pitchFamily="2" charset="-122"/>
              </a:rPr>
              <a:t>      </a:t>
            </a:r>
            <a:endParaRPr lang="zh-CN" altLang="en-US" sz="2400" b="1" dirty="0">
              <a:solidFill>
                <a:srgbClr val="006600"/>
              </a:solidFill>
              <a:latin typeface="华文宋体" panose="02010600040101010101" pitchFamily="2" charset="-122"/>
              <a:ea typeface="华文宋体" panose="02010600040101010101" pitchFamily="2" charset="-122"/>
            </a:endParaRPr>
          </a:p>
        </p:txBody>
      </p:sp>
      <p:grpSp>
        <p:nvGrpSpPr>
          <p:cNvPr id="4" name="组 9"/>
          <p:cNvGrpSpPr/>
          <p:nvPr/>
        </p:nvGrpSpPr>
        <p:grpSpPr>
          <a:xfrm>
            <a:off x="8403766" y="0"/>
            <a:ext cx="733409" cy="6858000"/>
            <a:chOff x="9055676" y="0"/>
            <a:chExt cx="3136324" cy="6858000"/>
          </a:xfrm>
        </p:grpSpPr>
        <p:sp>
          <p:nvSpPr>
            <p:cNvPr id="5"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矩形 7"/>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0" name="图形 10" descr="烧瓶"/>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1181100" y="0"/>
            <a:ext cx="4991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dirty="0" err="1">
                <a:solidFill>
                  <a:srgbClr val="FF0000"/>
                </a:solidFill>
                <a:latin typeface="Times New Roman" panose="02020603050405020304" pitchFamily="18" charset="0"/>
              </a:rPr>
              <a:t>Kohonen</a:t>
            </a:r>
            <a:r>
              <a:rPr lang="zh-CN" altLang="en-US" sz="2800" b="1" dirty="0">
                <a:solidFill>
                  <a:srgbClr val="FF0000"/>
                </a:solidFill>
                <a:latin typeface="Times New Roman" panose="02020603050405020304" pitchFamily="18" charset="0"/>
              </a:rPr>
              <a:t>学习算法程序流程</a:t>
            </a:r>
          </a:p>
        </p:txBody>
      </p:sp>
      <p:pic>
        <p:nvPicPr>
          <p:cNvPr id="28675" name="Picture 4" descr="pic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593" y="1003300"/>
            <a:ext cx="7720012" cy="585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 9"/>
          <p:cNvGrpSpPr/>
          <p:nvPr/>
        </p:nvGrpSpPr>
        <p:grpSpPr>
          <a:xfrm>
            <a:off x="8363761" y="0"/>
            <a:ext cx="733409" cy="6858000"/>
            <a:chOff x="9055676" y="0"/>
            <a:chExt cx="3136324" cy="6858000"/>
          </a:xfrm>
        </p:grpSpPr>
        <p:sp>
          <p:nvSpPr>
            <p:cNvPr id="5"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矩形 7"/>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0" name="图形 10" descr="烧瓶"/>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468313" y="260350"/>
            <a:ext cx="36718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dirty="0">
                <a:solidFill>
                  <a:srgbClr val="FF0000"/>
                </a:solidFill>
              </a:rPr>
              <a:t>8.2.4 SOM</a:t>
            </a:r>
            <a:r>
              <a:rPr lang="zh-CN" altLang="en-US" sz="2800" b="1" dirty="0">
                <a:solidFill>
                  <a:srgbClr val="FF0000"/>
                </a:solidFill>
              </a:rPr>
              <a:t>网络的功能</a:t>
            </a:r>
          </a:p>
        </p:txBody>
      </p:sp>
      <p:sp>
        <p:nvSpPr>
          <p:cNvPr id="29699" name="Text Box 3"/>
          <p:cNvSpPr txBox="1">
            <a:spLocks noChangeArrowheads="1"/>
          </p:cNvSpPr>
          <p:nvPr/>
        </p:nvSpPr>
        <p:spPr bwMode="auto">
          <a:xfrm>
            <a:off x="323850" y="765175"/>
            <a:ext cx="818007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dirty="0"/>
              <a:t>       </a:t>
            </a:r>
            <a:r>
              <a:rPr lang="en-US" altLang="zh-CN" sz="2800" b="1" dirty="0">
                <a:latin typeface="华文宋体" panose="02010600040101010101" pitchFamily="2" charset="-122"/>
                <a:ea typeface="华文宋体" panose="02010600040101010101" pitchFamily="2" charset="-122"/>
              </a:rPr>
              <a:t>SOM</a:t>
            </a:r>
            <a:r>
              <a:rPr lang="zh-CN" altLang="en-US" sz="2800" b="1" dirty="0">
                <a:latin typeface="华文宋体" panose="02010600040101010101" pitchFamily="2" charset="-122"/>
                <a:ea typeface="华文宋体" panose="02010600040101010101" pitchFamily="2" charset="-122"/>
              </a:rPr>
              <a:t>网络的功能特点之一是：</a:t>
            </a:r>
            <a:r>
              <a:rPr lang="zh-CN" altLang="en-US" sz="2800" b="1" dirty="0">
                <a:solidFill>
                  <a:srgbClr val="FF0000"/>
                </a:solidFill>
                <a:latin typeface="华文宋体" panose="02010600040101010101" pitchFamily="2" charset="-122"/>
                <a:ea typeface="华文宋体" panose="02010600040101010101" pitchFamily="2" charset="-122"/>
              </a:rPr>
              <a:t>保序映射？</a:t>
            </a:r>
            <a:r>
              <a:rPr lang="zh-CN" altLang="en-US" sz="2800" b="1" dirty="0">
                <a:latin typeface="华文宋体" panose="02010600040101010101" pitchFamily="2" charset="-122"/>
                <a:ea typeface="华文宋体" panose="02010600040101010101" pitchFamily="2" charset="-122"/>
              </a:rPr>
              <a:t>，即能将输入空间的样本模式类有序地映射在输出层上。</a:t>
            </a:r>
          </a:p>
        </p:txBody>
      </p:sp>
      <p:sp>
        <p:nvSpPr>
          <p:cNvPr id="29700" name="Text Box 4"/>
          <p:cNvSpPr txBox="1">
            <a:spLocks noChangeArrowheads="1"/>
          </p:cNvSpPr>
          <p:nvPr/>
        </p:nvSpPr>
        <p:spPr bwMode="auto">
          <a:xfrm>
            <a:off x="1016000" y="1903413"/>
            <a:ext cx="6018213"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dirty="0">
                <a:solidFill>
                  <a:srgbClr val="006600"/>
                </a:solidFill>
              </a:rPr>
              <a:t>例  动物属性特征映射</a:t>
            </a:r>
          </a:p>
        </p:txBody>
      </p:sp>
      <p:sp>
        <p:nvSpPr>
          <p:cNvPr id="29701" name="Text Box 5"/>
          <p:cNvSpPr txBox="1">
            <a:spLocks noChangeArrowheads="1"/>
          </p:cNvSpPr>
          <p:nvPr/>
        </p:nvSpPr>
        <p:spPr bwMode="auto">
          <a:xfrm>
            <a:off x="571500" y="2420938"/>
            <a:ext cx="7749540" cy="179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dirty="0">
                <a:solidFill>
                  <a:schemeClr val="hlink"/>
                </a:solidFill>
              </a:rPr>
              <a:t>      </a:t>
            </a:r>
            <a:r>
              <a:rPr lang="en-US" altLang="zh-CN" sz="2800" b="1" dirty="0">
                <a:solidFill>
                  <a:srgbClr val="006600"/>
                </a:solidFill>
                <a:latin typeface="华文宋体" panose="02010600040101010101" pitchFamily="2" charset="-122"/>
                <a:ea typeface="华文宋体" panose="02010600040101010101" pitchFamily="2" charset="-122"/>
              </a:rPr>
              <a:t>1989</a:t>
            </a:r>
            <a:r>
              <a:rPr lang="zh-CN" altLang="en-US" sz="2800" b="1" dirty="0">
                <a:solidFill>
                  <a:srgbClr val="006600"/>
                </a:solidFill>
                <a:latin typeface="华文宋体" panose="02010600040101010101" pitchFamily="2" charset="-122"/>
                <a:ea typeface="华文宋体" panose="02010600040101010101" pitchFamily="2" charset="-122"/>
              </a:rPr>
              <a:t>年</a:t>
            </a:r>
            <a:r>
              <a:rPr lang="en-US" altLang="zh-CN" sz="2800" b="1" dirty="0" err="1">
                <a:solidFill>
                  <a:srgbClr val="006600"/>
                </a:solidFill>
                <a:latin typeface="华文宋体" panose="02010600040101010101" pitchFamily="2" charset="-122"/>
                <a:ea typeface="华文宋体" panose="02010600040101010101" pitchFamily="2" charset="-122"/>
              </a:rPr>
              <a:t>Kohonen</a:t>
            </a:r>
            <a:r>
              <a:rPr lang="zh-CN" altLang="en-US" sz="2800" b="1" dirty="0">
                <a:solidFill>
                  <a:srgbClr val="006600"/>
                </a:solidFill>
                <a:latin typeface="华文宋体" panose="02010600040101010101" pitchFamily="2" charset="-122"/>
                <a:ea typeface="华文宋体" panose="02010600040101010101" pitchFamily="2" charset="-122"/>
              </a:rPr>
              <a:t>给出一个</a:t>
            </a:r>
            <a:r>
              <a:rPr lang="en-US" altLang="zh-CN" sz="2800" b="1" dirty="0">
                <a:solidFill>
                  <a:srgbClr val="006600"/>
                </a:solidFill>
                <a:latin typeface="华文宋体" panose="02010600040101010101" pitchFamily="2" charset="-122"/>
                <a:ea typeface="华文宋体" panose="02010600040101010101" pitchFamily="2" charset="-122"/>
              </a:rPr>
              <a:t>SOM</a:t>
            </a:r>
            <a:r>
              <a:rPr lang="zh-CN" altLang="en-US" sz="2800" b="1" dirty="0">
                <a:solidFill>
                  <a:srgbClr val="006600"/>
                </a:solidFill>
                <a:latin typeface="华文宋体" panose="02010600040101010101" pitchFamily="2" charset="-122"/>
                <a:ea typeface="华文宋体" panose="02010600040101010101" pitchFamily="2" charset="-122"/>
              </a:rPr>
              <a:t>网的著名应用实例，即把不同的动物按其属性映射到二维输出平面上，使</a:t>
            </a:r>
            <a:r>
              <a:rPr lang="zh-CN" altLang="en-US" sz="2800" b="1" dirty="0">
                <a:solidFill>
                  <a:srgbClr val="FF0000"/>
                </a:solidFill>
                <a:latin typeface="华文宋体" panose="02010600040101010101" pitchFamily="2" charset="-122"/>
                <a:ea typeface="华文宋体" panose="02010600040101010101" pitchFamily="2" charset="-122"/>
              </a:rPr>
              <a:t>属性相似</a:t>
            </a:r>
            <a:r>
              <a:rPr lang="zh-CN" altLang="en-US" sz="2800" b="1" dirty="0">
                <a:solidFill>
                  <a:srgbClr val="006600"/>
                </a:solidFill>
                <a:latin typeface="华文宋体" panose="02010600040101010101" pitchFamily="2" charset="-122"/>
                <a:ea typeface="华文宋体" panose="02010600040101010101" pitchFamily="2" charset="-122"/>
              </a:rPr>
              <a:t>的动物在</a:t>
            </a:r>
            <a:r>
              <a:rPr lang="en-US" altLang="zh-CN" sz="2800" b="1" dirty="0">
                <a:solidFill>
                  <a:srgbClr val="006600"/>
                </a:solidFill>
                <a:latin typeface="华文宋体" panose="02010600040101010101" pitchFamily="2" charset="-122"/>
                <a:ea typeface="华文宋体" panose="02010600040101010101" pitchFamily="2" charset="-122"/>
              </a:rPr>
              <a:t>SOM</a:t>
            </a:r>
            <a:r>
              <a:rPr lang="zh-CN" altLang="en-US" sz="2800" b="1" dirty="0">
                <a:solidFill>
                  <a:srgbClr val="006600"/>
                </a:solidFill>
                <a:latin typeface="华文宋体" panose="02010600040101010101" pitchFamily="2" charset="-122"/>
                <a:ea typeface="华文宋体" panose="02010600040101010101" pitchFamily="2" charset="-122"/>
              </a:rPr>
              <a:t>网输出平面上的位置也相近。</a:t>
            </a:r>
          </a:p>
        </p:txBody>
      </p:sp>
      <p:sp>
        <p:nvSpPr>
          <p:cNvPr id="29702" name="Text Box 6"/>
          <p:cNvSpPr txBox="1">
            <a:spLocks noChangeArrowheads="1"/>
          </p:cNvSpPr>
          <p:nvPr/>
        </p:nvSpPr>
        <p:spPr bwMode="auto">
          <a:xfrm>
            <a:off x="714375" y="4214813"/>
            <a:ext cx="7698105"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dirty="0">
                <a:solidFill>
                  <a:srgbClr val="A50021"/>
                </a:solidFill>
              </a:rPr>
              <a:t>      </a:t>
            </a:r>
            <a:r>
              <a:rPr lang="zh-CN" altLang="en-US" sz="2800" b="1" dirty="0">
                <a:solidFill>
                  <a:srgbClr val="A50021"/>
                </a:solidFill>
                <a:latin typeface="华文宋体" panose="02010600040101010101" pitchFamily="2" charset="-122"/>
                <a:ea typeface="华文宋体" panose="02010600040101010101" pitchFamily="2" charset="-122"/>
              </a:rPr>
              <a:t>训练集选了</a:t>
            </a:r>
            <a:r>
              <a:rPr lang="en-US" altLang="zh-CN" sz="2800" b="1" dirty="0">
                <a:solidFill>
                  <a:srgbClr val="A50021"/>
                </a:solidFill>
                <a:latin typeface="华文宋体" panose="02010600040101010101" pitchFamily="2" charset="-122"/>
                <a:ea typeface="华文宋体" panose="02010600040101010101" pitchFamily="2" charset="-122"/>
              </a:rPr>
              <a:t>16</a:t>
            </a:r>
            <a:r>
              <a:rPr lang="zh-CN" altLang="en-US" sz="2800" b="1" dirty="0">
                <a:solidFill>
                  <a:srgbClr val="A50021"/>
                </a:solidFill>
                <a:latin typeface="华文宋体" panose="02010600040101010101" pitchFamily="2" charset="-122"/>
                <a:ea typeface="华文宋体" panose="02010600040101010101" pitchFamily="2" charset="-122"/>
              </a:rPr>
              <a:t>种动物，每种动物用一个</a:t>
            </a:r>
            <a:r>
              <a:rPr lang="en-US" altLang="zh-CN" sz="2800" b="1" dirty="0">
                <a:solidFill>
                  <a:srgbClr val="A50021"/>
                </a:solidFill>
                <a:latin typeface="华文宋体" panose="02010600040101010101" pitchFamily="2" charset="-122"/>
                <a:ea typeface="华文宋体" panose="02010600040101010101" pitchFamily="2" charset="-122"/>
              </a:rPr>
              <a:t>29</a:t>
            </a:r>
            <a:r>
              <a:rPr lang="zh-CN" altLang="en-US" sz="2800" b="1" dirty="0">
                <a:solidFill>
                  <a:srgbClr val="A50021"/>
                </a:solidFill>
                <a:latin typeface="华文宋体" panose="02010600040101010101" pitchFamily="2" charset="-122"/>
                <a:ea typeface="华文宋体" panose="02010600040101010101" pitchFamily="2" charset="-122"/>
              </a:rPr>
              <a:t>维向量来表示。前</a:t>
            </a:r>
            <a:r>
              <a:rPr lang="en-US" altLang="zh-CN" sz="2800" b="1" dirty="0">
                <a:solidFill>
                  <a:srgbClr val="A50021"/>
                </a:solidFill>
                <a:latin typeface="华文宋体" panose="02010600040101010101" pitchFamily="2" charset="-122"/>
                <a:ea typeface="华文宋体" panose="02010600040101010101" pitchFamily="2" charset="-122"/>
              </a:rPr>
              <a:t>16</a:t>
            </a:r>
            <a:r>
              <a:rPr lang="zh-CN" altLang="en-US" sz="2800" b="1" dirty="0">
                <a:solidFill>
                  <a:srgbClr val="A50021"/>
                </a:solidFill>
                <a:latin typeface="华文宋体" panose="02010600040101010101" pitchFamily="2" charset="-122"/>
                <a:ea typeface="华文宋体" panose="02010600040101010101" pitchFamily="2" charset="-122"/>
              </a:rPr>
              <a:t>个分量构成符号向量（不同的动物进行</a:t>
            </a:r>
            <a:r>
              <a:rPr lang="en-US" altLang="zh-CN" sz="2800" b="1" dirty="0">
                <a:solidFill>
                  <a:srgbClr val="A50021"/>
                </a:solidFill>
                <a:latin typeface="华文宋体" panose="02010600040101010101" pitchFamily="2" charset="-122"/>
                <a:ea typeface="华文宋体" panose="02010600040101010101" pitchFamily="2" charset="-122"/>
              </a:rPr>
              <a:t>16</a:t>
            </a:r>
            <a:r>
              <a:rPr lang="zh-CN" altLang="en-US" sz="2800" b="1" dirty="0">
                <a:solidFill>
                  <a:srgbClr val="A50021"/>
                </a:solidFill>
                <a:latin typeface="华文宋体" panose="02010600040101010101" pitchFamily="2" charset="-122"/>
                <a:ea typeface="华文宋体" panose="02010600040101010101" pitchFamily="2" charset="-122"/>
              </a:rPr>
              <a:t>取</a:t>
            </a:r>
            <a:r>
              <a:rPr lang="en-US" altLang="zh-CN" sz="2800" b="1" dirty="0">
                <a:solidFill>
                  <a:srgbClr val="A50021"/>
                </a:solidFill>
                <a:latin typeface="华文宋体" panose="02010600040101010101" pitchFamily="2" charset="-122"/>
                <a:ea typeface="华文宋体" panose="02010600040101010101" pitchFamily="2" charset="-122"/>
              </a:rPr>
              <a:t>1</a:t>
            </a:r>
            <a:r>
              <a:rPr lang="zh-CN" altLang="en-US" sz="2800" b="1" dirty="0">
                <a:solidFill>
                  <a:srgbClr val="A50021"/>
                </a:solidFill>
                <a:latin typeface="华文宋体" panose="02010600040101010101" pitchFamily="2" charset="-122"/>
                <a:ea typeface="华文宋体" panose="02010600040101010101" pitchFamily="2" charset="-122"/>
              </a:rPr>
              <a:t>编码），后</a:t>
            </a:r>
            <a:r>
              <a:rPr lang="en-US" altLang="zh-CN" sz="2800" b="1" dirty="0">
                <a:solidFill>
                  <a:srgbClr val="A50021"/>
                </a:solidFill>
                <a:latin typeface="华文宋体" panose="02010600040101010101" pitchFamily="2" charset="-122"/>
                <a:ea typeface="华文宋体" panose="02010600040101010101" pitchFamily="2" charset="-122"/>
              </a:rPr>
              <a:t>13</a:t>
            </a:r>
            <a:r>
              <a:rPr lang="zh-CN" altLang="en-US" sz="2800" b="1" dirty="0">
                <a:solidFill>
                  <a:srgbClr val="A50021"/>
                </a:solidFill>
                <a:latin typeface="华文宋体" panose="02010600040101010101" pitchFamily="2" charset="-122"/>
                <a:ea typeface="华文宋体" panose="02010600040101010101" pitchFamily="2" charset="-122"/>
              </a:rPr>
              <a:t>个分量构成属性向量，描述动物的</a:t>
            </a:r>
            <a:r>
              <a:rPr lang="en-US" altLang="zh-CN" sz="2800" b="1" dirty="0">
                <a:solidFill>
                  <a:srgbClr val="A50021"/>
                </a:solidFill>
                <a:latin typeface="华文宋体" panose="02010600040101010101" pitchFamily="2" charset="-122"/>
                <a:ea typeface="华文宋体" panose="02010600040101010101" pitchFamily="2" charset="-122"/>
              </a:rPr>
              <a:t>13</a:t>
            </a:r>
            <a:r>
              <a:rPr lang="zh-CN" altLang="en-US" sz="2800" b="1" dirty="0">
                <a:solidFill>
                  <a:srgbClr val="A50021"/>
                </a:solidFill>
                <a:latin typeface="华文宋体" panose="02010600040101010101" pitchFamily="2" charset="-122"/>
                <a:ea typeface="华文宋体" panose="02010600040101010101" pitchFamily="2" charset="-122"/>
              </a:rPr>
              <a:t>种属性的有或无（用</a:t>
            </a:r>
            <a:r>
              <a:rPr lang="en-US" altLang="zh-CN" sz="2800" b="1" dirty="0">
                <a:solidFill>
                  <a:srgbClr val="A50021"/>
                </a:solidFill>
                <a:latin typeface="华文宋体" panose="02010600040101010101" pitchFamily="2" charset="-122"/>
                <a:ea typeface="华文宋体" panose="02010600040101010101" pitchFamily="2" charset="-122"/>
              </a:rPr>
              <a:t>1</a:t>
            </a:r>
            <a:r>
              <a:rPr lang="zh-CN" altLang="en-US" sz="2800" b="1" dirty="0">
                <a:solidFill>
                  <a:srgbClr val="A50021"/>
                </a:solidFill>
                <a:latin typeface="华文宋体" panose="02010600040101010101" pitchFamily="2" charset="-122"/>
                <a:ea typeface="华文宋体" panose="02010600040101010101" pitchFamily="2" charset="-122"/>
              </a:rPr>
              <a:t>或</a:t>
            </a:r>
            <a:r>
              <a:rPr lang="en-US" altLang="zh-CN" sz="2800" b="1" dirty="0">
                <a:solidFill>
                  <a:srgbClr val="A50021"/>
                </a:solidFill>
                <a:latin typeface="华文宋体" panose="02010600040101010101" pitchFamily="2" charset="-122"/>
                <a:ea typeface="华文宋体" panose="02010600040101010101" pitchFamily="2" charset="-122"/>
              </a:rPr>
              <a:t>0</a:t>
            </a:r>
            <a:r>
              <a:rPr lang="zh-CN" altLang="en-US" sz="2800" b="1" dirty="0">
                <a:solidFill>
                  <a:srgbClr val="A50021"/>
                </a:solidFill>
                <a:latin typeface="华文宋体" panose="02010600040101010101" pitchFamily="2" charset="-122"/>
                <a:ea typeface="华文宋体" panose="02010600040101010101" pitchFamily="2" charset="-122"/>
              </a:rPr>
              <a:t>表示）。</a:t>
            </a:r>
          </a:p>
        </p:txBody>
      </p:sp>
      <p:grpSp>
        <p:nvGrpSpPr>
          <p:cNvPr id="7" name="组 9"/>
          <p:cNvGrpSpPr/>
          <p:nvPr/>
        </p:nvGrpSpPr>
        <p:grpSpPr>
          <a:xfrm>
            <a:off x="8363761"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0" descr="烧瓶"/>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1116013" y="260350"/>
            <a:ext cx="698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a:solidFill>
                  <a:srgbClr val="CC0066"/>
                </a:solidFill>
              </a:rPr>
              <a:t>16</a:t>
            </a:r>
            <a:r>
              <a:rPr lang="zh-CN" altLang="en-US" sz="2400" b="1">
                <a:solidFill>
                  <a:srgbClr val="CC0066"/>
                </a:solidFill>
              </a:rPr>
              <a:t>种动物的属性向量（</a:t>
            </a:r>
            <a:r>
              <a:rPr lang="en-US" altLang="zh-CN" sz="2400" b="1">
                <a:solidFill>
                  <a:srgbClr val="CC0066"/>
                </a:solidFill>
              </a:rPr>
              <a:t>29</a:t>
            </a:r>
            <a:r>
              <a:rPr lang="zh-CN" altLang="en-US" sz="2400" b="1">
                <a:solidFill>
                  <a:srgbClr val="CC0066"/>
                </a:solidFill>
              </a:rPr>
              <a:t>维向量的后</a:t>
            </a:r>
            <a:r>
              <a:rPr lang="en-US" altLang="zh-CN" sz="2400" b="1">
                <a:solidFill>
                  <a:srgbClr val="CC0066"/>
                </a:solidFill>
              </a:rPr>
              <a:t>13</a:t>
            </a:r>
            <a:r>
              <a:rPr lang="zh-CN" altLang="en-US" sz="2400" b="1">
                <a:solidFill>
                  <a:srgbClr val="CC0066"/>
                </a:solidFill>
              </a:rPr>
              <a:t>个分量）</a:t>
            </a:r>
          </a:p>
        </p:txBody>
      </p:sp>
      <p:graphicFrame>
        <p:nvGraphicFramePr>
          <p:cNvPr id="24579" name="内容占位符 24578"/>
          <p:cNvGraphicFramePr>
            <a:graphicFrameLocks noGrp="1"/>
          </p:cNvGraphicFramePr>
          <p:nvPr>
            <p:ph idx="4294967295"/>
          </p:nvPr>
        </p:nvGraphicFramePr>
        <p:xfrm>
          <a:off x="395288" y="1052513"/>
          <a:ext cx="8497888" cy="5041899"/>
        </p:xfrm>
        <a:graphic>
          <a:graphicData uri="http://schemas.openxmlformats.org/drawingml/2006/table">
            <a:tbl>
              <a:tblPr/>
              <a:tblGrid>
                <a:gridCol w="720725">
                  <a:extLst>
                    <a:ext uri="{9D8B030D-6E8A-4147-A177-3AD203B41FA5}">
                      <a16:colId xmlns:a16="http://schemas.microsoft.com/office/drawing/2014/main" val="20000"/>
                    </a:ext>
                  </a:extLst>
                </a:gridCol>
                <a:gridCol w="431800">
                  <a:extLst>
                    <a:ext uri="{9D8B030D-6E8A-4147-A177-3AD203B41FA5}">
                      <a16:colId xmlns:a16="http://schemas.microsoft.com/office/drawing/2014/main" val="20001"/>
                    </a:ext>
                  </a:extLst>
                </a:gridCol>
                <a:gridCol w="431800">
                  <a:extLst>
                    <a:ext uri="{9D8B030D-6E8A-4147-A177-3AD203B41FA5}">
                      <a16:colId xmlns:a16="http://schemas.microsoft.com/office/drawing/2014/main" val="20002"/>
                    </a:ext>
                  </a:extLst>
                </a:gridCol>
                <a:gridCol w="431800">
                  <a:extLst>
                    <a:ext uri="{9D8B030D-6E8A-4147-A177-3AD203B41FA5}">
                      <a16:colId xmlns:a16="http://schemas.microsoft.com/office/drawing/2014/main" val="20003"/>
                    </a:ext>
                  </a:extLst>
                </a:gridCol>
                <a:gridCol w="379413">
                  <a:extLst>
                    <a:ext uri="{9D8B030D-6E8A-4147-A177-3AD203B41FA5}">
                      <a16:colId xmlns:a16="http://schemas.microsoft.com/office/drawing/2014/main" val="20004"/>
                    </a:ext>
                  </a:extLst>
                </a:gridCol>
                <a:gridCol w="557212">
                  <a:extLst>
                    <a:ext uri="{9D8B030D-6E8A-4147-A177-3AD203B41FA5}">
                      <a16:colId xmlns:a16="http://schemas.microsoft.com/office/drawing/2014/main" val="20005"/>
                    </a:ext>
                  </a:extLst>
                </a:gridCol>
                <a:gridCol w="460375">
                  <a:extLst>
                    <a:ext uri="{9D8B030D-6E8A-4147-A177-3AD203B41FA5}">
                      <a16:colId xmlns:a16="http://schemas.microsoft.com/office/drawing/2014/main" val="20006"/>
                    </a:ext>
                  </a:extLst>
                </a:gridCol>
                <a:gridCol w="508000">
                  <a:extLst>
                    <a:ext uri="{9D8B030D-6E8A-4147-A177-3AD203B41FA5}">
                      <a16:colId xmlns:a16="http://schemas.microsoft.com/office/drawing/2014/main" val="20007"/>
                    </a:ext>
                  </a:extLst>
                </a:gridCol>
                <a:gridCol w="511175">
                  <a:extLst>
                    <a:ext uri="{9D8B030D-6E8A-4147-A177-3AD203B41FA5}">
                      <a16:colId xmlns:a16="http://schemas.microsoft.com/office/drawing/2014/main" val="20008"/>
                    </a:ext>
                  </a:extLst>
                </a:gridCol>
                <a:gridCol w="508000">
                  <a:extLst>
                    <a:ext uri="{9D8B030D-6E8A-4147-A177-3AD203B41FA5}">
                      <a16:colId xmlns:a16="http://schemas.microsoft.com/office/drawing/2014/main" val="20009"/>
                    </a:ext>
                  </a:extLst>
                </a:gridCol>
                <a:gridCol w="508000">
                  <a:extLst>
                    <a:ext uri="{9D8B030D-6E8A-4147-A177-3AD203B41FA5}">
                      <a16:colId xmlns:a16="http://schemas.microsoft.com/office/drawing/2014/main" val="20010"/>
                    </a:ext>
                  </a:extLst>
                </a:gridCol>
                <a:gridCol w="509588">
                  <a:extLst>
                    <a:ext uri="{9D8B030D-6E8A-4147-A177-3AD203B41FA5}">
                      <a16:colId xmlns:a16="http://schemas.microsoft.com/office/drawing/2014/main" val="20011"/>
                    </a:ext>
                  </a:extLst>
                </a:gridCol>
                <a:gridCol w="506412">
                  <a:extLst>
                    <a:ext uri="{9D8B030D-6E8A-4147-A177-3AD203B41FA5}">
                      <a16:colId xmlns:a16="http://schemas.microsoft.com/office/drawing/2014/main" val="20012"/>
                    </a:ext>
                  </a:extLst>
                </a:gridCol>
                <a:gridCol w="508000">
                  <a:extLst>
                    <a:ext uri="{9D8B030D-6E8A-4147-A177-3AD203B41FA5}">
                      <a16:colId xmlns:a16="http://schemas.microsoft.com/office/drawing/2014/main" val="20013"/>
                    </a:ext>
                  </a:extLst>
                </a:gridCol>
                <a:gridCol w="508000">
                  <a:extLst>
                    <a:ext uri="{9D8B030D-6E8A-4147-A177-3AD203B41FA5}">
                      <a16:colId xmlns:a16="http://schemas.microsoft.com/office/drawing/2014/main" val="20014"/>
                    </a:ext>
                  </a:extLst>
                </a:gridCol>
                <a:gridCol w="509588">
                  <a:extLst>
                    <a:ext uri="{9D8B030D-6E8A-4147-A177-3AD203B41FA5}">
                      <a16:colId xmlns:a16="http://schemas.microsoft.com/office/drawing/2014/main" val="20015"/>
                    </a:ext>
                  </a:extLst>
                </a:gridCol>
                <a:gridCol w="508000">
                  <a:extLst>
                    <a:ext uri="{9D8B030D-6E8A-4147-A177-3AD203B41FA5}">
                      <a16:colId xmlns:a16="http://schemas.microsoft.com/office/drawing/2014/main" val="20016"/>
                    </a:ext>
                  </a:extLst>
                </a:gridCol>
              </a:tblGrid>
              <a:tr h="1024218">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zh-CN" altLang="en-US" sz="1800" b="1" dirty="0">
                          <a:solidFill>
                            <a:srgbClr val="008000"/>
                          </a:solidFill>
                        </a:rPr>
                        <a:t> </a:t>
                      </a:r>
                      <a:r>
                        <a:rPr lang="zh-CN" altLang="en-US" sz="1800" b="1" dirty="0">
                          <a:solidFill>
                            <a:schemeClr val="accent2"/>
                          </a:solidFill>
                        </a:rPr>
                        <a:t>动物</a:t>
                      </a:r>
                    </a:p>
                    <a:p>
                      <a:pPr marL="0" lvl="0" indent="0" eaLnBrk="1" hangingPunct="1">
                        <a:spcBef>
                          <a:spcPct val="20000"/>
                        </a:spcBef>
                        <a:buNone/>
                      </a:pPr>
                      <a:endParaRPr lang="zh-CN" altLang="en-US" sz="1800" b="1" dirty="0">
                        <a:solidFill>
                          <a:srgbClr val="008000"/>
                        </a:solidFill>
                      </a:endParaRPr>
                    </a:p>
                    <a:p>
                      <a:pPr marL="0" lvl="0" indent="0" eaLnBrk="1" hangingPunct="1">
                        <a:spcBef>
                          <a:spcPct val="20000"/>
                        </a:spcBef>
                        <a:buNone/>
                      </a:pPr>
                      <a:r>
                        <a:rPr lang="zh-CN" altLang="en-US" sz="1800" b="1" dirty="0">
                          <a:solidFill>
                            <a:srgbClr val="008000"/>
                          </a:solidFill>
                        </a:rPr>
                        <a:t>属性</a:t>
                      </a:r>
                      <a:endParaRPr lang="zh-CN" altLang="en-US" sz="2800" b="1" dirty="0">
                        <a:solidFill>
                          <a:srgbClr val="008000"/>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w="12700" cap="rnd" cmpd="sng">
                      <a:solidFill>
                        <a:srgbClr val="A50021"/>
                      </a:solidFill>
                      <a:prstDash val="solid"/>
                      <a:headEnd type="none" w="med" len="med"/>
                      <a:tailEnd type="none" w="med" len="med"/>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zh-CN" altLang="en-US" sz="2000" b="1" dirty="0">
                          <a:solidFill>
                            <a:schemeClr val="accent2"/>
                          </a:solidFill>
                        </a:rPr>
                        <a:t>鸽子</a:t>
                      </a: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zh-CN" altLang="en-US" sz="2000" b="1" dirty="0">
                          <a:solidFill>
                            <a:schemeClr val="accent2"/>
                          </a:solidFill>
                        </a:rPr>
                        <a:t>母鸡</a:t>
                      </a: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zh-CN" altLang="en-US" sz="2000" b="1" dirty="0">
                          <a:solidFill>
                            <a:schemeClr val="accent2"/>
                          </a:solidFill>
                        </a:rPr>
                        <a:t>鸭</a:t>
                      </a: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zh-CN" altLang="en-US" sz="2000" b="1" dirty="0">
                          <a:solidFill>
                            <a:schemeClr val="accent2"/>
                          </a:solidFill>
                        </a:rPr>
                        <a:t>鹅</a:t>
                      </a: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zh-CN" altLang="en-US" sz="2000" b="1" dirty="0">
                          <a:solidFill>
                            <a:schemeClr val="accent2"/>
                          </a:solidFill>
                        </a:rPr>
                        <a:t>猫头鹰</a:t>
                      </a: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zh-CN" altLang="en-US" sz="2000" b="1" dirty="0">
                          <a:solidFill>
                            <a:schemeClr val="accent2"/>
                          </a:solidFill>
                        </a:rPr>
                        <a:t>隼</a:t>
                      </a: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zh-CN" altLang="en-US" sz="2000" b="1" dirty="0">
                          <a:solidFill>
                            <a:schemeClr val="accent2"/>
                          </a:solidFill>
                        </a:rPr>
                        <a:t>鹰</a:t>
                      </a: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zh-CN" altLang="en-US" sz="2000" b="1" dirty="0">
                          <a:solidFill>
                            <a:schemeClr val="accent2"/>
                          </a:solidFill>
                        </a:rPr>
                        <a:t>狐狸</a:t>
                      </a: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zh-CN" altLang="en-US" sz="2000" b="1" dirty="0">
                          <a:solidFill>
                            <a:schemeClr val="accent2"/>
                          </a:solidFill>
                        </a:rPr>
                        <a:t>狗</a:t>
                      </a: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zh-CN" altLang="en-US" sz="2000" b="1" dirty="0">
                          <a:solidFill>
                            <a:schemeClr val="accent2"/>
                          </a:solidFill>
                        </a:rPr>
                        <a:t>狼</a:t>
                      </a: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zh-CN" altLang="en-US" sz="2000" b="1" dirty="0">
                          <a:solidFill>
                            <a:schemeClr val="accent2"/>
                          </a:solidFill>
                        </a:rPr>
                        <a:t>猫</a:t>
                      </a: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zh-CN" altLang="en-US" sz="2000" b="1" dirty="0">
                          <a:solidFill>
                            <a:schemeClr val="accent2"/>
                          </a:solidFill>
                        </a:rPr>
                        <a:t>虎</a:t>
                      </a: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zh-CN" altLang="en-US" sz="2000" b="1" dirty="0">
                          <a:solidFill>
                            <a:schemeClr val="accent2"/>
                          </a:solidFill>
                        </a:rPr>
                        <a:t>狮</a:t>
                      </a: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zh-CN" altLang="en-US" sz="2000" b="1" dirty="0">
                          <a:solidFill>
                            <a:schemeClr val="accent2"/>
                          </a:solidFill>
                        </a:rPr>
                        <a:t>马</a:t>
                      </a: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zh-CN" altLang="en-US" sz="2000" b="1" dirty="0">
                          <a:solidFill>
                            <a:schemeClr val="accent2"/>
                          </a:solidFill>
                        </a:rPr>
                        <a:t>斑马</a:t>
                      </a: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zh-CN" altLang="en-US" sz="2000" b="1" dirty="0">
                          <a:solidFill>
                            <a:schemeClr val="accent2"/>
                          </a:solidFill>
                        </a:rPr>
                        <a:t>牛</a:t>
                      </a: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87405">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zh-CN" altLang="en-US" sz="2000" b="1" dirty="0">
                          <a:solidFill>
                            <a:srgbClr val="008000"/>
                          </a:solidFill>
                        </a:rPr>
                        <a:t>小</a:t>
                      </a: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4869">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zh-CN" altLang="en-US" sz="2000" b="1" dirty="0">
                          <a:solidFill>
                            <a:srgbClr val="008000"/>
                          </a:solidFill>
                        </a:rPr>
                        <a:t>中</a:t>
                      </a: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3282">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zh-CN" altLang="en-US" sz="2000" b="1" dirty="0">
                          <a:solidFill>
                            <a:srgbClr val="008000"/>
                          </a:solidFill>
                        </a:rPr>
                        <a:t>大</a:t>
                      </a: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01737">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zh-CN" altLang="en-US" sz="2000" b="1" dirty="0">
                          <a:solidFill>
                            <a:srgbClr val="008000"/>
                          </a:solidFill>
                        </a:rPr>
                        <a:t>2只腿</a:t>
                      </a: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01102">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zh-CN" altLang="en-US" sz="2000" b="1" dirty="0">
                          <a:solidFill>
                            <a:srgbClr val="008000"/>
                          </a:solidFill>
                        </a:rPr>
                        <a:t>4只腿</a:t>
                      </a: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49323">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zh-CN" altLang="en-US" sz="2000" b="1" dirty="0">
                          <a:solidFill>
                            <a:srgbClr val="008000"/>
                          </a:solidFill>
                        </a:rPr>
                        <a:t>毛</a:t>
                      </a: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69963">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zh-CN" altLang="en-US" sz="2000" b="1" dirty="0">
                          <a:solidFill>
                            <a:srgbClr val="008000"/>
                          </a:solidFill>
                        </a:rPr>
                        <a:t>蹄</a:t>
                      </a: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24" marB="45724">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2" name="内容占位符 25601"/>
          <p:cNvGraphicFramePr>
            <a:graphicFrameLocks noGrp="1"/>
          </p:cNvGraphicFramePr>
          <p:nvPr>
            <p:ph idx="4294967295"/>
          </p:nvPr>
        </p:nvGraphicFramePr>
        <p:xfrm>
          <a:off x="323850" y="260350"/>
          <a:ext cx="8497888" cy="4397415"/>
        </p:xfrm>
        <a:graphic>
          <a:graphicData uri="http://schemas.openxmlformats.org/drawingml/2006/table">
            <a:tbl>
              <a:tblPr/>
              <a:tblGrid>
                <a:gridCol w="720725">
                  <a:extLst>
                    <a:ext uri="{9D8B030D-6E8A-4147-A177-3AD203B41FA5}">
                      <a16:colId xmlns:a16="http://schemas.microsoft.com/office/drawing/2014/main" val="20000"/>
                    </a:ext>
                  </a:extLst>
                </a:gridCol>
                <a:gridCol w="431800">
                  <a:extLst>
                    <a:ext uri="{9D8B030D-6E8A-4147-A177-3AD203B41FA5}">
                      <a16:colId xmlns:a16="http://schemas.microsoft.com/office/drawing/2014/main" val="20001"/>
                    </a:ext>
                  </a:extLst>
                </a:gridCol>
                <a:gridCol w="431800">
                  <a:extLst>
                    <a:ext uri="{9D8B030D-6E8A-4147-A177-3AD203B41FA5}">
                      <a16:colId xmlns:a16="http://schemas.microsoft.com/office/drawing/2014/main" val="20002"/>
                    </a:ext>
                  </a:extLst>
                </a:gridCol>
                <a:gridCol w="431800">
                  <a:extLst>
                    <a:ext uri="{9D8B030D-6E8A-4147-A177-3AD203B41FA5}">
                      <a16:colId xmlns:a16="http://schemas.microsoft.com/office/drawing/2014/main" val="20003"/>
                    </a:ext>
                  </a:extLst>
                </a:gridCol>
                <a:gridCol w="379413">
                  <a:extLst>
                    <a:ext uri="{9D8B030D-6E8A-4147-A177-3AD203B41FA5}">
                      <a16:colId xmlns:a16="http://schemas.microsoft.com/office/drawing/2014/main" val="20004"/>
                    </a:ext>
                  </a:extLst>
                </a:gridCol>
                <a:gridCol w="509587">
                  <a:extLst>
                    <a:ext uri="{9D8B030D-6E8A-4147-A177-3AD203B41FA5}">
                      <a16:colId xmlns:a16="http://schemas.microsoft.com/office/drawing/2014/main" val="20005"/>
                    </a:ext>
                  </a:extLst>
                </a:gridCol>
                <a:gridCol w="508000">
                  <a:extLst>
                    <a:ext uri="{9D8B030D-6E8A-4147-A177-3AD203B41FA5}">
                      <a16:colId xmlns:a16="http://schemas.microsoft.com/office/drawing/2014/main" val="20006"/>
                    </a:ext>
                  </a:extLst>
                </a:gridCol>
                <a:gridCol w="508000">
                  <a:extLst>
                    <a:ext uri="{9D8B030D-6E8A-4147-A177-3AD203B41FA5}">
                      <a16:colId xmlns:a16="http://schemas.microsoft.com/office/drawing/2014/main" val="20007"/>
                    </a:ext>
                  </a:extLst>
                </a:gridCol>
                <a:gridCol w="511175">
                  <a:extLst>
                    <a:ext uri="{9D8B030D-6E8A-4147-A177-3AD203B41FA5}">
                      <a16:colId xmlns:a16="http://schemas.microsoft.com/office/drawing/2014/main" val="20008"/>
                    </a:ext>
                  </a:extLst>
                </a:gridCol>
                <a:gridCol w="508000">
                  <a:extLst>
                    <a:ext uri="{9D8B030D-6E8A-4147-A177-3AD203B41FA5}">
                      <a16:colId xmlns:a16="http://schemas.microsoft.com/office/drawing/2014/main" val="20009"/>
                    </a:ext>
                  </a:extLst>
                </a:gridCol>
                <a:gridCol w="508000">
                  <a:extLst>
                    <a:ext uri="{9D8B030D-6E8A-4147-A177-3AD203B41FA5}">
                      <a16:colId xmlns:a16="http://schemas.microsoft.com/office/drawing/2014/main" val="20010"/>
                    </a:ext>
                  </a:extLst>
                </a:gridCol>
                <a:gridCol w="509588">
                  <a:extLst>
                    <a:ext uri="{9D8B030D-6E8A-4147-A177-3AD203B41FA5}">
                      <a16:colId xmlns:a16="http://schemas.microsoft.com/office/drawing/2014/main" val="20011"/>
                    </a:ext>
                  </a:extLst>
                </a:gridCol>
                <a:gridCol w="506412">
                  <a:extLst>
                    <a:ext uri="{9D8B030D-6E8A-4147-A177-3AD203B41FA5}">
                      <a16:colId xmlns:a16="http://schemas.microsoft.com/office/drawing/2014/main" val="20012"/>
                    </a:ext>
                  </a:extLst>
                </a:gridCol>
                <a:gridCol w="508000">
                  <a:extLst>
                    <a:ext uri="{9D8B030D-6E8A-4147-A177-3AD203B41FA5}">
                      <a16:colId xmlns:a16="http://schemas.microsoft.com/office/drawing/2014/main" val="20013"/>
                    </a:ext>
                  </a:extLst>
                </a:gridCol>
                <a:gridCol w="508000">
                  <a:extLst>
                    <a:ext uri="{9D8B030D-6E8A-4147-A177-3AD203B41FA5}">
                      <a16:colId xmlns:a16="http://schemas.microsoft.com/office/drawing/2014/main" val="20014"/>
                    </a:ext>
                  </a:extLst>
                </a:gridCol>
                <a:gridCol w="509588">
                  <a:extLst>
                    <a:ext uri="{9D8B030D-6E8A-4147-A177-3AD203B41FA5}">
                      <a16:colId xmlns:a16="http://schemas.microsoft.com/office/drawing/2014/main" val="20015"/>
                    </a:ext>
                  </a:extLst>
                </a:gridCol>
                <a:gridCol w="508000">
                  <a:extLst>
                    <a:ext uri="{9D8B030D-6E8A-4147-A177-3AD203B41FA5}">
                      <a16:colId xmlns:a16="http://schemas.microsoft.com/office/drawing/2014/main" val="20016"/>
                    </a:ext>
                  </a:extLst>
                </a:gridCol>
              </a:tblGrid>
              <a:tr h="1024084">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zh-CN" altLang="en-US" sz="1800" b="1" dirty="0">
                          <a:solidFill>
                            <a:schemeClr val="accent2"/>
                          </a:solidFill>
                        </a:rPr>
                        <a:t> 动物</a:t>
                      </a:r>
                    </a:p>
                    <a:p>
                      <a:pPr marL="0" lvl="0" indent="0" eaLnBrk="1" hangingPunct="1">
                        <a:spcBef>
                          <a:spcPct val="20000"/>
                        </a:spcBef>
                        <a:buNone/>
                      </a:pPr>
                      <a:endParaRPr lang="zh-CN" altLang="en-US" sz="1800" b="1" dirty="0">
                        <a:solidFill>
                          <a:schemeClr val="accent2"/>
                        </a:solidFill>
                      </a:endParaRPr>
                    </a:p>
                    <a:p>
                      <a:pPr marL="0" lvl="0" indent="0" eaLnBrk="1" hangingPunct="1">
                        <a:spcBef>
                          <a:spcPct val="20000"/>
                        </a:spcBef>
                        <a:buNone/>
                      </a:pPr>
                      <a:r>
                        <a:rPr lang="zh-CN" altLang="en-US" sz="1800" b="1" dirty="0">
                          <a:solidFill>
                            <a:srgbClr val="008000"/>
                          </a:solidFill>
                        </a:rPr>
                        <a:t>属性</a:t>
                      </a:r>
                      <a:endParaRPr lang="zh-CN" altLang="en-US" sz="2800" b="1" dirty="0">
                        <a:solidFill>
                          <a:srgbClr val="008000"/>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w="12700" cap="rnd" cmpd="sng">
                      <a:solidFill>
                        <a:srgbClr val="A50021"/>
                      </a:solidFill>
                      <a:prstDash val="solid"/>
                      <a:headEnd type="none" w="med" len="med"/>
                      <a:tailEnd type="none" w="med" len="med"/>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zh-CN" altLang="en-US" sz="2000" b="1" dirty="0">
                          <a:solidFill>
                            <a:schemeClr val="accent2"/>
                          </a:solidFill>
                        </a:rPr>
                        <a:t>鸽子</a:t>
                      </a: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zh-CN" altLang="en-US" sz="2000" b="1" dirty="0">
                          <a:solidFill>
                            <a:schemeClr val="accent2"/>
                          </a:solidFill>
                        </a:rPr>
                        <a:t>母鸡</a:t>
                      </a: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zh-CN" altLang="en-US" sz="2000" b="1" dirty="0">
                          <a:solidFill>
                            <a:schemeClr val="accent2"/>
                          </a:solidFill>
                        </a:rPr>
                        <a:t>鸭</a:t>
                      </a: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zh-CN" altLang="en-US" sz="2000" b="1" dirty="0">
                          <a:solidFill>
                            <a:schemeClr val="accent2"/>
                          </a:solidFill>
                        </a:rPr>
                        <a:t>鹅</a:t>
                      </a: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zh-CN" altLang="en-US" sz="2000" b="1" dirty="0">
                          <a:solidFill>
                            <a:schemeClr val="accent2"/>
                          </a:solidFill>
                        </a:rPr>
                        <a:t>猫头鹰</a:t>
                      </a: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zh-CN" altLang="en-US" sz="2000" b="1" dirty="0">
                          <a:solidFill>
                            <a:schemeClr val="accent2"/>
                          </a:solidFill>
                        </a:rPr>
                        <a:t>隼</a:t>
                      </a: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zh-CN" altLang="en-US" sz="2000" b="1" dirty="0">
                          <a:solidFill>
                            <a:schemeClr val="accent2"/>
                          </a:solidFill>
                        </a:rPr>
                        <a:t>鹰</a:t>
                      </a: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zh-CN" altLang="en-US" sz="2000" b="1" dirty="0">
                          <a:solidFill>
                            <a:schemeClr val="accent2"/>
                          </a:solidFill>
                        </a:rPr>
                        <a:t>狐狸</a:t>
                      </a: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zh-CN" altLang="en-US" sz="2000" b="1" dirty="0">
                          <a:solidFill>
                            <a:schemeClr val="accent2"/>
                          </a:solidFill>
                        </a:rPr>
                        <a:t>狗</a:t>
                      </a: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zh-CN" altLang="en-US" sz="2000" b="1" dirty="0">
                          <a:solidFill>
                            <a:schemeClr val="accent2"/>
                          </a:solidFill>
                        </a:rPr>
                        <a:t>狼</a:t>
                      </a: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zh-CN" altLang="en-US" sz="2000" b="1" dirty="0">
                          <a:solidFill>
                            <a:schemeClr val="accent2"/>
                          </a:solidFill>
                        </a:rPr>
                        <a:t>猫</a:t>
                      </a: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zh-CN" altLang="en-US" sz="2000" b="1" dirty="0">
                          <a:solidFill>
                            <a:schemeClr val="accent2"/>
                          </a:solidFill>
                        </a:rPr>
                        <a:t>虎</a:t>
                      </a: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zh-CN" altLang="en-US" sz="2000" b="1" dirty="0">
                          <a:solidFill>
                            <a:schemeClr val="accent2"/>
                          </a:solidFill>
                        </a:rPr>
                        <a:t>狮</a:t>
                      </a: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zh-CN" altLang="en-US" sz="2000" b="1" dirty="0">
                          <a:solidFill>
                            <a:schemeClr val="accent2"/>
                          </a:solidFill>
                        </a:rPr>
                        <a:t>马</a:t>
                      </a: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zh-CN" altLang="en-US" sz="2000" b="1" dirty="0">
                          <a:solidFill>
                            <a:schemeClr val="accent2"/>
                          </a:solidFill>
                        </a:rPr>
                        <a:t>斑马</a:t>
                      </a: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zh-CN" altLang="en-US" sz="2000" b="1" dirty="0">
                          <a:solidFill>
                            <a:schemeClr val="accent2"/>
                          </a:solidFill>
                        </a:rPr>
                        <a:t>牛</a:t>
                      </a: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87341">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zh-CN" altLang="en-US" sz="2000" b="1" dirty="0">
                          <a:solidFill>
                            <a:srgbClr val="008000"/>
                          </a:solidFill>
                        </a:rPr>
                        <a:t>鬃毛</a:t>
                      </a: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4803">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zh-CN" altLang="en-US" sz="2000" b="1" dirty="0">
                          <a:solidFill>
                            <a:srgbClr val="008000"/>
                          </a:solidFill>
                        </a:rPr>
                        <a:t>羽毛</a:t>
                      </a: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3216">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zh-CN" altLang="en-US" sz="2000" b="1" dirty="0">
                          <a:solidFill>
                            <a:srgbClr val="008000"/>
                          </a:solidFill>
                        </a:rPr>
                        <a:t>猎</a:t>
                      </a: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54022">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zh-CN" altLang="en-US" sz="2000" b="1" dirty="0">
                          <a:solidFill>
                            <a:srgbClr val="008000"/>
                          </a:solidFill>
                        </a:rPr>
                        <a:t>跑</a:t>
                      </a: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74658">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zh-CN" altLang="en-US" sz="2000" b="1" dirty="0">
                          <a:solidFill>
                            <a:srgbClr val="008000"/>
                          </a:solidFill>
                        </a:rPr>
                        <a:t>飞</a:t>
                      </a: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49251">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zh-CN" altLang="en-US" sz="2000" b="1" dirty="0">
                          <a:solidFill>
                            <a:srgbClr val="008000"/>
                          </a:solidFill>
                        </a:rPr>
                        <a:t>泳</a:t>
                      </a: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1</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zh-CN" sz="2000" b="1">
                          <a:solidFill>
                            <a:schemeClr val="accent2"/>
                          </a:solidFill>
                        </a:rPr>
                        <a:t>0</a:t>
                      </a:r>
                      <a:endParaRPr lang="zh-CN" altLang="en-US" sz="2000" b="1">
                        <a:solidFill>
                          <a:schemeClr val="accent2"/>
                        </a:solidFill>
                      </a:endParaRPr>
                    </a:p>
                  </a:txBody>
                  <a:tcPr marT="45718" marB="45718">
                    <a:lnL w="19050" cap="flat" cmpd="sng">
                      <a:solidFill>
                        <a:srgbClr val="A50021"/>
                      </a:solidFill>
                      <a:prstDash val="solid"/>
                      <a:headEnd type="none" w="med" len="med"/>
                      <a:tailEnd type="none" w="med" len="med"/>
                    </a:lnL>
                    <a:lnR w="19050" cap="flat" cmpd="sng">
                      <a:solidFill>
                        <a:srgbClr val="A50021"/>
                      </a:solidFill>
                      <a:prstDash val="solid"/>
                      <a:headEnd type="none" w="med" len="med"/>
                      <a:tailEnd type="none" w="med" len="med"/>
                    </a:lnR>
                    <a:lnT w="19050" cap="flat" cmpd="sng">
                      <a:solidFill>
                        <a:srgbClr val="A50021"/>
                      </a:solidFill>
                      <a:prstDash val="solid"/>
                      <a:headEnd type="none" w="med" len="med"/>
                      <a:tailEnd type="none" w="med" len="med"/>
                    </a:lnT>
                    <a:lnB w="19050" cap="flat" cmpd="sng">
                      <a:solidFill>
                        <a:srgbClr val="A5002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31893" name="Text Box 151"/>
          <p:cNvSpPr txBox="1">
            <a:spLocks noChangeArrowheads="1"/>
          </p:cNvSpPr>
          <p:nvPr/>
        </p:nvSpPr>
        <p:spPr bwMode="auto">
          <a:xfrm>
            <a:off x="323850" y="5013325"/>
            <a:ext cx="84963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dirty="0"/>
              <a:t>        SOM</a:t>
            </a:r>
            <a:r>
              <a:rPr lang="zh-CN" altLang="en-US" sz="2400" b="1" dirty="0"/>
              <a:t>网输出平面上有</a:t>
            </a:r>
            <a:r>
              <a:rPr lang="en-US" altLang="zh-CN" sz="2400" b="1" dirty="0"/>
              <a:t>10</a:t>
            </a:r>
            <a:r>
              <a:rPr lang="en-US" altLang="zh-CN" sz="2400" b="1" dirty="0">
                <a:cs typeface="Arial" panose="020B0604020202020204" pitchFamily="34" charset="0"/>
              </a:rPr>
              <a:t>×</a:t>
            </a:r>
            <a:r>
              <a:rPr lang="en-US" altLang="zh-CN" sz="2400" b="1" dirty="0"/>
              <a:t>10</a:t>
            </a:r>
            <a:r>
              <a:rPr lang="zh-CN" altLang="en-US" sz="2400" b="1" dirty="0"/>
              <a:t>个神经元，</a:t>
            </a:r>
            <a:r>
              <a:rPr lang="en-US" altLang="zh-CN" sz="2400" b="1" dirty="0"/>
              <a:t>16</a:t>
            </a:r>
            <a:r>
              <a:rPr lang="zh-CN" altLang="en-US" sz="2400" b="1" dirty="0"/>
              <a:t>个动物模式轮番输入训练，最后输出平面呈现</a:t>
            </a:r>
            <a:r>
              <a:rPr lang="en-US" altLang="zh-CN" sz="2400" b="1" dirty="0"/>
              <a:t>16</a:t>
            </a:r>
            <a:r>
              <a:rPr lang="zh-CN" altLang="en-US" sz="2400" b="1" dirty="0"/>
              <a:t>种动物属性特征映射，属性相似的挨在一起，实现了特征的有序分布。</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AutoShape 2"/>
          <p:cNvSpPr>
            <a:spLocks noChangeArrowheads="1"/>
          </p:cNvSpPr>
          <p:nvPr/>
        </p:nvSpPr>
        <p:spPr bwMode="auto">
          <a:xfrm>
            <a:off x="539750" y="620713"/>
            <a:ext cx="5184775" cy="1008062"/>
          </a:xfrm>
          <a:prstGeom prst="parallelogram">
            <a:avLst>
              <a:gd name="adj" fmla="val 128583"/>
            </a:avLst>
          </a:prstGeom>
          <a:solidFill>
            <a:schemeClr val="accent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771" name="Line 3"/>
          <p:cNvSpPr>
            <a:spLocks noChangeShapeType="1"/>
          </p:cNvSpPr>
          <p:nvPr/>
        </p:nvSpPr>
        <p:spPr bwMode="auto">
          <a:xfrm>
            <a:off x="2124075" y="765175"/>
            <a:ext cx="3024188"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2772" name="Line 4"/>
          <p:cNvSpPr>
            <a:spLocks noChangeShapeType="1"/>
          </p:cNvSpPr>
          <p:nvPr/>
        </p:nvSpPr>
        <p:spPr bwMode="auto">
          <a:xfrm flipH="1">
            <a:off x="4356100" y="765175"/>
            <a:ext cx="792163" cy="64770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2773" name="Line 5"/>
          <p:cNvSpPr>
            <a:spLocks noChangeShapeType="1"/>
          </p:cNvSpPr>
          <p:nvPr/>
        </p:nvSpPr>
        <p:spPr bwMode="auto">
          <a:xfrm flipH="1">
            <a:off x="1116013" y="1412875"/>
            <a:ext cx="3240087"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2774" name="Line 6"/>
          <p:cNvSpPr>
            <a:spLocks noChangeShapeType="1"/>
          </p:cNvSpPr>
          <p:nvPr/>
        </p:nvSpPr>
        <p:spPr bwMode="auto">
          <a:xfrm flipV="1">
            <a:off x="1116013" y="765175"/>
            <a:ext cx="863600" cy="64770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2775" name="Text Box 7"/>
          <p:cNvSpPr txBox="1">
            <a:spLocks noChangeArrowheads="1"/>
          </p:cNvSpPr>
          <p:nvPr/>
        </p:nvSpPr>
        <p:spPr bwMode="auto">
          <a:xfrm>
            <a:off x="2051050" y="836613"/>
            <a:ext cx="23050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solidFill>
                  <a:srgbClr val="CC0066"/>
                </a:solidFill>
              </a:rPr>
              <a:t>10</a:t>
            </a:r>
            <a:r>
              <a:rPr lang="en-US" altLang="zh-CN" sz="2000" b="1">
                <a:solidFill>
                  <a:srgbClr val="CC0066"/>
                </a:solidFill>
                <a:cs typeface="Arial" panose="020B0604020202020204" pitchFamily="34" charset="0"/>
              </a:rPr>
              <a:t>×10</a:t>
            </a:r>
            <a:r>
              <a:rPr lang="zh-CN" altLang="en-US" sz="2000" b="1">
                <a:solidFill>
                  <a:srgbClr val="CC0066"/>
                </a:solidFill>
                <a:cs typeface="Arial" panose="020B0604020202020204" pitchFamily="34" charset="0"/>
              </a:rPr>
              <a:t>神经元</a:t>
            </a:r>
          </a:p>
        </p:txBody>
      </p:sp>
      <p:sp>
        <p:nvSpPr>
          <p:cNvPr id="32776" name="AutoShape 8"/>
          <p:cNvSpPr>
            <a:spLocks noChangeArrowheads="1"/>
          </p:cNvSpPr>
          <p:nvPr/>
        </p:nvSpPr>
        <p:spPr bwMode="auto">
          <a:xfrm>
            <a:off x="755650" y="2349500"/>
            <a:ext cx="71438" cy="71438"/>
          </a:xfrm>
          <a:prstGeom prst="octagon">
            <a:avLst>
              <a:gd name="adj" fmla="val 29287"/>
            </a:avLst>
          </a:prstGeom>
          <a:solidFill>
            <a:schemeClr val="accent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777" name="Line 9"/>
          <p:cNvSpPr>
            <a:spLocks noChangeShapeType="1"/>
          </p:cNvSpPr>
          <p:nvPr/>
        </p:nvSpPr>
        <p:spPr bwMode="auto">
          <a:xfrm flipV="1">
            <a:off x="755650" y="1628775"/>
            <a:ext cx="287338" cy="647700"/>
          </a:xfrm>
          <a:prstGeom prst="line">
            <a:avLst/>
          </a:prstGeom>
          <a:noFill/>
          <a:ln w="9525">
            <a:solidFill>
              <a:srgbClr val="008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778" name="Line 10"/>
          <p:cNvSpPr>
            <a:spLocks noChangeShapeType="1"/>
          </p:cNvSpPr>
          <p:nvPr/>
        </p:nvSpPr>
        <p:spPr bwMode="auto">
          <a:xfrm flipV="1">
            <a:off x="827088" y="1773238"/>
            <a:ext cx="649287" cy="503237"/>
          </a:xfrm>
          <a:prstGeom prst="line">
            <a:avLst/>
          </a:prstGeom>
          <a:noFill/>
          <a:ln w="9525">
            <a:solidFill>
              <a:srgbClr val="008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779" name="Line 11"/>
          <p:cNvSpPr>
            <a:spLocks noChangeShapeType="1"/>
          </p:cNvSpPr>
          <p:nvPr/>
        </p:nvSpPr>
        <p:spPr bwMode="auto">
          <a:xfrm flipV="1">
            <a:off x="900113" y="1700213"/>
            <a:ext cx="1439862" cy="649287"/>
          </a:xfrm>
          <a:prstGeom prst="line">
            <a:avLst/>
          </a:prstGeom>
          <a:noFill/>
          <a:ln w="9525">
            <a:solidFill>
              <a:srgbClr val="008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780" name="Line 12"/>
          <p:cNvSpPr>
            <a:spLocks noChangeShapeType="1"/>
          </p:cNvSpPr>
          <p:nvPr/>
        </p:nvSpPr>
        <p:spPr bwMode="auto">
          <a:xfrm flipV="1">
            <a:off x="971550" y="1700213"/>
            <a:ext cx="2952750" cy="649287"/>
          </a:xfrm>
          <a:prstGeom prst="line">
            <a:avLst/>
          </a:prstGeom>
          <a:noFill/>
          <a:ln w="9525">
            <a:solidFill>
              <a:srgbClr val="008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781" name="AutoShape 13"/>
          <p:cNvSpPr>
            <a:spLocks noChangeArrowheads="1"/>
          </p:cNvSpPr>
          <p:nvPr/>
        </p:nvSpPr>
        <p:spPr bwMode="auto">
          <a:xfrm>
            <a:off x="2124075" y="2349500"/>
            <a:ext cx="71438" cy="71438"/>
          </a:xfrm>
          <a:prstGeom prst="octagon">
            <a:avLst>
              <a:gd name="adj" fmla="val 29287"/>
            </a:avLst>
          </a:prstGeom>
          <a:solidFill>
            <a:schemeClr val="accent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782" name="AutoShape 14"/>
          <p:cNvSpPr>
            <a:spLocks noChangeArrowheads="1"/>
          </p:cNvSpPr>
          <p:nvPr/>
        </p:nvSpPr>
        <p:spPr bwMode="auto">
          <a:xfrm>
            <a:off x="2484438" y="2349500"/>
            <a:ext cx="71437" cy="71438"/>
          </a:xfrm>
          <a:prstGeom prst="octagon">
            <a:avLst>
              <a:gd name="adj" fmla="val 29287"/>
            </a:avLst>
          </a:prstGeom>
          <a:solidFill>
            <a:schemeClr val="accent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783" name="AutoShape 15"/>
          <p:cNvSpPr>
            <a:spLocks noChangeArrowheads="1"/>
          </p:cNvSpPr>
          <p:nvPr/>
        </p:nvSpPr>
        <p:spPr bwMode="auto">
          <a:xfrm>
            <a:off x="3708400" y="2349500"/>
            <a:ext cx="71438" cy="71438"/>
          </a:xfrm>
          <a:prstGeom prst="octagon">
            <a:avLst>
              <a:gd name="adj" fmla="val 29287"/>
            </a:avLst>
          </a:prstGeom>
          <a:solidFill>
            <a:schemeClr val="accent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784" name="Line 16"/>
          <p:cNvSpPr>
            <a:spLocks noChangeShapeType="1"/>
          </p:cNvSpPr>
          <p:nvPr/>
        </p:nvSpPr>
        <p:spPr bwMode="auto">
          <a:xfrm>
            <a:off x="971550" y="2420938"/>
            <a:ext cx="1079500"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2785" name="Line 17"/>
          <p:cNvSpPr>
            <a:spLocks noChangeShapeType="1"/>
          </p:cNvSpPr>
          <p:nvPr/>
        </p:nvSpPr>
        <p:spPr bwMode="auto">
          <a:xfrm>
            <a:off x="2627313" y="2420938"/>
            <a:ext cx="936625"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2786" name="Freeform 18"/>
          <p:cNvSpPr>
            <a:spLocks noChangeArrowheads="1"/>
          </p:cNvSpPr>
          <p:nvPr/>
        </p:nvSpPr>
        <p:spPr bwMode="auto">
          <a:xfrm>
            <a:off x="755650" y="2492375"/>
            <a:ext cx="1439863" cy="215900"/>
          </a:xfrm>
          <a:custGeom>
            <a:avLst/>
            <a:gdLst>
              <a:gd name="T0" fmla="*/ 0 w 907"/>
              <a:gd name="T1" fmla="*/ 0 h 136"/>
              <a:gd name="T2" fmla="*/ 181 w 907"/>
              <a:gd name="T3" fmla="*/ 91 h 136"/>
              <a:gd name="T4" fmla="*/ 408 w 907"/>
              <a:gd name="T5" fmla="*/ 91 h 136"/>
              <a:gd name="T6" fmla="*/ 499 w 907"/>
              <a:gd name="T7" fmla="*/ 136 h 136"/>
              <a:gd name="T8" fmla="*/ 635 w 907"/>
              <a:gd name="T9" fmla="*/ 91 h 136"/>
              <a:gd name="T10" fmla="*/ 862 w 907"/>
              <a:gd name="T11" fmla="*/ 91 h 136"/>
              <a:gd name="T12" fmla="*/ 907 w 907"/>
              <a:gd name="T13" fmla="*/ 0 h 136"/>
              <a:gd name="T14" fmla="*/ 0 60000 65536"/>
              <a:gd name="T15" fmla="*/ 0 60000 65536"/>
              <a:gd name="T16" fmla="*/ 0 60000 65536"/>
              <a:gd name="T17" fmla="*/ 0 60000 65536"/>
              <a:gd name="T18" fmla="*/ 0 60000 65536"/>
              <a:gd name="T19" fmla="*/ 0 60000 65536"/>
              <a:gd name="T20" fmla="*/ 0 60000 65536"/>
              <a:gd name="T21" fmla="*/ 0 w 907"/>
              <a:gd name="T22" fmla="*/ 0 h 136"/>
              <a:gd name="T23" fmla="*/ 907 w 907"/>
              <a:gd name="T24" fmla="*/ 136 h 1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7" h="136">
                <a:moveTo>
                  <a:pt x="0" y="0"/>
                </a:moveTo>
                <a:cubicBezTo>
                  <a:pt x="56" y="38"/>
                  <a:pt x="113" y="76"/>
                  <a:pt x="181" y="91"/>
                </a:cubicBezTo>
                <a:cubicBezTo>
                  <a:pt x="249" y="106"/>
                  <a:pt x="355" y="84"/>
                  <a:pt x="408" y="91"/>
                </a:cubicBezTo>
                <a:cubicBezTo>
                  <a:pt x="461" y="98"/>
                  <a:pt x="461" y="136"/>
                  <a:pt x="499" y="136"/>
                </a:cubicBezTo>
                <a:cubicBezTo>
                  <a:pt x="537" y="136"/>
                  <a:pt x="574" y="98"/>
                  <a:pt x="635" y="91"/>
                </a:cubicBezTo>
                <a:cubicBezTo>
                  <a:pt x="696" y="84"/>
                  <a:pt x="817" y="106"/>
                  <a:pt x="862" y="91"/>
                </a:cubicBezTo>
                <a:cubicBezTo>
                  <a:pt x="907" y="76"/>
                  <a:pt x="892" y="15"/>
                  <a:pt x="907" y="0"/>
                </a:cubicBezTo>
              </a:path>
            </a:pathLst>
          </a:custGeom>
          <a:noFill/>
          <a:ln w="9525">
            <a:solidFill>
              <a:srgbClr val="CC0066"/>
            </a:solidFill>
            <a:bevel/>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787" name="Freeform 19"/>
          <p:cNvSpPr>
            <a:spLocks noChangeArrowheads="1"/>
          </p:cNvSpPr>
          <p:nvPr/>
        </p:nvSpPr>
        <p:spPr bwMode="auto">
          <a:xfrm>
            <a:off x="2484438" y="2565400"/>
            <a:ext cx="1439862" cy="215900"/>
          </a:xfrm>
          <a:custGeom>
            <a:avLst/>
            <a:gdLst>
              <a:gd name="T0" fmla="*/ 0 w 907"/>
              <a:gd name="T1" fmla="*/ 0 h 136"/>
              <a:gd name="T2" fmla="*/ 181 w 907"/>
              <a:gd name="T3" fmla="*/ 91 h 136"/>
              <a:gd name="T4" fmla="*/ 408 w 907"/>
              <a:gd name="T5" fmla="*/ 91 h 136"/>
              <a:gd name="T6" fmla="*/ 499 w 907"/>
              <a:gd name="T7" fmla="*/ 136 h 136"/>
              <a:gd name="T8" fmla="*/ 635 w 907"/>
              <a:gd name="T9" fmla="*/ 91 h 136"/>
              <a:gd name="T10" fmla="*/ 862 w 907"/>
              <a:gd name="T11" fmla="*/ 91 h 136"/>
              <a:gd name="T12" fmla="*/ 907 w 907"/>
              <a:gd name="T13" fmla="*/ 0 h 136"/>
              <a:gd name="T14" fmla="*/ 0 60000 65536"/>
              <a:gd name="T15" fmla="*/ 0 60000 65536"/>
              <a:gd name="T16" fmla="*/ 0 60000 65536"/>
              <a:gd name="T17" fmla="*/ 0 60000 65536"/>
              <a:gd name="T18" fmla="*/ 0 60000 65536"/>
              <a:gd name="T19" fmla="*/ 0 60000 65536"/>
              <a:gd name="T20" fmla="*/ 0 60000 65536"/>
              <a:gd name="T21" fmla="*/ 0 w 907"/>
              <a:gd name="T22" fmla="*/ 0 h 136"/>
              <a:gd name="T23" fmla="*/ 907 w 907"/>
              <a:gd name="T24" fmla="*/ 136 h 1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7" h="136">
                <a:moveTo>
                  <a:pt x="0" y="0"/>
                </a:moveTo>
                <a:cubicBezTo>
                  <a:pt x="56" y="38"/>
                  <a:pt x="113" y="76"/>
                  <a:pt x="181" y="91"/>
                </a:cubicBezTo>
                <a:cubicBezTo>
                  <a:pt x="249" y="106"/>
                  <a:pt x="355" y="84"/>
                  <a:pt x="408" y="91"/>
                </a:cubicBezTo>
                <a:cubicBezTo>
                  <a:pt x="461" y="98"/>
                  <a:pt x="461" y="136"/>
                  <a:pt x="499" y="136"/>
                </a:cubicBezTo>
                <a:cubicBezTo>
                  <a:pt x="537" y="136"/>
                  <a:pt x="574" y="98"/>
                  <a:pt x="635" y="91"/>
                </a:cubicBezTo>
                <a:cubicBezTo>
                  <a:pt x="696" y="84"/>
                  <a:pt x="817" y="106"/>
                  <a:pt x="862" y="91"/>
                </a:cubicBezTo>
                <a:cubicBezTo>
                  <a:pt x="907" y="76"/>
                  <a:pt x="892" y="15"/>
                  <a:pt x="907" y="0"/>
                </a:cubicBezTo>
              </a:path>
            </a:pathLst>
          </a:custGeom>
          <a:noFill/>
          <a:ln w="9525">
            <a:solidFill>
              <a:schemeClr val="accent2"/>
            </a:solidFill>
            <a:bevel/>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788" name="Text Box 20"/>
          <p:cNvSpPr txBox="1">
            <a:spLocks noChangeArrowheads="1"/>
          </p:cNvSpPr>
          <p:nvPr/>
        </p:nvSpPr>
        <p:spPr bwMode="auto">
          <a:xfrm>
            <a:off x="3924300" y="2133600"/>
            <a:ext cx="25193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a:solidFill>
                  <a:srgbClr val="008000"/>
                </a:solidFill>
              </a:rPr>
              <a:t>X</a:t>
            </a:r>
            <a:r>
              <a:rPr lang="zh-CN" altLang="en-US" sz="2400" b="1">
                <a:solidFill>
                  <a:srgbClr val="008000"/>
                </a:solidFill>
              </a:rPr>
              <a:t>向量（</a:t>
            </a:r>
            <a:r>
              <a:rPr lang="en-US" altLang="zh-CN" sz="2400" b="1">
                <a:solidFill>
                  <a:srgbClr val="008000"/>
                </a:solidFill>
              </a:rPr>
              <a:t>29</a:t>
            </a:r>
            <a:r>
              <a:rPr lang="zh-CN" altLang="en-US" sz="2400" b="1">
                <a:solidFill>
                  <a:srgbClr val="008000"/>
                </a:solidFill>
              </a:rPr>
              <a:t>维）</a:t>
            </a:r>
          </a:p>
        </p:txBody>
      </p:sp>
      <p:sp>
        <p:nvSpPr>
          <p:cNvPr id="32789" name="Text Box 21"/>
          <p:cNvSpPr txBox="1">
            <a:spLocks noChangeArrowheads="1"/>
          </p:cNvSpPr>
          <p:nvPr/>
        </p:nvSpPr>
        <p:spPr bwMode="auto">
          <a:xfrm>
            <a:off x="250825" y="2781300"/>
            <a:ext cx="2376488" cy="137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solidFill>
                  <a:srgbClr val="CC0066"/>
                </a:solidFill>
              </a:rPr>
              <a:t>前</a:t>
            </a:r>
            <a:r>
              <a:rPr lang="en-US" altLang="zh-CN" sz="2400" b="1">
                <a:solidFill>
                  <a:srgbClr val="CC0066"/>
                </a:solidFill>
              </a:rPr>
              <a:t>16</a:t>
            </a:r>
            <a:r>
              <a:rPr lang="zh-CN" altLang="en-US" sz="2400" b="1">
                <a:solidFill>
                  <a:srgbClr val="CC0066"/>
                </a:solidFill>
              </a:rPr>
              <a:t>个分量</a:t>
            </a:r>
          </a:p>
          <a:p>
            <a:pPr eaLnBrk="1" hangingPunct="1">
              <a:spcBef>
                <a:spcPct val="50000"/>
              </a:spcBef>
            </a:pPr>
            <a:r>
              <a:rPr lang="zh-CN" altLang="en-US" sz="2400" b="1">
                <a:solidFill>
                  <a:srgbClr val="CC0066"/>
                </a:solidFill>
              </a:rPr>
              <a:t>（</a:t>
            </a:r>
            <a:r>
              <a:rPr lang="en-US" altLang="zh-CN" sz="2400" b="1">
                <a:solidFill>
                  <a:srgbClr val="CC0066"/>
                </a:solidFill>
              </a:rPr>
              <a:t>16</a:t>
            </a:r>
            <a:r>
              <a:rPr lang="zh-CN" altLang="en-US" sz="2400" b="1">
                <a:solidFill>
                  <a:srgbClr val="CC0066"/>
                </a:solidFill>
              </a:rPr>
              <a:t>取</a:t>
            </a:r>
            <a:r>
              <a:rPr lang="en-US" altLang="zh-CN" sz="2400" b="1">
                <a:solidFill>
                  <a:srgbClr val="CC0066"/>
                </a:solidFill>
              </a:rPr>
              <a:t>1</a:t>
            </a:r>
            <a:r>
              <a:rPr lang="zh-CN" altLang="en-US" sz="2400" b="1">
                <a:solidFill>
                  <a:srgbClr val="CC0066"/>
                </a:solidFill>
              </a:rPr>
              <a:t>，表达动物种类。）</a:t>
            </a:r>
          </a:p>
        </p:txBody>
      </p:sp>
      <p:sp>
        <p:nvSpPr>
          <p:cNvPr id="32790" name="Text Box 22"/>
          <p:cNvSpPr txBox="1">
            <a:spLocks noChangeArrowheads="1"/>
          </p:cNvSpPr>
          <p:nvPr/>
        </p:nvSpPr>
        <p:spPr bwMode="auto">
          <a:xfrm>
            <a:off x="2555875" y="2781300"/>
            <a:ext cx="4464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solidFill>
                  <a:schemeClr val="accent2"/>
                </a:solidFill>
              </a:rPr>
              <a:t>后</a:t>
            </a:r>
            <a:r>
              <a:rPr lang="en-US" altLang="zh-CN" sz="2400" b="1">
                <a:solidFill>
                  <a:schemeClr val="accent2"/>
                </a:solidFill>
              </a:rPr>
              <a:t>13</a:t>
            </a:r>
            <a:r>
              <a:rPr lang="zh-CN" altLang="en-US" sz="2400" b="1">
                <a:solidFill>
                  <a:schemeClr val="accent2"/>
                </a:solidFill>
              </a:rPr>
              <a:t>个分量（表达动物属性）</a:t>
            </a:r>
          </a:p>
        </p:txBody>
      </p:sp>
      <p:sp>
        <p:nvSpPr>
          <p:cNvPr id="32791" name="Line 23"/>
          <p:cNvSpPr>
            <a:spLocks noChangeShapeType="1"/>
          </p:cNvSpPr>
          <p:nvPr/>
        </p:nvSpPr>
        <p:spPr bwMode="auto">
          <a:xfrm>
            <a:off x="3708400" y="3644900"/>
            <a:ext cx="4679950" cy="0"/>
          </a:xfrm>
          <a:prstGeom prst="line">
            <a:avLst/>
          </a:prstGeom>
          <a:noFill/>
          <a:ln w="9525">
            <a:solidFill>
              <a:srgbClr val="FF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792" name="Line 24"/>
          <p:cNvSpPr>
            <a:spLocks noChangeShapeType="1"/>
          </p:cNvSpPr>
          <p:nvPr/>
        </p:nvSpPr>
        <p:spPr bwMode="auto">
          <a:xfrm>
            <a:off x="3708400" y="3644900"/>
            <a:ext cx="0" cy="2520950"/>
          </a:xfrm>
          <a:prstGeom prst="line">
            <a:avLst/>
          </a:prstGeom>
          <a:noFill/>
          <a:ln w="9525">
            <a:solidFill>
              <a:srgbClr val="FF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793" name="Line 25"/>
          <p:cNvSpPr>
            <a:spLocks noChangeShapeType="1"/>
          </p:cNvSpPr>
          <p:nvPr/>
        </p:nvSpPr>
        <p:spPr bwMode="auto">
          <a:xfrm>
            <a:off x="3708400" y="6165850"/>
            <a:ext cx="4679950" cy="0"/>
          </a:xfrm>
          <a:prstGeom prst="line">
            <a:avLst/>
          </a:prstGeom>
          <a:noFill/>
          <a:ln w="9525">
            <a:solidFill>
              <a:srgbClr val="FF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794" name="Line 26"/>
          <p:cNvSpPr>
            <a:spLocks noChangeShapeType="1"/>
          </p:cNvSpPr>
          <p:nvPr/>
        </p:nvSpPr>
        <p:spPr bwMode="auto">
          <a:xfrm flipV="1">
            <a:off x="8388350" y="3644900"/>
            <a:ext cx="0" cy="2520950"/>
          </a:xfrm>
          <a:prstGeom prst="line">
            <a:avLst/>
          </a:prstGeom>
          <a:noFill/>
          <a:ln w="9525">
            <a:solidFill>
              <a:srgbClr val="FF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795" name="Text Box 27"/>
          <p:cNvSpPr txBox="1">
            <a:spLocks noChangeArrowheads="1"/>
          </p:cNvSpPr>
          <p:nvPr/>
        </p:nvSpPr>
        <p:spPr bwMode="auto">
          <a:xfrm>
            <a:off x="3924300" y="3716338"/>
            <a:ext cx="5048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008000"/>
                </a:solidFill>
              </a:rPr>
              <a:t>鸭</a:t>
            </a:r>
          </a:p>
        </p:txBody>
      </p:sp>
      <p:sp>
        <p:nvSpPr>
          <p:cNvPr id="32796" name="Text Box 28"/>
          <p:cNvSpPr txBox="1">
            <a:spLocks noChangeArrowheads="1"/>
          </p:cNvSpPr>
          <p:nvPr/>
        </p:nvSpPr>
        <p:spPr bwMode="auto">
          <a:xfrm>
            <a:off x="3851275" y="4365625"/>
            <a:ext cx="5762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008000"/>
                </a:solidFill>
              </a:rPr>
              <a:t>鹅</a:t>
            </a:r>
          </a:p>
        </p:txBody>
      </p:sp>
      <p:sp>
        <p:nvSpPr>
          <p:cNvPr id="32797" name="Text Box 29"/>
          <p:cNvSpPr txBox="1">
            <a:spLocks noChangeArrowheads="1"/>
          </p:cNvSpPr>
          <p:nvPr/>
        </p:nvSpPr>
        <p:spPr bwMode="auto">
          <a:xfrm>
            <a:off x="3851275" y="4941888"/>
            <a:ext cx="9366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008000"/>
                </a:solidFill>
              </a:rPr>
              <a:t>鸽</a:t>
            </a:r>
          </a:p>
        </p:txBody>
      </p:sp>
      <p:sp>
        <p:nvSpPr>
          <p:cNvPr id="32798" name="Text Box 30"/>
          <p:cNvSpPr txBox="1">
            <a:spLocks noChangeArrowheads="1"/>
          </p:cNvSpPr>
          <p:nvPr/>
        </p:nvSpPr>
        <p:spPr bwMode="auto">
          <a:xfrm>
            <a:off x="3851275" y="5516563"/>
            <a:ext cx="9366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008000"/>
                </a:solidFill>
              </a:rPr>
              <a:t>母鸡</a:t>
            </a:r>
          </a:p>
        </p:txBody>
      </p:sp>
      <p:sp>
        <p:nvSpPr>
          <p:cNvPr id="32799" name="Text Box 31"/>
          <p:cNvSpPr txBox="1">
            <a:spLocks noChangeArrowheads="1"/>
          </p:cNvSpPr>
          <p:nvPr/>
        </p:nvSpPr>
        <p:spPr bwMode="auto">
          <a:xfrm>
            <a:off x="4859338" y="3716338"/>
            <a:ext cx="7207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008000"/>
                </a:solidFill>
              </a:rPr>
              <a:t>马</a:t>
            </a:r>
          </a:p>
        </p:txBody>
      </p:sp>
      <p:sp>
        <p:nvSpPr>
          <p:cNvPr id="32800" name="Text Box 32"/>
          <p:cNvSpPr txBox="1">
            <a:spLocks noChangeArrowheads="1"/>
          </p:cNvSpPr>
          <p:nvPr/>
        </p:nvSpPr>
        <p:spPr bwMode="auto">
          <a:xfrm>
            <a:off x="6084888" y="3789363"/>
            <a:ext cx="12239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008000"/>
                </a:solidFill>
              </a:rPr>
              <a:t>斑马</a:t>
            </a:r>
          </a:p>
        </p:txBody>
      </p:sp>
      <p:sp>
        <p:nvSpPr>
          <p:cNvPr id="32801" name="Text Box 33"/>
          <p:cNvSpPr txBox="1">
            <a:spLocks noChangeArrowheads="1"/>
          </p:cNvSpPr>
          <p:nvPr/>
        </p:nvSpPr>
        <p:spPr bwMode="auto">
          <a:xfrm>
            <a:off x="7308850" y="3789363"/>
            <a:ext cx="647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008000"/>
                </a:solidFill>
              </a:rPr>
              <a:t>牛</a:t>
            </a:r>
          </a:p>
        </p:txBody>
      </p:sp>
      <p:sp>
        <p:nvSpPr>
          <p:cNvPr id="32802" name="Text Box 34"/>
          <p:cNvSpPr txBox="1">
            <a:spLocks noChangeArrowheads="1"/>
          </p:cNvSpPr>
          <p:nvPr/>
        </p:nvSpPr>
        <p:spPr bwMode="auto">
          <a:xfrm>
            <a:off x="5292725" y="4437063"/>
            <a:ext cx="10080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008000"/>
                </a:solidFill>
              </a:rPr>
              <a:t>隼</a:t>
            </a:r>
          </a:p>
        </p:txBody>
      </p:sp>
      <p:sp>
        <p:nvSpPr>
          <p:cNvPr id="32803" name="Text Box 35"/>
          <p:cNvSpPr txBox="1">
            <a:spLocks noChangeArrowheads="1"/>
          </p:cNvSpPr>
          <p:nvPr/>
        </p:nvSpPr>
        <p:spPr bwMode="auto">
          <a:xfrm>
            <a:off x="6804025" y="4508500"/>
            <a:ext cx="647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008000"/>
                </a:solidFill>
              </a:rPr>
              <a:t>狼</a:t>
            </a:r>
          </a:p>
        </p:txBody>
      </p:sp>
      <p:sp>
        <p:nvSpPr>
          <p:cNvPr id="32804" name="Text Box 36"/>
          <p:cNvSpPr txBox="1">
            <a:spLocks noChangeArrowheads="1"/>
          </p:cNvSpPr>
          <p:nvPr/>
        </p:nvSpPr>
        <p:spPr bwMode="auto">
          <a:xfrm>
            <a:off x="7740650" y="4292600"/>
            <a:ext cx="5762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008000"/>
                </a:solidFill>
              </a:rPr>
              <a:t>虎</a:t>
            </a:r>
          </a:p>
        </p:txBody>
      </p:sp>
      <p:sp>
        <p:nvSpPr>
          <p:cNvPr id="32805" name="Text Box 37"/>
          <p:cNvSpPr txBox="1">
            <a:spLocks noChangeArrowheads="1"/>
          </p:cNvSpPr>
          <p:nvPr/>
        </p:nvSpPr>
        <p:spPr bwMode="auto">
          <a:xfrm>
            <a:off x="7740650" y="5013325"/>
            <a:ext cx="6492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008000"/>
                </a:solidFill>
              </a:rPr>
              <a:t>狮</a:t>
            </a:r>
          </a:p>
        </p:txBody>
      </p:sp>
      <p:sp>
        <p:nvSpPr>
          <p:cNvPr id="32806" name="Text Box 38"/>
          <p:cNvSpPr txBox="1">
            <a:spLocks noChangeArrowheads="1"/>
          </p:cNvSpPr>
          <p:nvPr/>
        </p:nvSpPr>
        <p:spPr bwMode="auto">
          <a:xfrm>
            <a:off x="7667625" y="5589588"/>
            <a:ext cx="6492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008000"/>
                </a:solidFill>
              </a:rPr>
              <a:t>猫</a:t>
            </a:r>
          </a:p>
        </p:txBody>
      </p:sp>
      <p:sp>
        <p:nvSpPr>
          <p:cNvPr id="32807" name="Text Box 39"/>
          <p:cNvSpPr txBox="1">
            <a:spLocks noChangeArrowheads="1"/>
          </p:cNvSpPr>
          <p:nvPr/>
        </p:nvSpPr>
        <p:spPr bwMode="auto">
          <a:xfrm>
            <a:off x="6877050" y="5013325"/>
            <a:ext cx="5032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008000"/>
                </a:solidFill>
              </a:rPr>
              <a:t>狗</a:t>
            </a:r>
          </a:p>
        </p:txBody>
      </p:sp>
      <p:sp>
        <p:nvSpPr>
          <p:cNvPr id="32808" name="Text Box 40"/>
          <p:cNvSpPr txBox="1">
            <a:spLocks noChangeArrowheads="1"/>
          </p:cNvSpPr>
          <p:nvPr/>
        </p:nvSpPr>
        <p:spPr bwMode="auto">
          <a:xfrm>
            <a:off x="6732588" y="5589588"/>
            <a:ext cx="7921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008000"/>
                </a:solidFill>
              </a:rPr>
              <a:t>狐</a:t>
            </a:r>
          </a:p>
        </p:txBody>
      </p:sp>
      <p:sp>
        <p:nvSpPr>
          <p:cNvPr id="32809" name="Text Box 41"/>
          <p:cNvSpPr txBox="1">
            <a:spLocks noChangeArrowheads="1"/>
          </p:cNvSpPr>
          <p:nvPr/>
        </p:nvSpPr>
        <p:spPr bwMode="auto">
          <a:xfrm>
            <a:off x="4932363" y="5013325"/>
            <a:ext cx="13684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008000"/>
                </a:solidFill>
              </a:rPr>
              <a:t>猫头鹰</a:t>
            </a:r>
          </a:p>
        </p:txBody>
      </p:sp>
      <p:sp>
        <p:nvSpPr>
          <p:cNvPr id="32810" name="Text Box 42"/>
          <p:cNvSpPr txBox="1">
            <a:spLocks noChangeArrowheads="1"/>
          </p:cNvSpPr>
          <p:nvPr/>
        </p:nvSpPr>
        <p:spPr bwMode="auto">
          <a:xfrm>
            <a:off x="5148263" y="5516563"/>
            <a:ext cx="10795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008000"/>
                </a:solidFill>
              </a:rPr>
              <a:t>鹰</a:t>
            </a:r>
          </a:p>
        </p:txBody>
      </p:sp>
      <p:sp>
        <p:nvSpPr>
          <p:cNvPr id="32811" name="Line 43"/>
          <p:cNvSpPr>
            <a:spLocks noChangeShapeType="1"/>
          </p:cNvSpPr>
          <p:nvPr/>
        </p:nvSpPr>
        <p:spPr bwMode="auto">
          <a:xfrm>
            <a:off x="4643438" y="3644900"/>
            <a:ext cx="0" cy="647700"/>
          </a:xfrm>
          <a:prstGeom prst="line">
            <a:avLst/>
          </a:prstGeom>
          <a:noFill/>
          <a:ln w="9525">
            <a:solidFill>
              <a:srgbClr val="FF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812" name="Freeform 44"/>
          <p:cNvSpPr>
            <a:spLocks noChangeArrowheads="1"/>
          </p:cNvSpPr>
          <p:nvPr/>
        </p:nvSpPr>
        <p:spPr bwMode="auto">
          <a:xfrm>
            <a:off x="3708400" y="3644900"/>
            <a:ext cx="1871663" cy="658813"/>
          </a:xfrm>
          <a:custGeom>
            <a:avLst/>
            <a:gdLst>
              <a:gd name="T0" fmla="*/ 0 w 1134"/>
              <a:gd name="T1" fmla="*/ 363 h 370"/>
              <a:gd name="T2" fmla="*/ 589 w 1134"/>
              <a:gd name="T3" fmla="*/ 363 h 370"/>
              <a:gd name="T4" fmla="*/ 998 w 1134"/>
              <a:gd name="T5" fmla="*/ 318 h 370"/>
              <a:gd name="T6" fmla="*/ 1088 w 1134"/>
              <a:gd name="T7" fmla="*/ 182 h 370"/>
              <a:gd name="T8" fmla="*/ 1134 w 1134"/>
              <a:gd name="T9" fmla="*/ 0 h 370"/>
              <a:gd name="T10" fmla="*/ 0 60000 65536"/>
              <a:gd name="T11" fmla="*/ 0 60000 65536"/>
              <a:gd name="T12" fmla="*/ 0 60000 65536"/>
              <a:gd name="T13" fmla="*/ 0 60000 65536"/>
              <a:gd name="T14" fmla="*/ 0 60000 65536"/>
              <a:gd name="T15" fmla="*/ 0 w 1134"/>
              <a:gd name="T16" fmla="*/ 0 h 370"/>
              <a:gd name="T17" fmla="*/ 1134 w 1134"/>
              <a:gd name="T18" fmla="*/ 370 h 370"/>
            </a:gdLst>
            <a:ahLst/>
            <a:cxnLst>
              <a:cxn ang="T10">
                <a:pos x="T0" y="T1"/>
              </a:cxn>
              <a:cxn ang="T11">
                <a:pos x="T2" y="T3"/>
              </a:cxn>
              <a:cxn ang="T12">
                <a:pos x="T4" y="T5"/>
              </a:cxn>
              <a:cxn ang="T13">
                <a:pos x="T6" y="T7"/>
              </a:cxn>
              <a:cxn ang="T14">
                <a:pos x="T8" y="T9"/>
              </a:cxn>
            </a:cxnLst>
            <a:rect l="T15" t="T16" r="T17" b="T18"/>
            <a:pathLst>
              <a:path w="1134" h="370">
                <a:moveTo>
                  <a:pt x="0" y="363"/>
                </a:moveTo>
                <a:cubicBezTo>
                  <a:pt x="211" y="366"/>
                  <a:pt x="423" y="370"/>
                  <a:pt x="589" y="363"/>
                </a:cubicBezTo>
                <a:cubicBezTo>
                  <a:pt x="755" y="356"/>
                  <a:pt x="915" y="348"/>
                  <a:pt x="998" y="318"/>
                </a:cubicBezTo>
                <a:cubicBezTo>
                  <a:pt x="1081" y="288"/>
                  <a:pt x="1065" y="235"/>
                  <a:pt x="1088" y="182"/>
                </a:cubicBezTo>
                <a:cubicBezTo>
                  <a:pt x="1111" y="129"/>
                  <a:pt x="1126" y="38"/>
                  <a:pt x="1134" y="0"/>
                </a:cubicBezTo>
              </a:path>
            </a:pathLst>
          </a:custGeom>
          <a:noFill/>
          <a:ln w="9525">
            <a:solidFill>
              <a:srgbClr val="FF3300"/>
            </a:solidFill>
            <a:bevel/>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813" name="Line 45"/>
          <p:cNvSpPr>
            <a:spLocks noChangeShapeType="1"/>
          </p:cNvSpPr>
          <p:nvPr/>
        </p:nvSpPr>
        <p:spPr bwMode="auto">
          <a:xfrm>
            <a:off x="5219700" y="4221163"/>
            <a:ext cx="0" cy="215900"/>
          </a:xfrm>
          <a:prstGeom prst="line">
            <a:avLst/>
          </a:prstGeom>
          <a:noFill/>
          <a:ln w="9525">
            <a:solidFill>
              <a:srgbClr val="FF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814" name="Freeform 46"/>
          <p:cNvSpPr>
            <a:spLocks noChangeArrowheads="1"/>
          </p:cNvSpPr>
          <p:nvPr/>
        </p:nvSpPr>
        <p:spPr bwMode="auto">
          <a:xfrm>
            <a:off x="5076825" y="3644900"/>
            <a:ext cx="2147888" cy="792163"/>
          </a:xfrm>
          <a:custGeom>
            <a:avLst/>
            <a:gdLst>
              <a:gd name="T0" fmla="*/ 0 w 1353"/>
              <a:gd name="T1" fmla="*/ 499 h 499"/>
              <a:gd name="T2" fmla="*/ 226 w 1353"/>
              <a:gd name="T3" fmla="*/ 454 h 499"/>
              <a:gd name="T4" fmla="*/ 1179 w 1353"/>
              <a:gd name="T5" fmla="*/ 454 h 499"/>
              <a:gd name="T6" fmla="*/ 1270 w 1353"/>
              <a:gd name="T7" fmla="*/ 318 h 499"/>
              <a:gd name="T8" fmla="*/ 1270 w 1353"/>
              <a:gd name="T9" fmla="*/ 0 h 499"/>
              <a:gd name="T10" fmla="*/ 0 60000 65536"/>
              <a:gd name="T11" fmla="*/ 0 60000 65536"/>
              <a:gd name="T12" fmla="*/ 0 60000 65536"/>
              <a:gd name="T13" fmla="*/ 0 60000 65536"/>
              <a:gd name="T14" fmla="*/ 0 60000 65536"/>
              <a:gd name="T15" fmla="*/ 0 w 1353"/>
              <a:gd name="T16" fmla="*/ 0 h 499"/>
              <a:gd name="T17" fmla="*/ 1353 w 1353"/>
              <a:gd name="T18" fmla="*/ 499 h 499"/>
            </a:gdLst>
            <a:ahLst/>
            <a:cxnLst>
              <a:cxn ang="T10">
                <a:pos x="T0" y="T1"/>
              </a:cxn>
              <a:cxn ang="T11">
                <a:pos x="T2" y="T3"/>
              </a:cxn>
              <a:cxn ang="T12">
                <a:pos x="T4" y="T5"/>
              </a:cxn>
              <a:cxn ang="T13">
                <a:pos x="T6" y="T7"/>
              </a:cxn>
              <a:cxn ang="T14">
                <a:pos x="T8" y="T9"/>
              </a:cxn>
            </a:cxnLst>
            <a:rect l="T15" t="T16" r="T17" b="T18"/>
            <a:pathLst>
              <a:path w="1353" h="499">
                <a:moveTo>
                  <a:pt x="0" y="499"/>
                </a:moveTo>
                <a:cubicBezTo>
                  <a:pt x="15" y="480"/>
                  <a:pt x="30" y="462"/>
                  <a:pt x="226" y="454"/>
                </a:cubicBezTo>
                <a:cubicBezTo>
                  <a:pt x="422" y="446"/>
                  <a:pt x="1005" y="477"/>
                  <a:pt x="1179" y="454"/>
                </a:cubicBezTo>
                <a:cubicBezTo>
                  <a:pt x="1353" y="431"/>
                  <a:pt x="1255" y="394"/>
                  <a:pt x="1270" y="318"/>
                </a:cubicBezTo>
                <a:cubicBezTo>
                  <a:pt x="1285" y="242"/>
                  <a:pt x="1277" y="121"/>
                  <a:pt x="1270" y="0"/>
                </a:cubicBezTo>
              </a:path>
            </a:pathLst>
          </a:custGeom>
          <a:noFill/>
          <a:ln w="9525">
            <a:solidFill>
              <a:srgbClr val="FF3300"/>
            </a:solidFill>
            <a:bevel/>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815" name="Freeform 47"/>
          <p:cNvSpPr>
            <a:spLocks noChangeArrowheads="1"/>
          </p:cNvSpPr>
          <p:nvPr/>
        </p:nvSpPr>
        <p:spPr bwMode="auto">
          <a:xfrm>
            <a:off x="7019925" y="3992563"/>
            <a:ext cx="1296988" cy="323850"/>
          </a:xfrm>
          <a:custGeom>
            <a:avLst/>
            <a:gdLst>
              <a:gd name="T0" fmla="*/ 817 w 817"/>
              <a:gd name="T1" fmla="*/ 53 h 204"/>
              <a:gd name="T2" fmla="*/ 545 w 817"/>
              <a:gd name="T3" fmla="*/ 8 h 204"/>
              <a:gd name="T4" fmla="*/ 499 w 817"/>
              <a:gd name="T5" fmla="*/ 99 h 204"/>
              <a:gd name="T6" fmla="*/ 408 w 817"/>
              <a:gd name="T7" fmla="*/ 189 h 204"/>
              <a:gd name="T8" fmla="*/ 0 w 817"/>
              <a:gd name="T9" fmla="*/ 189 h 204"/>
              <a:gd name="T10" fmla="*/ 0 60000 65536"/>
              <a:gd name="T11" fmla="*/ 0 60000 65536"/>
              <a:gd name="T12" fmla="*/ 0 60000 65536"/>
              <a:gd name="T13" fmla="*/ 0 60000 65536"/>
              <a:gd name="T14" fmla="*/ 0 60000 65536"/>
              <a:gd name="T15" fmla="*/ 0 w 817"/>
              <a:gd name="T16" fmla="*/ 0 h 204"/>
              <a:gd name="T17" fmla="*/ 817 w 817"/>
              <a:gd name="T18" fmla="*/ 204 h 204"/>
            </a:gdLst>
            <a:ahLst/>
            <a:cxnLst>
              <a:cxn ang="T10">
                <a:pos x="T0" y="T1"/>
              </a:cxn>
              <a:cxn ang="T11">
                <a:pos x="T2" y="T3"/>
              </a:cxn>
              <a:cxn ang="T12">
                <a:pos x="T4" y="T5"/>
              </a:cxn>
              <a:cxn ang="T13">
                <a:pos x="T6" y="T7"/>
              </a:cxn>
              <a:cxn ang="T14">
                <a:pos x="T8" y="T9"/>
              </a:cxn>
            </a:cxnLst>
            <a:rect l="T15" t="T16" r="T17" b="T18"/>
            <a:pathLst>
              <a:path w="817" h="204">
                <a:moveTo>
                  <a:pt x="817" y="53"/>
                </a:moveTo>
                <a:cubicBezTo>
                  <a:pt x="707" y="26"/>
                  <a:pt x="598" y="0"/>
                  <a:pt x="545" y="8"/>
                </a:cubicBezTo>
                <a:cubicBezTo>
                  <a:pt x="492" y="16"/>
                  <a:pt x="522" y="69"/>
                  <a:pt x="499" y="99"/>
                </a:cubicBezTo>
                <a:cubicBezTo>
                  <a:pt x="476" y="129"/>
                  <a:pt x="491" y="174"/>
                  <a:pt x="408" y="189"/>
                </a:cubicBezTo>
                <a:cubicBezTo>
                  <a:pt x="325" y="204"/>
                  <a:pt x="162" y="196"/>
                  <a:pt x="0" y="189"/>
                </a:cubicBezTo>
              </a:path>
            </a:pathLst>
          </a:custGeom>
          <a:noFill/>
          <a:ln w="9525">
            <a:solidFill>
              <a:srgbClr val="FF3300"/>
            </a:solidFill>
            <a:bevel/>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816" name="Freeform 48"/>
          <p:cNvSpPr>
            <a:spLocks noChangeArrowheads="1"/>
          </p:cNvSpPr>
          <p:nvPr/>
        </p:nvSpPr>
        <p:spPr bwMode="auto">
          <a:xfrm>
            <a:off x="6372225" y="4292600"/>
            <a:ext cx="1535113" cy="1368425"/>
          </a:xfrm>
          <a:custGeom>
            <a:avLst/>
            <a:gdLst>
              <a:gd name="T0" fmla="*/ 816 w 967"/>
              <a:gd name="T1" fmla="*/ 0 h 862"/>
              <a:gd name="T2" fmla="*/ 816 w 967"/>
              <a:gd name="T3" fmla="*/ 454 h 862"/>
              <a:gd name="T4" fmla="*/ 862 w 967"/>
              <a:gd name="T5" fmla="*/ 635 h 862"/>
              <a:gd name="T6" fmla="*/ 907 w 967"/>
              <a:gd name="T7" fmla="*/ 817 h 862"/>
              <a:gd name="T8" fmla="*/ 816 w 967"/>
              <a:gd name="T9" fmla="*/ 862 h 862"/>
              <a:gd name="T10" fmla="*/ 0 w 967"/>
              <a:gd name="T11" fmla="*/ 817 h 862"/>
              <a:gd name="T12" fmla="*/ 0 60000 65536"/>
              <a:gd name="T13" fmla="*/ 0 60000 65536"/>
              <a:gd name="T14" fmla="*/ 0 60000 65536"/>
              <a:gd name="T15" fmla="*/ 0 60000 65536"/>
              <a:gd name="T16" fmla="*/ 0 60000 65536"/>
              <a:gd name="T17" fmla="*/ 0 60000 65536"/>
              <a:gd name="T18" fmla="*/ 0 w 967"/>
              <a:gd name="T19" fmla="*/ 0 h 862"/>
              <a:gd name="T20" fmla="*/ 967 w 967"/>
              <a:gd name="T21" fmla="*/ 862 h 862"/>
            </a:gdLst>
            <a:ahLst/>
            <a:cxnLst>
              <a:cxn ang="T12">
                <a:pos x="T0" y="T1"/>
              </a:cxn>
              <a:cxn ang="T13">
                <a:pos x="T2" y="T3"/>
              </a:cxn>
              <a:cxn ang="T14">
                <a:pos x="T4" y="T5"/>
              </a:cxn>
              <a:cxn ang="T15">
                <a:pos x="T6" y="T7"/>
              </a:cxn>
              <a:cxn ang="T16">
                <a:pos x="T8" y="T9"/>
              </a:cxn>
              <a:cxn ang="T17">
                <a:pos x="T10" y="T11"/>
              </a:cxn>
            </a:cxnLst>
            <a:rect l="T18" t="T19" r="T20" b="T21"/>
            <a:pathLst>
              <a:path w="967" h="862">
                <a:moveTo>
                  <a:pt x="816" y="0"/>
                </a:moveTo>
                <a:cubicBezTo>
                  <a:pt x="812" y="174"/>
                  <a:pt x="808" y="348"/>
                  <a:pt x="816" y="454"/>
                </a:cubicBezTo>
                <a:cubicBezTo>
                  <a:pt x="824" y="560"/>
                  <a:pt x="847" y="575"/>
                  <a:pt x="862" y="635"/>
                </a:cubicBezTo>
                <a:cubicBezTo>
                  <a:pt x="877" y="695"/>
                  <a:pt x="915" y="779"/>
                  <a:pt x="907" y="817"/>
                </a:cubicBezTo>
                <a:cubicBezTo>
                  <a:pt x="899" y="855"/>
                  <a:pt x="967" y="862"/>
                  <a:pt x="816" y="862"/>
                </a:cubicBezTo>
                <a:cubicBezTo>
                  <a:pt x="665" y="862"/>
                  <a:pt x="136" y="824"/>
                  <a:pt x="0" y="817"/>
                </a:cubicBezTo>
              </a:path>
            </a:pathLst>
          </a:custGeom>
          <a:noFill/>
          <a:ln w="9525">
            <a:solidFill>
              <a:srgbClr val="FF3300"/>
            </a:solidFill>
            <a:bevel/>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817" name="Freeform 49"/>
          <p:cNvSpPr>
            <a:spLocks noChangeArrowheads="1"/>
          </p:cNvSpPr>
          <p:nvPr/>
        </p:nvSpPr>
        <p:spPr bwMode="auto">
          <a:xfrm>
            <a:off x="6372225" y="4365625"/>
            <a:ext cx="1588" cy="1800225"/>
          </a:xfrm>
          <a:custGeom>
            <a:avLst/>
            <a:gdLst>
              <a:gd name="T0" fmla="*/ 0 w 1"/>
              <a:gd name="T1" fmla="*/ 0 h 1134"/>
              <a:gd name="T2" fmla="*/ 0 w 1"/>
              <a:gd name="T3" fmla="*/ 1134 h 1134"/>
              <a:gd name="T4" fmla="*/ 0 60000 65536"/>
              <a:gd name="T5" fmla="*/ 0 60000 65536"/>
              <a:gd name="T6" fmla="*/ 0 w 1"/>
              <a:gd name="T7" fmla="*/ 0 h 1134"/>
              <a:gd name="T8" fmla="*/ 1 w 1"/>
              <a:gd name="T9" fmla="*/ 1134 h 1134"/>
            </a:gdLst>
            <a:ahLst/>
            <a:cxnLst>
              <a:cxn ang="T4">
                <a:pos x="T0" y="T1"/>
              </a:cxn>
              <a:cxn ang="T5">
                <a:pos x="T2" y="T3"/>
              </a:cxn>
            </a:cxnLst>
            <a:rect l="T6" t="T7" r="T8" b="T9"/>
            <a:pathLst>
              <a:path w="1" h="1134">
                <a:moveTo>
                  <a:pt x="0" y="0"/>
                </a:moveTo>
                <a:cubicBezTo>
                  <a:pt x="0" y="472"/>
                  <a:pt x="0" y="945"/>
                  <a:pt x="0" y="1134"/>
                </a:cubicBezTo>
              </a:path>
            </a:pathLst>
          </a:custGeom>
          <a:noFill/>
          <a:ln w="9525">
            <a:solidFill>
              <a:srgbClr val="FF3300"/>
            </a:solidFill>
            <a:bevel/>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818" name="Line 50"/>
          <p:cNvSpPr>
            <a:spLocks noChangeShapeType="1"/>
          </p:cNvSpPr>
          <p:nvPr/>
        </p:nvSpPr>
        <p:spPr bwMode="auto">
          <a:xfrm>
            <a:off x="6372225" y="5013325"/>
            <a:ext cx="1223963" cy="0"/>
          </a:xfrm>
          <a:prstGeom prst="line">
            <a:avLst/>
          </a:prstGeom>
          <a:noFill/>
          <a:ln w="9525">
            <a:solidFill>
              <a:srgbClr val="FF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819" name="Line 51"/>
          <p:cNvSpPr>
            <a:spLocks noChangeShapeType="1"/>
          </p:cNvSpPr>
          <p:nvPr/>
        </p:nvSpPr>
        <p:spPr bwMode="auto">
          <a:xfrm>
            <a:off x="7451725" y="5661025"/>
            <a:ext cx="0" cy="504825"/>
          </a:xfrm>
          <a:prstGeom prst="line">
            <a:avLst/>
          </a:prstGeom>
          <a:noFill/>
          <a:ln w="9525">
            <a:solidFill>
              <a:srgbClr val="FF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820" name="Line 52"/>
          <p:cNvSpPr>
            <a:spLocks noChangeShapeType="1"/>
          </p:cNvSpPr>
          <p:nvPr/>
        </p:nvSpPr>
        <p:spPr bwMode="auto">
          <a:xfrm>
            <a:off x="7812088" y="5516563"/>
            <a:ext cx="504825" cy="0"/>
          </a:xfrm>
          <a:prstGeom prst="line">
            <a:avLst/>
          </a:prstGeom>
          <a:noFill/>
          <a:ln w="9525">
            <a:solidFill>
              <a:srgbClr val="FF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821" name="Line 53"/>
          <p:cNvSpPr>
            <a:spLocks noChangeShapeType="1"/>
          </p:cNvSpPr>
          <p:nvPr/>
        </p:nvSpPr>
        <p:spPr bwMode="auto">
          <a:xfrm>
            <a:off x="7667625" y="4797425"/>
            <a:ext cx="649288" cy="0"/>
          </a:xfrm>
          <a:prstGeom prst="line">
            <a:avLst/>
          </a:prstGeom>
          <a:noFill/>
          <a:ln w="9525">
            <a:solidFill>
              <a:srgbClr val="FF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822" name="Freeform 54"/>
          <p:cNvSpPr>
            <a:spLocks noChangeArrowheads="1"/>
          </p:cNvSpPr>
          <p:nvPr/>
        </p:nvSpPr>
        <p:spPr bwMode="auto">
          <a:xfrm>
            <a:off x="5053013" y="4365625"/>
            <a:ext cx="1319212" cy="719138"/>
          </a:xfrm>
          <a:custGeom>
            <a:avLst/>
            <a:gdLst>
              <a:gd name="T0" fmla="*/ 15 w 831"/>
              <a:gd name="T1" fmla="*/ 0 h 453"/>
              <a:gd name="T2" fmla="*/ 15 w 831"/>
              <a:gd name="T3" fmla="*/ 181 h 453"/>
              <a:gd name="T4" fmla="*/ 15 w 831"/>
              <a:gd name="T5" fmla="*/ 272 h 453"/>
              <a:gd name="T6" fmla="*/ 105 w 831"/>
              <a:gd name="T7" fmla="*/ 317 h 453"/>
              <a:gd name="T8" fmla="*/ 287 w 831"/>
              <a:gd name="T9" fmla="*/ 408 h 453"/>
              <a:gd name="T10" fmla="*/ 468 w 831"/>
              <a:gd name="T11" fmla="*/ 408 h 453"/>
              <a:gd name="T12" fmla="*/ 831 w 831"/>
              <a:gd name="T13" fmla="*/ 453 h 453"/>
              <a:gd name="T14" fmla="*/ 0 60000 65536"/>
              <a:gd name="T15" fmla="*/ 0 60000 65536"/>
              <a:gd name="T16" fmla="*/ 0 60000 65536"/>
              <a:gd name="T17" fmla="*/ 0 60000 65536"/>
              <a:gd name="T18" fmla="*/ 0 60000 65536"/>
              <a:gd name="T19" fmla="*/ 0 60000 65536"/>
              <a:gd name="T20" fmla="*/ 0 60000 65536"/>
              <a:gd name="T21" fmla="*/ 0 w 831"/>
              <a:gd name="T22" fmla="*/ 0 h 453"/>
              <a:gd name="T23" fmla="*/ 831 w 831"/>
              <a:gd name="T24" fmla="*/ 453 h 4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1" h="453">
                <a:moveTo>
                  <a:pt x="15" y="0"/>
                </a:moveTo>
                <a:cubicBezTo>
                  <a:pt x="15" y="68"/>
                  <a:pt x="15" y="136"/>
                  <a:pt x="15" y="181"/>
                </a:cubicBezTo>
                <a:cubicBezTo>
                  <a:pt x="15" y="226"/>
                  <a:pt x="0" y="249"/>
                  <a:pt x="15" y="272"/>
                </a:cubicBezTo>
                <a:cubicBezTo>
                  <a:pt x="30" y="295"/>
                  <a:pt x="60" y="294"/>
                  <a:pt x="105" y="317"/>
                </a:cubicBezTo>
                <a:cubicBezTo>
                  <a:pt x="150" y="340"/>
                  <a:pt x="227" y="393"/>
                  <a:pt x="287" y="408"/>
                </a:cubicBezTo>
                <a:cubicBezTo>
                  <a:pt x="347" y="423"/>
                  <a:pt x="377" y="400"/>
                  <a:pt x="468" y="408"/>
                </a:cubicBezTo>
                <a:cubicBezTo>
                  <a:pt x="559" y="416"/>
                  <a:pt x="695" y="434"/>
                  <a:pt x="831" y="453"/>
                </a:cubicBezTo>
              </a:path>
            </a:pathLst>
          </a:custGeom>
          <a:noFill/>
          <a:ln w="9525">
            <a:solidFill>
              <a:srgbClr val="FF3300"/>
            </a:solidFill>
            <a:bevel/>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823" name="Freeform 55"/>
          <p:cNvSpPr>
            <a:spLocks noChangeArrowheads="1"/>
          </p:cNvSpPr>
          <p:nvPr/>
        </p:nvSpPr>
        <p:spPr bwMode="auto">
          <a:xfrm>
            <a:off x="3708400" y="4700588"/>
            <a:ext cx="1368425" cy="192087"/>
          </a:xfrm>
          <a:custGeom>
            <a:avLst/>
            <a:gdLst>
              <a:gd name="T0" fmla="*/ 862 w 862"/>
              <a:gd name="T1" fmla="*/ 15 h 121"/>
              <a:gd name="T2" fmla="*/ 589 w 862"/>
              <a:gd name="T3" fmla="*/ 15 h 121"/>
              <a:gd name="T4" fmla="*/ 544 w 862"/>
              <a:gd name="T5" fmla="*/ 106 h 121"/>
              <a:gd name="T6" fmla="*/ 317 w 862"/>
              <a:gd name="T7" fmla="*/ 106 h 121"/>
              <a:gd name="T8" fmla="*/ 0 w 862"/>
              <a:gd name="T9" fmla="*/ 106 h 121"/>
              <a:gd name="T10" fmla="*/ 0 60000 65536"/>
              <a:gd name="T11" fmla="*/ 0 60000 65536"/>
              <a:gd name="T12" fmla="*/ 0 60000 65536"/>
              <a:gd name="T13" fmla="*/ 0 60000 65536"/>
              <a:gd name="T14" fmla="*/ 0 60000 65536"/>
              <a:gd name="T15" fmla="*/ 0 w 862"/>
              <a:gd name="T16" fmla="*/ 0 h 121"/>
              <a:gd name="T17" fmla="*/ 862 w 862"/>
              <a:gd name="T18" fmla="*/ 121 h 121"/>
            </a:gdLst>
            <a:ahLst/>
            <a:cxnLst>
              <a:cxn ang="T10">
                <a:pos x="T0" y="T1"/>
              </a:cxn>
              <a:cxn ang="T11">
                <a:pos x="T2" y="T3"/>
              </a:cxn>
              <a:cxn ang="T12">
                <a:pos x="T4" y="T5"/>
              </a:cxn>
              <a:cxn ang="T13">
                <a:pos x="T6" y="T7"/>
              </a:cxn>
              <a:cxn ang="T14">
                <a:pos x="T8" y="T9"/>
              </a:cxn>
            </a:cxnLst>
            <a:rect l="T15" t="T16" r="T17" b="T18"/>
            <a:pathLst>
              <a:path w="862" h="121">
                <a:moveTo>
                  <a:pt x="862" y="15"/>
                </a:moveTo>
                <a:cubicBezTo>
                  <a:pt x="752" y="7"/>
                  <a:pt x="642" y="0"/>
                  <a:pt x="589" y="15"/>
                </a:cubicBezTo>
                <a:cubicBezTo>
                  <a:pt x="536" y="30"/>
                  <a:pt x="589" y="91"/>
                  <a:pt x="544" y="106"/>
                </a:cubicBezTo>
                <a:cubicBezTo>
                  <a:pt x="499" y="121"/>
                  <a:pt x="408" y="106"/>
                  <a:pt x="317" y="106"/>
                </a:cubicBezTo>
                <a:cubicBezTo>
                  <a:pt x="226" y="106"/>
                  <a:pt x="113" y="106"/>
                  <a:pt x="0" y="106"/>
                </a:cubicBezTo>
              </a:path>
            </a:pathLst>
          </a:custGeom>
          <a:noFill/>
          <a:ln w="9525">
            <a:solidFill>
              <a:srgbClr val="FF3300"/>
            </a:solidFill>
            <a:bevel/>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824" name="Line 56"/>
          <p:cNvSpPr>
            <a:spLocks noChangeShapeType="1"/>
          </p:cNvSpPr>
          <p:nvPr/>
        </p:nvSpPr>
        <p:spPr bwMode="auto">
          <a:xfrm flipH="1">
            <a:off x="4932363" y="5516563"/>
            <a:ext cx="1439862" cy="0"/>
          </a:xfrm>
          <a:prstGeom prst="line">
            <a:avLst/>
          </a:prstGeom>
          <a:noFill/>
          <a:ln w="9525">
            <a:solidFill>
              <a:srgbClr val="FF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825" name="Freeform 57"/>
          <p:cNvSpPr>
            <a:spLocks noChangeArrowheads="1"/>
          </p:cNvSpPr>
          <p:nvPr/>
        </p:nvSpPr>
        <p:spPr bwMode="auto">
          <a:xfrm>
            <a:off x="4535488" y="4868863"/>
            <a:ext cx="396875" cy="647700"/>
          </a:xfrm>
          <a:custGeom>
            <a:avLst/>
            <a:gdLst>
              <a:gd name="T0" fmla="*/ 23 w 250"/>
              <a:gd name="T1" fmla="*/ 0 h 408"/>
              <a:gd name="T2" fmla="*/ 23 w 250"/>
              <a:gd name="T3" fmla="*/ 136 h 408"/>
              <a:gd name="T4" fmla="*/ 159 w 250"/>
              <a:gd name="T5" fmla="*/ 318 h 408"/>
              <a:gd name="T6" fmla="*/ 250 w 250"/>
              <a:gd name="T7" fmla="*/ 408 h 408"/>
              <a:gd name="T8" fmla="*/ 0 60000 65536"/>
              <a:gd name="T9" fmla="*/ 0 60000 65536"/>
              <a:gd name="T10" fmla="*/ 0 60000 65536"/>
              <a:gd name="T11" fmla="*/ 0 60000 65536"/>
              <a:gd name="T12" fmla="*/ 0 w 250"/>
              <a:gd name="T13" fmla="*/ 0 h 408"/>
              <a:gd name="T14" fmla="*/ 250 w 250"/>
              <a:gd name="T15" fmla="*/ 408 h 408"/>
            </a:gdLst>
            <a:ahLst/>
            <a:cxnLst>
              <a:cxn ang="T8">
                <a:pos x="T0" y="T1"/>
              </a:cxn>
              <a:cxn ang="T9">
                <a:pos x="T2" y="T3"/>
              </a:cxn>
              <a:cxn ang="T10">
                <a:pos x="T4" y="T5"/>
              </a:cxn>
              <a:cxn ang="T11">
                <a:pos x="T6" y="T7"/>
              </a:cxn>
            </a:cxnLst>
            <a:rect l="T12" t="T13" r="T14" b="T15"/>
            <a:pathLst>
              <a:path w="250" h="408">
                <a:moveTo>
                  <a:pt x="23" y="0"/>
                </a:moveTo>
                <a:cubicBezTo>
                  <a:pt x="11" y="41"/>
                  <a:pt x="0" y="83"/>
                  <a:pt x="23" y="136"/>
                </a:cubicBezTo>
                <a:cubicBezTo>
                  <a:pt x="46" y="189"/>
                  <a:pt x="121" y="273"/>
                  <a:pt x="159" y="318"/>
                </a:cubicBezTo>
                <a:cubicBezTo>
                  <a:pt x="197" y="363"/>
                  <a:pt x="223" y="385"/>
                  <a:pt x="250" y="408"/>
                </a:cubicBezTo>
              </a:path>
            </a:pathLst>
          </a:custGeom>
          <a:noFill/>
          <a:ln w="9525">
            <a:solidFill>
              <a:srgbClr val="FF3300"/>
            </a:solidFill>
            <a:bevel/>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826" name="Freeform 58"/>
          <p:cNvSpPr>
            <a:spLocks noChangeArrowheads="1"/>
          </p:cNvSpPr>
          <p:nvPr/>
        </p:nvSpPr>
        <p:spPr bwMode="auto">
          <a:xfrm>
            <a:off x="4764088" y="5516563"/>
            <a:ext cx="168275" cy="649287"/>
          </a:xfrm>
          <a:custGeom>
            <a:avLst/>
            <a:gdLst>
              <a:gd name="T0" fmla="*/ 106 w 106"/>
              <a:gd name="T1" fmla="*/ 0 h 409"/>
              <a:gd name="T2" fmla="*/ 15 w 106"/>
              <a:gd name="T3" fmla="*/ 91 h 409"/>
              <a:gd name="T4" fmla="*/ 15 w 106"/>
              <a:gd name="T5" fmla="*/ 227 h 409"/>
              <a:gd name="T6" fmla="*/ 15 w 106"/>
              <a:gd name="T7" fmla="*/ 409 h 409"/>
              <a:gd name="T8" fmla="*/ 0 60000 65536"/>
              <a:gd name="T9" fmla="*/ 0 60000 65536"/>
              <a:gd name="T10" fmla="*/ 0 60000 65536"/>
              <a:gd name="T11" fmla="*/ 0 60000 65536"/>
              <a:gd name="T12" fmla="*/ 0 w 106"/>
              <a:gd name="T13" fmla="*/ 0 h 409"/>
              <a:gd name="T14" fmla="*/ 106 w 106"/>
              <a:gd name="T15" fmla="*/ 409 h 409"/>
            </a:gdLst>
            <a:ahLst/>
            <a:cxnLst>
              <a:cxn ang="T8">
                <a:pos x="T0" y="T1"/>
              </a:cxn>
              <a:cxn ang="T9">
                <a:pos x="T2" y="T3"/>
              </a:cxn>
              <a:cxn ang="T10">
                <a:pos x="T4" y="T5"/>
              </a:cxn>
              <a:cxn ang="T11">
                <a:pos x="T6" y="T7"/>
              </a:cxn>
            </a:cxnLst>
            <a:rect l="T12" t="T13" r="T14" b="T15"/>
            <a:pathLst>
              <a:path w="106" h="409">
                <a:moveTo>
                  <a:pt x="106" y="0"/>
                </a:moveTo>
                <a:cubicBezTo>
                  <a:pt x="68" y="26"/>
                  <a:pt x="30" y="53"/>
                  <a:pt x="15" y="91"/>
                </a:cubicBezTo>
                <a:cubicBezTo>
                  <a:pt x="0" y="129"/>
                  <a:pt x="15" y="174"/>
                  <a:pt x="15" y="227"/>
                </a:cubicBezTo>
                <a:cubicBezTo>
                  <a:pt x="15" y="280"/>
                  <a:pt x="15" y="344"/>
                  <a:pt x="15" y="409"/>
                </a:cubicBezTo>
              </a:path>
            </a:pathLst>
          </a:custGeom>
          <a:noFill/>
          <a:ln w="9525">
            <a:solidFill>
              <a:srgbClr val="FF3300"/>
            </a:solidFill>
            <a:bevel/>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827" name="Line 59"/>
          <p:cNvSpPr>
            <a:spLocks noChangeShapeType="1"/>
          </p:cNvSpPr>
          <p:nvPr/>
        </p:nvSpPr>
        <p:spPr bwMode="auto">
          <a:xfrm>
            <a:off x="3708400" y="5589588"/>
            <a:ext cx="1079500" cy="0"/>
          </a:xfrm>
          <a:prstGeom prst="line">
            <a:avLst/>
          </a:prstGeom>
          <a:noFill/>
          <a:ln w="9525">
            <a:solidFill>
              <a:srgbClr val="FF33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828" name="Text Box 60"/>
          <p:cNvSpPr txBox="1">
            <a:spLocks noChangeArrowheads="1"/>
          </p:cNvSpPr>
          <p:nvPr/>
        </p:nvSpPr>
        <p:spPr bwMode="auto">
          <a:xfrm>
            <a:off x="4643438" y="6165850"/>
            <a:ext cx="30241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solidFill>
                  <a:schemeClr val="accent2"/>
                </a:solidFill>
              </a:rPr>
              <a:t>动物属性特征映射</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p:cNvSpPr txBox="1">
            <a:spLocks noChangeArrowheads="1"/>
          </p:cNvSpPr>
          <p:nvPr/>
        </p:nvSpPr>
        <p:spPr bwMode="auto">
          <a:xfrm>
            <a:off x="323850" y="333375"/>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lang="zh-CN" altLang="en-US"/>
          </a:p>
        </p:txBody>
      </p:sp>
      <p:sp>
        <p:nvSpPr>
          <p:cNvPr id="33795" name="Text Box 3"/>
          <p:cNvSpPr txBox="1">
            <a:spLocks noChangeArrowheads="1"/>
          </p:cNvSpPr>
          <p:nvPr/>
        </p:nvSpPr>
        <p:spPr bwMode="auto">
          <a:xfrm>
            <a:off x="361950" y="333375"/>
            <a:ext cx="8424863" cy="600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a:latin typeface="华文宋体" panose="02010600040101010101" pitchFamily="2" charset="-122"/>
                <a:ea typeface="华文宋体" panose="02010600040101010101" pitchFamily="2" charset="-122"/>
              </a:rPr>
              <a:t>        </a:t>
            </a:r>
            <a:r>
              <a:rPr lang="en-US" altLang="zh-CN" sz="2400" b="1" dirty="0">
                <a:solidFill>
                  <a:srgbClr val="008000"/>
                </a:solidFill>
                <a:latin typeface="华文宋体" panose="02010600040101010101" pitchFamily="2" charset="-122"/>
                <a:ea typeface="华文宋体" panose="02010600040101010101" pitchFamily="2" charset="-122"/>
              </a:rPr>
              <a:t>SOM</a:t>
            </a:r>
            <a:r>
              <a:rPr lang="zh-CN" altLang="en-US" sz="2400" b="1" dirty="0">
                <a:solidFill>
                  <a:srgbClr val="008000"/>
                </a:solidFill>
                <a:latin typeface="华文宋体" panose="02010600040101010101" pitchFamily="2" charset="-122"/>
                <a:ea typeface="华文宋体" panose="02010600040101010101" pitchFamily="2" charset="-122"/>
              </a:rPr>
              <a:t>网的功能特点之二是</a:t>
            </a:r>
            <a:r>
              <a:rPr lang="zh-CN" altLang="en-US" sz="2400" b="1" dirty="0">
                <a:solidFill>
                  <a:srgbClr val="FF0000"/>
                </a:solidFill>
                <a:latin typeface="华文宋体" panose="02010600040101010101" pitchFamily="2" charset="-122"/>
                <a:ea typeface="华文宋体" panose="02010600040101010101" pitchFamily="2" charset="-122"/>
              </a:rPr>
              <a:t>数据压缩</a:t>
            </a:r>
            <a:r>
              <a:rPr lang="zh-CN" altLang="en-US" sz="2400" b="1" dirty="0">
                <a:solidFill>
                  <a:srgbClr val="008000"/>
                </a:solidFill>
                <a:latin typeface="华文宋体" panose="02010600040101010101" pitchFamily="2" charset="-122"/>
                <a:ea typeface="华文宋体" panose="02010600040101010101" pitchFamily="2" charset="-122"/>
              </a:rPr>
              <a:t>。</a:t>
            </a:r>
          </a:p>
          <a:p>
            <a:pPr eaLnBrk="1" hangingPunct="1">
              <a:spcBef>
                <a:spcPct val="50000"/>
              </a:spcBef>
            </a:pPr>
            <a:r>
              <a:rPr lang="zh-CN" altLang="en-US" sz="2400" dirty="0">
                <a:solidFill>
                  <a:schemeClr val="accent2"/>
                </a:solidFill>
                <a:latin typeface="华文宋体" panose="02010600040101010101" pitchFamily="2" charset="-122"/>
                <a:ea typeface="华文宋体" panose="02010600040101010101" pitchFamily="2" charset="-122"/>
              </a:rPr>
              <a:t>        </a:t>
            </a:r>
            <a:r>
              <a:rPr lang="zh-CN" altLang="en-US" sz="2400" b="1" dirty="0">
                <a:latin typeface="华文宋体" panose="02010600040101010101" pitchFamily="2" charset="-122"/>
                <a:ea typeface="华文宋体" panose="02010600040101010101" pitchFamily="2" charset="-122"/>
              </a:rPr>
              <a:t>将高维空间的样本在保持拓扑结构不变的条件下投影到低维空间。如上例中输入样本空间为</a:t>
            </a:r>
            <a:r>
              <a:rPr lang="en-US" altLang="zh-CN" sz="2400" b="1" dirty="0">
                <a:latin typeface="华文宋体" panose="02010600040101010101" pitchFamily="2" charset="-122"/>
                <a:ea typeface="华文宋体" panose="02010600040101010101" pitchFamily="2" charset="-122"/>
              </a:rPr>
              <a:t>29</a:t>
            </a:r>
            <a:r>
              <a:rPr lang="zh-CN" altLang="en-US" sz="2400" b="1" dirty="0">
                <a:latin typeface="华文宋体" panose="02010600040101010101" pitchFamily="2" charset="-122"/>
                <a:ea typeface="华文宋体" panose="02010600040101010101" pitchFamily="2" charset="-122"/>
              </a:rPr>
              <a:t>维，通过</a:t>
            </a:r>
            <a:r>
              <a:rPr lang="en-US" altLang="zh-CN" sz="2400" b="1" dirty="0">
                <a:latin typeface="华文宋体" panose="02010600040101010101" pitchFamily="2" charset="-122"/>
                <a:ea typeface="华文宋体" panose="02010600040101010101" pitchFamily="2" charset="-122"/>
              </a:rPr>
              <a:t>SOM</a:t>
            </a:r>
            <a:r>
              <a:rPr lang="zh-CN" altLang="en-US" sz="2400" b="1" dirty="0">
                <a:latin typeface="华文宋体" panose="02010600040101010101" pitchFamily="2" charset="-122"/>
                <a:ea typeface="华文宋体" panose="02010600040101010101" pitchFamily="2" charset="-122"/>
              </a:rPr>
              <a:t>网后压缩为二维平面的数据。</a:t>
            </a:r>
          </a:p>
          <a:p>
            <a:pPr eaLnBrk="1" hangingPunct="1">
              <a:spcBef>
                <a:spcPct val="50000"/>
              </a:spcBef>
            </a:pPr>
            <a:r>
              <a:rPr lang="zh-CN" altLang="en-US" sz="2400" dirty="0">
                <a:solidFill>
                  <a:schemeClr val="accent2"/>
                </a:solidFill>
                <a:latin typeface="华文宋体" panose="02010600040101010101" pitchFamily="2" charset="-122"/>
                <a:ea typeface="华文宋体" panose="02010600040101010101" pitchFamily="2" charset="-122"/>
              </a:rPr>
              <a:t>       </a:t>
            </a:r>
            <a:r>
              <a:rPr lang="en-US" altLang="zh-CN" sz="2400" b="1" dirty="0">
                <a:solidFill>
                  <a:srgbClr val="008000"/>
                </a:solidFill>
                <a:latin typeface="华文宋体" panose="02010600040101010101" pitchFamily="2" charset="-122"/>
                <a:ea typeface="华文宋体" panose="02010600040101010101" pitchFamily="2" charset="-122"/>
              </a:rPr>
              <a:t>SOM</a:t>
            </a:r>
            <a:r>
              <a:rPr lang="zh-CN" altLang="en-US" sz="2400" b="1" dirty="0">
                <a:solidFill>
                  <a:srgbClr val="008000"/>
                </a:solidFill>
                <a:latin typeface="华文宋体" panose="02010600040101010101" pitchFamily="2" charset="-122"/>
                <a:ea typeface="华文宋体" panose="02010600040101010101" pitchFamily="2" charset="-122"/>
              </a:rPr>
              <a:t>网的功能特点之三是</a:t>
            </a:r>
            <a:r>
              <a:rPr lang="zh-CN" altLang="en-US" sz="2400" b="1" dirty="0">
                <a:solidFill>
                  <a:srgbClr val="FF0000"/>
                </a:solidFill>
                <a:latin typeface="华文宋体" panose="02010600040101010101" pitchFamily="2" charset="-122"/>
                <a:ea typeface="华文宋体" panose="02010600040101010101" pitchFamily="2" charset="-122"/>
              </a:rPr>
              <a:t>特征抽取</a:t>
            </a:r>
            <a:r>
              <a:rPr lang="zh-CN" altLang="en-US" sz="2400" b="1" dirty="0">
                <a:solidFill>
                  <a:srgbClr val="008000"/>
                </a:solidFill>
                <a:latin typeface="华文宋体" panose="02010600040101010101" pitchFamily="2" charset="-122"/>
                <a:ea typeface="华文宋体" panose="02010600040101010101" pitchFamily="2" charset="-122"/>
              </a:rPr>
              <a:t>。（规律的发现）</a:t>
            </a:r>
          </a:p>
          <a:p>
            <a:pPr eaLnBrk="1" hangingPunct="1">
              <a:spcBef>
                <a:spcPct val="50000"/>
              </a:spcBef>
            </a:pPr>
            <a:r>
              <a:rPr lang="zh-CN" altLang="en-US" sz="2400" dirty="0">
                <a:latin typeface="华文宋体" panose="02010600040101010101" pitchFamily="2" charset="-122"/>
                <a:ea typeface="华文宋体" panose="02010600040101010101" pitchFamily="2" charset="-122"/>
              </a:rPr>
              <a:t>       </a:t>
            </a:r>
            <a:r>
              <a:rPr lang="zh-CN" altLang="en-US" sz="2400" b="1" dirty="0">
                <a:latin typeface="华文宋体" panose="02010600040101010101" pitchFamily="2" charset="-122"/>
                <a:ea typeface="华文宋体" panose="02010600040101010101" pitchFamily="2" charset="-122"/>
              </a:rPr>
              <a:t>在高维模式空间，很多模式的分布具有复杂的结构，从数据观察很难发现其内在规律。当通过</a:t>
            </a:r>
            <a:r>
              <a:rPr lang="en-US" altLang="zh-CN" sz="2400" b="1" dirty="0">
                <a:latin typeface="华文宋体" panose="02010600040101010101" pitchFamily="2" charset="-122"/>
                <a:ea typeface="华文宋体" panose="02010600040101010101" pitchFamily="2" charset="-122"/>
              </a:rPr>
              <a:t>SOM</a:t>
            </a:r>
            <a:r>
              <a:rPr lang="zh-CN" altLang="en-US" sz="2400" b="1" dirty="0">
                <a:latin typeface="华文宋体" panose="02010600040101010101" pitchFamily="2" charset="-122"/>
                <a:ea typeface="华文宋体" panose="02010600040101010101" pitchFamily="2" charset="-122"/>
              </a:rPr>
              <a:t>网映射到低维输出空间后，其规律往往一目了然，实现某种特征抽取的映射。即高维空间的向量经过特征抽取后可以在低维特征空间更加清晰地表达，因此映射的意义不仅仅是单纯的数据压缩，更是一种规律发现。如上例</a:t>
            </a:r>
            <a:r>
              <a:rPr lang="en-US" altLang="zh-CN" sz="2400" b="1" dirty="0">
                <a:latin typeface="华文宋体" panose="02010600040101010101" pitchFamily="2" charset="-122"/>
                <a:ea typeface="华文宋体" panose="02010600040101010101" pitchFamily="2" charset="-122"/>
              </a:rPr>
              <a:t>29</a:t>
            </a:r>
            <a:r>
              <a:rPr lang="zh-CN" altLang="en-US" sz="2400" b="1" dirty="0">
                <a:latin typeface="华文宋体" panose="02010600040101010101" pitchFamily="2" charset="-122"/>
                <a:ea typeface="华文宋体" panose="02010600040101010101" pitchFamily="2" charset="-122"/>
              </a:rPr>
              <a:t>维映射到二维后，相近属性的动物实现了聚类分布的特点。</a:t>
            </a:r>
          </a:p>
          <a:p>
            <a:pPr eaLnBrk="1" hangingPunct="1">
              <a:spcBef>
                <a:spcPct val="50000"/>
              </a:spcBef>
            </a:pPr>
            <a:r>
              <a:rPr lang="zh-CN" altLang="en-US" sz="2400" dirty="0">
                <a:solidFill>
                  <a:schemeClr val="accent2"/>
                </a:solidFill>
                <a:latin typeface="华文宋体" panose="02010600040101010101" pitchFamily="2" charset="-122"/>
                <a:ea typeface="华文宋体" panose="02010600040101010101" pitchFamily="2" charset="-122"/>
              </a:rPr>
              <a:t>       </a:t>
            </a:r>
            <a:r>
              <a:rPr lang="en-US" altLang="zh-CN" sz="2400" b="1" dirty="0">
                <a:solidFill>
                  <a:srgbClr val="CC0066"/>
                </a:solidFill>
                <a:latin typeface="华文宋体" panose="02010600040101010101" pitchFamily="2" charset="-122"/>
                <a:ea typeface="华文宋体" panose="02010600040101010101" pitchFamily="2" charset="-122"/>
              </a:rPr>
              <a:t>SOM</a:t>
            </a:r>
            <a:r>
              <a:rPr lang="zh-CN" altLang="en-US" sz="2400" b="1" dirty="0">
                <a:solidFill>
                  <a:srgbClr val="CC0066"/>
                </a:solidFill>
                <a:latin typeface="华文宋体" panose="02010600040101010101" pitchFamily="2" charset="-122"/>
                <a:ea typeface="华文宋体" panose="02010600040101010101" pitchFamily="2" charset="-122"/>
              </a:rPr>
              <a:t>网有许多应用实例：如的听写打字机（声音识别），解决旅行商最优路经问题，皮革外观效果分类等。</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31169" y="502920"/>
            <a:ext cx="7364158" cy="5852160"/>
          </a:xfrm>
        </p:spPr>
        <p:txBody>
          <a:bodyPr>
            <a:normAutofit fontScale="77500" lnSpcReduction="20000"/>
          </a:bodyPr>
          <a:lstStyle/>
          <a:p>
            <a:r>
              <a:rPr lang="en-US" altLang="zh-CN" sz="4000" b="1" dirty="0">
                <a:solidFill>
                  <a:srgbClr val="0070C0"/>
                </a:solidFill>
                <a:latin typeface="华文宋体" panose="02010600040101010101" pitchFamily="2" charset="-122"/>
                <a:ea typeface="华文宋体" panose="02010600040101010101" pitchFamily="2" charset="-122"/>
              </a:rPr>
              <a:t>Example1</a:t>
            </a:r>
            <a:endParaRPr lang="zh-CN" altLang="zh-CN" sz="4000" b="1" dirty="0">
              <a:solidFill>
                <a:srgbClr val="0070C0"/>
              </a:solidFill>
              <a:latin typeface="华文宋体" panose="02010600040101010101" pitchFamily="2" charset="-122"/>
              <a:ea typeface="华文宋体" panose="02010600040101010101" pitchFamily="2" charset="-122"/>
            </a:endParaRPr>
          </a:p>
          <a:p>
            <a:r>
              <a:rPr lang="en-US" altLang="zh-CN" sz="2900" b="1" dirty="0">
                <a:latin typeface="华文宋体" panose="02010600040101010101" pitchFamily="2" charset="-122"/>
                <a:ea typeface="华文宋体" panose="02010600040101010101" pitchFamily="2" charset="-122"/>
              </a:rPr>
              <a:t>%</a:t>
            </a:r>
            <a:r>
              <a:rPr lang="zh-CN" altLang="zh-CN" sz="2900" b="1" dirty="0">
                <a:latin typeface="华文宋体" panose="02010600040101010101" pitchFamily="2" charset="-122"/>
                <a:ea typeface="华文宋体" panose="02010600040101010101" pitchFamily="2" charset="-122"/>
              </a:rPr>
              <a:t>输入向量</a:t>
            </a:r>
            <a:r>
              <a:rPr lang="en-US" altLang="zh-CN" sz="2900" b="1" dirty="0">
                <a:latin typeface="华文宋体" panose="02010600040101010101" pitchFamily="2" charset="-122"/>
                <a:ea typeface="华文宋体" panose="02010600040101010101" pitchFamily="2" charset="-122"/>
              </a:rPr>
              <a:t>P</a:t>
            </a:r>
            <a:endParaRPr lang="zh-CN" altLang="zh-CN" sz="2900" b="1" dirty="0">
              <a:latin typeface="华文宋体" panose="02010600040101010101" pitchFamily="2" charset="-122"/>
              <a:ea typeface="华文宋体" panose="02010600040101010101" pitchFamily="2" charset="-122"/>
            </a:endParaRPr>
          </a:p>
          <a:p>
            <a:r>
              <a:rPr lang="en-US" altLang="zh-CN" sz="2900" b="1" dirty="0">
                <a:latin typeface="华文宋体" panose="02010600040101010101" pitchFamily="2" charset="-122"/>
                <a:ea typeface="华文宋体" panose="02010600040101010101" pitchFamily="2" charset="-122"/>
              </a:rPr>
              <a:t>P=[</a:t>
            </a:r>
            <a:endParaRPr lang="zh-CN" altLang="zh-CN" sz="2900" b="1" dirty="0">
              <a:latin typeface="华文宋体" panose="02010600040101010101" pitchFamily="2" charset="-122"/>
              <a:ea typeface="华文宋体" panose="02010600040101010101" pitchFamily="2" charset="-122"/>
            </a:endParaRPr>
          </a:p>
          <a:p>
            <a:r>
              <a:rPr lang="en-US" altLang="zh-CN" sz="2900" b="1" dirty="0">
                <a:latin typeface="华文宋体" panose="02010600040101010101" pitchFamily="2" charset="-122"/>
                <a:ea typeface="华文宋体" panose="02010600040101010101" pitchFamily="2" charset="-122"/>
              </a:rPr>
              <a:t>0.25    0.60    0.25    0.50    0.50    0.50    0.25    0.50    0.25;</a:t>
            </a:r>
            <a:endParaRPr lang="zh-CN" altLang="zh-CN" sz="2900" b="1" dirty="0">
              <a:latin typeface="华文宋体" panose="02010600040101010101" pitchFamily="2" charset="-122"/>
              <a:ea typeface="华文宋体" panose="02010600040101010101" pitchFamily="2" charset="-122"/>
            </a:endParaRPr>
          </a:p>
          <a:p>
            <a:r>
              <a:rPr lang="en-US" altLang="zh-CN" sz="2900" b="1" dirty="0">
                <a:latin typeface="华文宋体" panose="02010600040101010101" pitchFamily="2" charset="-122"/>
                <a:ea typeface="华文宋体" panose="02010600040101010101" pitchFamily="2" charset="-122"/>
              </a:rPr>
              <a:t>0.25    0.60    0.50    0.50    0.50    0.50    0.75    0.50    0.50;</a:t>
            </a:r>
            <a:endParaRPr lang="zh-CN" altLang="zh-CN" sz="2900" b="1" dirty="0">
              <a:latin typeface="华文宋体" panose="02010600040101010101" pitchFamily="2" charset="-122"/>
              <a:ea typeface="华文宋体" panose="02010600040101010101" pitchFamily="2" charset="-122"/>
            </a:endParaRPr>
          </a:p>
          <a:p>
            <a:r>
              <a:rPr lang="en-US" altLang="zh-CN" sz="2900" b="1" dirty="0">
                <a:latin typeface="华文宋体" panose="02010600040101010101" pitchFamily="2" charset="-122"/>
                <a:ea typeface="华文宋体" panose="02010600040101010101" pitchFamily="2" charset="-122"/>
              </a:rPr>
              <a:t>0.75    0.40    0.75    0.50    0.50    0.50    0.50    0.50    0.50;</a:t>
            </a:r>
            <a:endParaRPr lang="zh-CN" altLang="zh-CN" sz="2900" b="1" dirty="0">
              <a:latin typeface="华文宋体" panose="02010600040101010101" pitchFamily="2" charset="-122"/>
              <a:ea typeface="华文宋体" panose="02010600040101010101" pitchFamily="2" charset="-122"/>
            </a:endParaRPr>
          </a:p>
          <a:p>
            <a:r>
              <a:rPr lang="en-US" altLang="zh-CN" sz="2900" b="1" dirty="0">
                <a:latin typeface="华文宋体" panose="02010600040101010101" pitchFamily="2" charset="-122"/>
                <a:ea typeface="华文宋体" panose="02010600040101010101" pitchFamily="2" charset="-122"/>
              </a:rPr>
              <a:t>0.25    0.60    0.50    0.50    0.25    0.25    0.75    0.50    0.50;</a:t>
            </a:r>
            <a:endParaRPr lang="zh-CN" altLang="zh-CN" sz="2900" b="1" dirty="0">
              <a:latin typeface="华文宋体" panose="02010600040101010101" pitchFamily="2" charset="-122"/>
              <a:ea typeface="华文宋体" panose="02010600040101010101" pitchFamily="2" charset="-122"/>
            </a:endParaRPr>
          </a:p>
          <a:p>
            <a:r>
              <a:rPr lang="en-US" altLang="zh-CN" sz="2900" b="1" dirty="0">
                <a:latin typeface="华文宋体" panose="02010600040101010101" pitchFamily="2" charset="-122"/>
                <a:ea typeface="华文宋体" panose="02010600040101010101" pitchFamily="2" charset="-122"/>
              </a:rPr>
              <a:t>0.25    0.60    0.50    0.50    0.00    0.00    1.00    0.50    0.50;</a:t>
            </a:r>
            <a:endParaRPr lang="zh-CN" altLang="zh-CN" sz="2900" b="1" dirty="0">
              <a:latin typeface="华文宋体" panose="02010600040101010101" pitchFamily="2" charset="-122"/>
              <a:ea typeface="华文宋体" panose="02010600040101010101" pitchFamily="2" charset="-122"/>
            </a:endParaRPr>
          </a:p>
          <a:p>
            <a:r>
              <a:rPr lang="en-US" altLang="zh-CN" sz="2900" b="1" dirty="0">
                <a:latin typeface="华文宋体" panose="02010600040101010101" pitchFamily="2" charset="-122"/>
                <a:ea typeface="华文宋体" panose="02010600040101010101" pitchFamily="2" charset="-122"/>
              </a:rPr>
              <a:t>0.75    0.40    0.75    0.50    0.25    0.25    0.75    1.00    0.25;</a:t>
            </a:r>
            <a:endParaRPr lang="zh-CN" altLang="zh-CN" sz="2900" b="1" dirty="0">
              <a:latin typeface="华文宋体" panose="02010600040101010101" pitchFamily="2" charset="-122"/>
              <a:ea typeface="华文宋体" panose="02010600040101010101" pitchFamily="2" charset="-122"/>
            </a:endParaRPr>
          </a:p>
          <a:p>
            <a:r>
              <a:rPr lang="en-US" altLang="zh-CN" sz="2900" b="1" dirty="0">
                <a:latin typeface="华文宋体" panose="02010600040101010101" pitchFamily="2" charset="-122"/>
                <a:ea typeface="华文宋体" panose="02010600040101010101" pitchFamily="2" charset="-122"/>
              </a:rPr>
              <a:t>0.25    0.60    0.50    0.50    0.50    0.50    0.75    0.75    0.50;</a:t>
            </a:r>
            <a:endParaRPr lang="zh-CN" altLang="zh-CN" sz="2900" b="1" dirty="0">
              <a:latin typeface="华文宋体" panose="02010600040101010101" pitchFamily="2" charset="-122"/>
              <a:ea typeface="华文宋体" panose="02010600040101010101" pitchFamily="2" charset="-122"/>
            </a:endParaRPr>
          </a:p>
          <a:p>
            <a:r>
              <a:rPr lang="en-US" altLang="zh-CN" sz="2900" b="1" dirty="0">
                <a:latin typeface="华文宋体" panose="02010600040101010101" pitchFamily="2" charset="-122"/>
                <a:ea typeface="华文宋体" panose="02010600040101010101" pitchFamily="2" charset="-122"/>
              </a:rPr>
              <a:t>0.75    0.40    0.50    0.50    0.75    0.75    0.25    0.00    1.00;</a:t>
            </a:r>
            <a:endParaRPr lang="zh-CN" altLang="zh-CN" sz="2900" b="1" dirty="0">
              <a:latin typeface="华文宋体" panose="02010600040101010101" pitchFamily="2" charset="-122"/>
              <a:ea typeface="华文宋体" panose="02010600040101010101" pitchFamily="2" charset="-122"/>
            </a:endParaRPr>
          </a:p>
          <a:p>
            <a:r>
              <a:rPr lang="en-US" altLang="zh-CN" sz="2900" b="1" dirty="0">
                <a:latin typeface="华文宋体" panose="02010600040101010101" pitchFamily="2" charset="-122"/>
                <a:ea typeface="华文宋体" panose="02010600040101010101" pitchFamily="2" charset="-122"/>
              </a:rPr>
              <a:t>0.25    0.60    0.50    0.50    0.75    0.25    0.25    0.50    0.50;</a:t>
            </a:r>
            <a:endParaRPr lang="zh-CN" altLang="zh-CN" sz="2900" b="1" dirty="0">
              <a:latin typeface="华文宋体" panose="02010600040101010101" pitchFamily="2" charset="-122"/>
              <a:ea typeface="华文宋体" panose="02010600040101010101" pitchFamily="2" charset="-122"/>
            </a:endParaRPr>
          </a:p>
          <a:p>
            <a:r>
              <a:rPr lang="en-US" altLang="zh-CN" sz="2900" b="1" dirty="0">
                <a:latin typeface="华文宋体" panose="02010600040101010101" pitchFamily="2" charset="-122"/>
                <a:ea typeface="华文宋体" panose="02010600040101010101" pitchFamily="2" charset="-122"/>
              </a:rPr>
              <a:t>0.25    0.60    0.50    0.50    0.25    0.25    0.75    1.00    0.50;</a:t>
            </a:r>
            <a:endParaRPr lang="zh-CN" altLang="zh-CN" sz="2900" b="1" dirty="0">
              <a:latin typeface="华文宋体" panose="02010600040101010101" pitchFamily="2" charset="-122"/>
              <a:ea typeface="华文宋体" panose="02010600040101010101" pitchFamily="2" charset="-122"/>
            </a:endParaRPr>
          </a:p>
          <a:p>
            <a:r>
              <a:rPr lang="en-US" altLang="zh-CN" sz="2900" b="1" dirty="0">
                <a:latin typeface="华文宋体" panose="02010600040101010101" pitchFamily="2" charset="-122"/>
                <a:ea typeface="华文宋体" panose="02010600040101010101" pitchFamily="2" charset="-122"/>
              </a:rPr>
              <a:t>0.50    0.50    0.50    0.50    0.75    0.75    0.25    1.00    0.50;</a:t>
            </a:r>
            <a:endParaRPr lang="zh-CN" altLang="zh-CN" sz="2900" b="1" dirty="0">
              <a:latin typeface="华文宋体" panose="02010600040101010101" pitchFamily="2" charset="-122"/>
              <a:ea typeface="华文宋体" panose="02010600040101010101" pitchFamily="2" charset="-122"/>
            </a:endParaRPr>
          </a:p>
          <a:p>
            <a:r>
              <a:rPr lang="en-US" altLang="zh-CN" sz="2900" b="1" dirty="0">
                <a:latin typeface="华文宋体" panose="02010600040101010101" pitchFamily="2" charset="-122"/>
                <a:ea typeface="华文宋体" panose="02010600040101010101" pitchFamily="2" charset="-122"/>
              </a:rPr>
              <a:t>0.00    0.75    0.75    0.50    1.00    0.75    0.25    1.00    0.50;</a:t>
            </a:r>
            <a:endParaRPr lang="zh-CN" altLang="zh-CN" sz="2900" b="1" dirty="0">
              <a:latin typeface="华文宋体" panose="02010600040101010101" pitchFamily="2" charset="-122"/>
              <a:ea typeface="华文宋体" panose="02010600040101010101" pitchFamily="2" charset="-122"/>
            </a:endParaRPr>
          </a:p>
          <a:p>
            <a:r>
              <a:rPr lang="en-US" altLang="zh-CN" sz="2900" b="1" dirty="0">
                <a:latin typeface="华文宋体" panose="02010600040101010101" pitchFamily="2" charset="-122"/>
                <a:ea typeface="华文宋体" panose="02010600040101010101" pitchFamily="2" charset="-122"/>
              </a:rPr>
              <a:t>0.50    0.50    0.50    0.50    0.75    0.75    0.25    0.50    0.50]';</a:t>
            </a:r>
            <a:endParaRPr lang="zh-CN" altLang="zh-CN" sz="2900" b="1" dirty="0">
              <a:latin typeface="华文宋体" panose="02010600040101010101" pitchFamily="2" charset="-122"/>
              <a:ea typeface="华文宋体" panose="02010600040101010101" pitchFamily="2" charset="-122"/>
            </a:endParaRPr>
          </a:p>
        </p:txBody>
      </p:sp>
      <p:grpSp>
        <p:nvGrpSpPr>
          <p:cNvPr id="4" name="组 9"/>
          <p:cNvGrpSpPr/>
          <p:nvPr/>
        </p:nvGrpSpPr>
        <p:grpSpPr>
          <a:xfrm>
            <a:off x="8400804" y="0"/>
            <a:ext cx="733409" cy="6858000"/>
            <a:chOff x="9055676" y="0"/>
            <a:chExt cx="3136324" cy="6858000"/>
          </a:xfrm>
        </p:grpSpPr>
        <p:sp>
          <p:nvSpPr>
            <p:cNvPr id="5"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矩形 7"/>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0" name="图形 14" descr="剪切板"/>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631394">
            <a:off x="8379220" y="3555732"/>
            <a:ext cx="891124" cy="891124"/>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6948" y="560070"/>
            <a:ext cx="7468379" cy="5852160"/>
          </a:xfrm>
        </p:spPr>
        <p:txBody>
          <a:bodyPr>
            <a:normAutofit/>
          </a:bodyPr>
          <a:lstStyle/>
          <a:p>
            <a:pPr marL="0" indent="0">
              <a:buNone/>
            </a:pPr>
            <a:r>
              <a:rPr lang="en-US" altLang="zh-CN" sz="2600" b="1" dirty="0">
                <a:latin typeface="华文宋体" panose="02010600040101010101" pitchFamily="2" charset="-122"/>
                <a:ea typeface="华文宋体" panose="02010600040101010101" pitchFamily="2" charset="-122"/>
              </a:rPr>
              <a:t> </a:t>
            </a:r>
            <a:endParaRPr lang="zh-CN" altLang="zh-CN" sz="2600" b="1" dirty="0">
              <a:latin typeface="华文宋体" panose="02010600040101010101" pitchFamily="2" charset="-122"/>
              <a:ea typeface="华文宋体" panose="02010600040101010101" pitchFamily="2" charset="-122"/>
            </a:endParaRPr>
          </a:p>
          <a:p>
            <a:r>
              <a:rPr lang="en-US" altLang="zh-CN" sz="2600" b="1" dirty="0">
                <a:latin typeface="华文宋体" panose="02010600040101010101" pitchFamily="2" charset="-122"/>
                <a:ea typeface="华文宋体" panose="02010600040101010101" pitchFamily="2" charset="-122"/>
              </a:rPr>
              <a:t>net=</a:t>
            </a:r>
            <a:r>
              <a:rPr lang="en-US" altLang="zh-CN" sz="2600" b="1" dirty="0" err="1">
                <a:latin typeface="华文宋体" panose="02010600040101010101" pitchFamily="2" charset="-122"/>
                <a:ea typeface="华文宋体" panose="02010600040101010101" pitchFamily="2" charset="-122"/>
              </a:rPr>
              <a:t>newsom</a:t>
            </a:r>
            <a:r>
              <a:rPr lang="en-US" altLang="zh-CN" sz="2600" b="1" dirty="0">
                <a:latin typeface="华文宋体" panose="02010600040101010101" pitchFamily="2" charset="-122"/>
                <a:ea typeface="华文宋体" panose="02010600040101010101" pitchFamily="2" charset="-122"/>
              </a:rPr>
              <a:t>(</a:t>
            </a:r>
            <a:r>
              <a:rPr lang="en-US" altLang="zh-CN" sz="2600" b="1" dirty="0" err="1">
                <a:latin typeface="华文宋体" panose="02010600040101010101" pitchFamily="2" charset="-122"/>
                <a:ea typeface="华文宋体" panose="02010600040101010101" pitchFamily="2" charset="-122"/>
              </a:rPr>
              <a:t>minmax</a:t>
            </a:r>
            <a:r>
              <a:rPr lang="en-US" altLang="zh-CN" sz="2600" b="1" dirty="0">
                <a:latin typeface="华文宋体" panose="02010600040101010101" pitchFamily="2" charset="-122"/>
                <a:ea typeface="华文宋体" panose="02010600040101010101" pitchFamily="2" charset="-122"/>
              </a:rPr>
              <a:t>(P),[8 8]);</a:t>
            </a:r>
            <a:endParaRPr lang="zh-CN" altLang="zh-CN" sz="2600" b="1" dirty="0">
              <a:latin typeface="华文宋体" panose="02010600040101010101" pitchFamily="2" charset="-122"/>
              <a:ea typeface="华文宋体" panose="02010600040101010101" pitchFamily="2" charset="-122"/>
            </a:endParaRPr>
          </a:p>
          <a:p>
            <a:r>
              <a:rPr lang="en-US" altLang="zh-CN" sz="2600" b="1" dirty="0" err="1">
                <a:latin typeface="华文宋体" panose="02010600040101010101" pitchFamily="2" charset="-122"/>
                <a:ea typeface="华文宋体" panose="02010600040101010101" pitchFamily="2" charset="-122"/>
              </a:rPr>
              <a:t>net.trainParam.epochs</a:t>
            </a:r>
            <a:r>
              <a:rPr lang="en-US" altLang="zh-CN" sz="2600" b="1" dirty="0">
                <a:latin typeface="华文宋体" panose="02010600040101010101" pitchFamily="2" charset="-122"/>
                <a:ea typeface="华文宋体" panose="02010600040101010101" pitchFamily="2" charset="-122"/>
              </a:rPr>
              <a:t>=200;</a:t>
            </a:r>
            <a:endParaRPr lang="zh-CN" altLang="zh-CN" sz="2600" b="1" dirty="0">
              <a:latin typeface="华文宋体" panose="02010600040101010101" pitchFamily="2" charset="-122"/>
              <a:ea typeface="华文宋体" panose="02010600040101010101" pitchFamily="2" charset="-122"/>
            </a:endParaRPr>
          </a:p>
          <a:p>
            <a:r>
              <a:rPr lang="en-US" altLang="zh-CN" sz="2600" b="1" dirty="0">
                <a:latin typeface="华文宋体" panose="02010600040101010101" pitchFamily="2" charset="-122"/>
                <a:ea typeface="华文宋体" panose="02010600040101010101" pitchFamily="2" charset="-122"/>
              </a:rPr>
              <a:t>net=train(</a:t>
            </a:r>
            <a:r>
              <a:rPr lang="en-US" altLang="zh-CN" sz="2600" b="1" dirty="0" err="1">
                <a:latin typeface="华文宋体" panose="02010600040101010101" pitchFamily="2" charset="-122"/>
                <a:ea typeface="华文宋体" panose="02010600040101010101" pitchFamily="2" charset="-122"/>
              </a:rPr>
              <a:t>net,P</a:t>
            </a:r>
            <a:r>
              <a:rPr lang="en-US" altLang="zh-CN" sz="2600" b="1" dirty="0">
                <a:latin typeface="华文宋体" panose="02010600040101010101" pitchFamily="2" charset="-122"/>
                <a:ea typeface="华文宋体" panose="02010600040101010101" pitchFamily="2" charset="-122"/>
              </a:rPr>
              <a:t>);</a:t>
            </a:r>
            <a:endParaRPr lang="zh-CN" altLang="zh-CN" sz="2600" b="1" dirty="0">
              <a:latin typeface="华文宋体" panose="02010600040101010101" pitchFamily="2" charset="-122"/>
              <a:ea typeface="华文宋体" panose="02010600040101010101" pitchFamily="2" charset="-122"/>
            </a:endParaRPr>
          </a:p>
          <a:p>
            <a:r>
              <a:rPr lang="en-US" altLang="zh-CN" sz="2600" b="1" dirty="0">
                <a:latin typeface="华文宋体" panose="02010600040101010101" pitchFamily="2" charset="-122"/>
                <a:ea typeface="华文宋体" panose="02010600040101010101" pitchFamily="2" charset="-122"/>
              </a:rPr>
              <a:t>y=sim(</a:t>
            </a:r>
            <a:r>
              <a:rPr lang="en-US" altLang="zh-CN" sz="2600" b="1" dirty="0" err="1">
                <a:latin typeface="华文宋体" panose="02010600040101010101" pitchFamily="2" charset="-122"/>
                <a:ea typeface="华文宋体" panose="02010600040101010101" pitchFamily="2" charset="-122"/>
              </a:rPr>
              <a:t>net,P</a:t>
            </a:r>
            <a:r>
              <a:rPr lang="en-US" altLang="zh-CN" sz="2600" b="1" dirty="0">
                <a:latin typeface="华文宋体" panose="02010600040101010101" pitchFamily="2" charset="-122"/>
                <a:ea typeface="华文宋体" panose="02010600040101010101" pitchFamily="2" charset="-122"/>
              </a:rPr>
              <a:t>)</a:t>
            </a:r>
            <a:endParaRPr lang="zh-CN" altLang="zh-CN" sz="2600" b="1" dirty="0">
              <a:latin typeface="华文宋体" panose="02010600040101010101" pitchFamily="2" charset="-122"/>
              <a:ea typeface="华文宋体" panose="02010600040101010101" pitchFamily="2" charset="-122"/>
            </a:endParaRPr>
          </a:p>
          <a:p>
            <a:r>
              <a:rPr lang="en-US" altLang="zh-CN" sz="2600" b="1" dirty="0" err="1">
                <a:latin typeface="华文宋体" panose="02010600040101010101" pitchFamily="2" charset="-122"/>
                <a:ea typeface="华文宋体" panose="02010600040101010101" pitchFamily="2" charset="-122"/>
              </a:rPr>
              <a:t>yc</a:t>
            </a:r>
            <a:r>
              <a:rPr lang="en-US" altLang="zh-CN" sz="2600" b="1" dirty="0">
                <a:latin typeface="华文宋体" panose="02010600040101010101" pitchFamily="2" charset="-122"/>
                <a:ea typeface="华文宋体" panose="02010600040101010101" pitchFamily="2" charset="-122"/>
              </a:rPr>
              <a:t>=vec2ind(y);</a:t>
            </a:r>
            <a:endParaRPr lang="zh-CN" altLang="zh-CN" sz="2600" b="1" dirty="0">
              <a:latin typeface="华文宋体" panose="02010600040101010101" pitchFamily="2" charset="-122"/>
              <a:ea typeface="华文宋体" panose="02010600040101010101" pitchFamily="2" charset="-122"/>
            </a:endParaRPr>
          </a:p>
          <a:p>
            <a:r>
              <a:rPr lang="en-US" altLang="zh-CN" sz="2600" b="1" dirty="0">
                <a:latin typeface="华文宋体" panose="02010600040101010101" pitchFamily="2" charset="-122"/>
                <a:ea typeface="华文宋体" panose="02010600040101010101" pitchFamily="2" charset="-122"/>
              </a:rPr>
              <a:t>%</a:t>
            </a:r>
            <a:r>
              <a:rPr lang="zh-CN" altLang="zh-CN" sz="2600" b="1" dirty="0">
                <a:latin typeface="华文宋体" panose="02010600040101010101" pitchFamily="2" charset="-122"/>
                <a:ea typeface="华文宋体" panose="02010600040101010101" pitchFamily="2" charset="-122"/>
              </a:rPr>
              <a:t>输出聚类结果</a:t>
            </a:r>
          </a:p>
          <a:p>
            <a:r>
              <a:rPr lang="en-US" altLang="zh-CN" sz="2600" b="1" dirty="0">
                <a:latin typeface="华文宋体" panose="02010600040101010101" pitchFamily="2" charset="-122"/>
                <a:ea typeface="华文宋体" panose="02010600040101010101" pitchFamily="2" charset="-122"/>
              </a:rPr>
              <a:t>yc_44=</a:t>
            </a:r>
            <a:r>
              <a:rPr lang="en-US" altLang="zh-CN" sz="2600" b="1" dirty="0" err="1">
                <a:latin typeface="华文宋体" panose="02010600040101010101" pitchFamily="2" charset="-122"/>
                <a:ea typeface="华文宋体" panose="02010600040101010101" pitchFamily="2" charset="-122"/>
              </a:rPr>
              <a:t>yc</a:t>
            </a:r>
            <a:endParaRPr lang="zh-CN" altLang="zh-CN" sz="2600" b="1" dirty="0">
              <a:latin typeface="华文宋体" panose="02010600040101010101" pitchFamily="2" charset="-122"/>
              <a:ea typeface="华文宋体" panose="02010600040101010101" pitchFamily="2" charset="-122"/>
            </a:endParaRPr>
          </a:p>
          <a:p>
            <a:pPr marL="0" indent="0">
              <a:lnSpc>
                <a:spcPct val="140000"/>
              </a:lnSpc>
              <a:spcBef>
                <a:spcPts val="0"/>
              </a:spcBef>
              <a:buNone/>
            </a:pPr>
            <a:endParaRPr lang="zh-CN" altLang="zh-CN" sz="7400" b="1" dirty="0">
              <a:latin typeface="华文宋体" panose="02010600040101010101" pitchFamily="2" charset="-122"/>
              <a:ea typeface="华文宋体" panose="02010600040101010101" pitchFamily="2" charset="-122"/>
            </a:endParaRPr>
          </a:p>
        </p:txBody>
      </p:sp>
      <p:grpSp>
        <p:nvGrpSpPr>
          <p:cNvPr id="4" name="组 9"/>
          <p:cNvGrpSpPr/>
          <p:nvPr/>
        </p:nvGrpSpPr>
        <p:grpSpPr>
          <a:xfrm>
            <a:off x="8438269" y="0"/>
            <a:ext cx="733409" cy="6858000"/>
            <a:chOff x="9055676" y="0"/>
            <a:chExt cx="3136324" cy="6858000"/>
          </a:xfrm>
        </p:grpSpPr>
        <p:sp>
          <p:nvSpPr>
            <p:cNvPr id="5"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矩形 7"/>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0" name="图形 14" descr="剪切板"/>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631394">
            <a:off x="8379220" y="3555732"/>
            <a:ext cx="891124" cy="891124"/>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88005" y="525780"/>
            <a:ext cx="7669601" cy="5966460"/>
          </a:xfrm>
        </p:spPr>
        <p:txBody>
          <a:bodyPr>
            <a:normAutofit fontScale="25000" lnSpcReduction="20000"/>
          </a:bodyPr>
          <a:lstStyle/>
          <a:p>
            <a:pPr>
              <a:lnSpc>
                <a:spcPct val="140000"/>
              </a:lnSpc>
              <a:spcBef>
                <a:spcPts val="0"/>
              </a:spcBef>
            </a:pPr>
            <a:r>
              <a:rPr lang="en-US" altLang="zh-CN" sz="9600" b="1" dirty="0">
                <a:solidFill>
                  <a:srgbClr val="0070C0"/>
                </a:solidFill>
                <a:latin typeface="华文宋体" panose="02010600040101010101" pitchFamily="2" charset="-122"/>
                <a:ea typeface="华文宋体" panose="02010600040101010101" pitchFamily="2" charset="-122"/>
              </a:rPr>
              <a:t>Example2</a:t>
            </a:r>
            <a:endParaRPr lang="zh-CN" altLang="zh-CN" sz="9600" b="1" dirty="0">
              <a:solidFill>
                <a:srgbClr val="0070C0"/>
              </a:solidFill>
              <a:latin typeface="华文宋体" panose="02010600040101010101" pitchFamily="2" charset="-122"/>
              <a:ea typeface="华文宋体" panose="02010600040101010101" pitchFamily="2" charset="-122"/>
            </a:endParaRPr>
          </a:p>
          <a:p>
            <a:pPr>
              <a:lnSpc>
                <a:spcPct val="140000"/>
              </a:lnSpc>
              <a:spcBef>
                <a:spcPts val="0"/>
              </a:spcBef>
            </a:pPr>
            <a:r>
              <a:rPr lang="en-US" altLang="zh-CN" sz="9600" b="1" dirty="0">
                <a:latin typeface="华文宋体" panose="02010600040101010101" pitchFamily="2" charset="-122"/>
                <a:ea typeface="华文宋体" panose="02010600040101010101" pitchFamily="2" charset="-122"/>
              </a:rPr>
              <a:t>%</a:t>
            </a:r>
            <a:r>
              <a:rPr lang="zh-CN" altLang="zh-CN" sz="9600" b="1" dirty="0">
                <a:latin typeface="华文宋体" panose="02010600040101010101" pitchFamily="2" charset="-122"/>
                <a:ea typeface="华文宋体" panose="02010600040101010101" pitchFamily="2" charset="-122"/>
              </a:rPr>
              <a:t>随机生成</a:t>
            </a:r>
            <a:r>
              <a:rPr lang="en-US" altLang="zh-CN" sz="9600" b="1" dirty="0">
                <a:latin typeface="华文宋体" panose="02010600040101010101" pitchFamily="2" charset="-122"/>
                <a:ea typeface="华文宋体" panose="02010600040101010101" pitchFamily="2" charset="-122"/>
              </a:rPr>
              <a:t>1000</a:t>
            </a:r>
            <a:r>
              <a:rPr lang="zh-CN" altLang="zh-CN" sz="9600" b="1" dirty="0">
                <a:latin typeface="华文宋体" panose="02010600040101010101" pitchFamily="2" charset="-122"/>
                <a:ea typeface="华文宋体" panose="02010600040101010101" pitchFamily="2" charset="-122"/>
              </a:rPr>
              <a:t>个二维向量，作为样本，并绘出其分布</a:t>
            </a:r>
          </a:p>
          <a:p>
            <a:pPr>
              <a:lnSpc>
                <a:spcPct val="140000"/>
              </a:lnSpc>
              <a:spcBef>
                <a:spcPts val="0"/>
              </a:spcBef>
            </a:pPr>
            <a:r>
              <a:rPr lang="en-US" altLang="zh-CN" sz="9600" b="1" dirty="0">
                <a:latin typeface="华文宋体" panose="02010600040101010101" pitchFamily="2" charset="-122"/>
                <a:ea typeface="华文宋体" panose="02010600040101010101" pitchFamily="2" charset="-122"/>
              </a:rPr>
              <a:t>P = </a:t>
            </a:r>
            <a:r>
              <a:rPr lang="en-US" altLang="zh-CN" sz="9600" b="1" dirty="0" err="1">
                <a:latin typeface="华文宋体" panose="02010600040101010101" pitchFamily="2" charset="-122"/>
                <a:ea typeface="华文宋体" panose="02010600040101010101" pitchFamily="2" charset="-122"/>
              </a:rPr>
              <a:t>rands</a:t>
            </a:r>
            <a:r>
              <a:rPr lang="en-US" altLang="zh-CN" sz="9600" b="1" dirty="0">
                <a:latin typeface="华文宋体" panose="02010600040101010101" pitchFamily="2" charset="-122"/>
                <a:ea typeface="华文宋体" panose="02010600040101010101" pitchFamily="2" charset="-122"/>
              </a:rPr>
              <a:t>(2,1000);</a:t>
            </a:r>
            <a:endParaRPr lang="zh-CN" altLang="zh-CN" sz="9600" b="1" dirty="0">
              <a:latin typeface="华文宋体" panose="02010600040101010101" pitchFamily="2" charset="-122"/>
              <a:ea typeface="华文宋体" panose="02010600040101010101" pitchFamily="2" charset="-122"/>
            </a:endParaRPr>
          </a:p>
          <a:p>
            <a:pPr>
              <a:lnSpc>
                <a:spcPct val="140000"/>
              </a:lnSpc>
              <a:spcBef>
                <a:spcPts val="0"/>
              </a:spcBef>
            </a:pPr>
            <a:r>
              <a:rPr lang="en-US" altLang="zh-CN" sz="9600" b="1" dirty="0">
                <a:latin typeface="华文宋体" panose="02010600040101010101" pitchFamily="2" charset="-122"/>
                <a:ea typeface="华文宋体" panose="02010600040101010101" pitchFamily="2" charset="-122"/>
              </a:rPr>
              <a:t>plot(P(1,:),P(2,:),'+r')</a:t>
            </a:r>
            <a:endParaRPr lang="zh-CN" altLang="zh-CN" sz="9600" b="1" dirty="0">
              <a:latin typeface="华文宋体" panose="02010600040101010101" pitchFamily="2" charset="-122"/>
              <a:ea typeface="华文宋体" panose="02010600040101010101" pitchFamily="2" charset="-122"/>
            </a:endParaRPr>
          </a:p>
          <a:p>
            <a:pPr>
              <a:lnSpc>
                <a:spcPct val="140000"/>
              </a:lnSpc>
              <a:spcBef>
                <a:spcPts val="0"/>
              </a:spcBef>
            </a:pPr>
            <a:r>
              <a:rPr lang="en-US" altLang="zh-CN" sz="9600" b="1" dirty="0">
                <a:latin typeface="华文宋体" panose="02010600040101010101" pitchFamily="2" charset="-122"/>
                <a:ea typeface="华文宋体" panose="02010600040101010101" pitchFamily="2" charset="-122"/>
              </a:rPr>
              <a:t>title('</a:t>
            </a:r>
            <a:r>
              <a:rPr lang="zh-CN" altLang="zh-CN" sz="9600" b="1" dirty="0">
                <a:latin typeface="华文宋体" panose="02010600040101010101" pitchFamily="2" charset="-122"/>
                <a:ea typeface="华文宋体" panose="02010600040101010101" pitchFamily="2" charset="-122"/>
              </a:rPr>
              <a:t>初始随机样本点分布</a:t>
            </a:r>
            <a:r>
              <a:rPr lang="en-US" altLang="zh-CN" sz="9600" b="1" dirty="0">
                <a:latin typeface="华文宋体" panose="02010600040101010101" pitchFamily="2" charset="-122"/>
                <a:ea typeface="华文宋体" panose="02010600040101010101" pitchFamily="2" charset="-122"/>
              </a:rPr>
              <a:t>');</a:t>
            </a:r>
            <a:endParaRPr lang="zh-CN" altLang="zh-CN" sz="9600" b="1" dirty="0">
              <a:latin typeface="华文宋体" panose="02010600040101010101" pitchFamily="2" charset="-122"/>
              <a:ea typeface="华文宋体" panose="02010600040101010101" pitchFamily="2" charset="-122"/>
            </a:endParaRPr>
          </a:p>
          <a:p>
            <a:pPr>
              <a:lnSpc>
                <a:spcPct val="140000"/>
              </a:lnSpc>
              <a:spcBef>
                <a:spcPts val="0"/>
              </a:spcBef>
            </a:pPr>
            <a:r>
              <a:rPr lang="en-US" altLang="zh-CN" sz="9600" b="1" dirty="0" err="1">
                <a:latin typeface="华文宋体" panose="02010600040101010101" pitchFamily="2" charset="-122"/>
                <a:ea typeface="华文宋体" panose="02010600040101010101" pitchFamily="2" charset="-122"/>
              </a:rPr>
              <a:t>xlabel</a:t>
            </a:r>
            <a:r>
              <a:rPr lang="en-US" altLang="zh-CN" sz="9600" b="1" dirty="0">
                <a:latin typeface="华文宋体" panose="02010600040101010101" pitchFamily="2" charset="-122"/>
                <a:ea typeface="华文宋体" panose="02010600040101010101" pitchFamily="2" charset="-122"/>
              </a:rPr>
              <a:t>('P(1)');</a:t>
            </a:r>
            <a:endParaRPr lang="zh-CN" altLang="zh-CN" sz="9600" b="1" dirty="0">
              <a:latin typeface="华文宋体" panose="02010600040101010101" pitchFamily="2" charset="-122"/>
              <a:ea typeface="华文宋体" panose="02010600040101010101" pitchFamily="2" charset="-122"/>
            </a:endParaRPr>
          </a:p>
          <a:p>
            <a:pPr>
              <a:lnSpc>
                <a:spcPct val="140000"/>
              </a:lnSpc>
              <a:spcBef>
                <a:spcPts val="0"/>
              </a:spcBef>
            </a:pPr>
            <a:r>
              <a:rPr lang="en-US" altLang="zh-CN" sz="9600" b="1" dirty="0" err="1">
                <a:latin typeface="华文宋体" panose="02010600040101010101" pitchFamily="2" charset="-122"/>
                <a:ea typeface="华文宋体" panose="02010600040101010101" pitchFamily="2" charset="-122"/>
              </a:rPr>
              <a:t>ylabel</a:t>
            </a:r>
            <a:r>
              <a:rPr lang="en-US" altLang="zh-CN" sz="9600" b="1" dirty="0">
                <a:latin typeface="华文宋体" panose="02010600040101010101" pitchFamily="2" charset="-122"/>
                <a:ea typeface="华文宋体" panose="02010600040101010101" pitchFamily="2" charset="-122"/>
              </a:rPr>
              <a:t>('P(2)');</a:t>
            </a:r>
            <a:endParaRPr lang="zh-CN" altLang="zh-CN" sz="9600" b="1" dirty="0">
              <a:latin typeface="华文宋体" panose="02010600040101010101" pitchFamily="2" charset="-122"/>
              <a:ea typeface="华文宋体" panose="02010600040101010101" pitchFamily="2" charset="-122"/>
            </a:endParaRPr>
          </a:p>
          <a:p>
            <a:pPr>
              <a:lnSpc>
                <a:spcPct val="140000"/>
              </a:lnSpc>
              <a:spcBef>
                <a:spcPts val="0"/>
              </a:spcBef>
            </a:pPr>
            <a:r>
              <a:rPr lang="en-US" altLang="zh-CN" sz="9600" b="1" dirty="0">
                <a:latin typeface="华文宋体" panose="02010600040101010101" pitchFamily="2" charset="-122"/>
                <a:ea typeface="华文宋体" panose="02010600040101010101" pitchFamily="2" charset="-122"/>
              </a:rPr>
              <a:t>%</a:t>
            </a:r>
            <a:r>
              <a:rPr lang="zh-CN" altLang="zh-CN" sz="9600" b="1" dirty="0">
                <a:latin typeface="华文宋体" panose="02010600040101010101" pitchFamily="2" charset="-122"/>
                <a:ea typeface="华文宋体" panose="02010600040101010101" pitchFamily="2" charset="-122"/>
              </a:rPr>
              <a:t>建立网络，得到初始权值</a:t>
            </a:r>
          </a:p>
          <a:p>
            <a:pPr>
              <a:lnSpc>
                <a:spcPct val="140000"/>
              </a:lnSpc>
              <a:spcBef>
                <a:spcPts val="0"/>
              </a:spcBef>
            </a:pPr>
            <a:r>
              <a:rPr lang="en-US" altLang="zh-CN" sz="9600" b="1" dirty="0">
                <a:latin typeface="华文宋体" panose="02010600040101010101" pitchFamily="2" charset="-122"/>
                <a:ea typeface="华文宋体" panose="02010600040101010101" pitchFamily="2" charset="-122"/>
              </a:rPr>
              <a:t>net=</a:t>
            </a:r>
            <a:r>
              <a:rPr lang="en-US" altLang="zh-CN" sz="9600" b="1" dirty="0" err="1">
                <a:latin typeface="华文宋体" panose="02010600040101010101" pitchFamily="2" charset="-122"/>
                <a:ea typeface="华文宋体" panose="02010600040101010101" pitchFamily="2" charset="-122"/>
              </a:rPr>
              <a:t>newsom</a:t>
            </a:r>
            <a:r>
              <a:rPr lang="en-US" altLang="zh-CN" sz="9600" b="1" dirty="0">
                <a:latin typeface="华文宋体" panose="02010600040101010101" pitchFamily="2" charset="-122"/>
                <a:ea typeface="华文宋体" panose="02010600040101010101" pitchFamily="2" charset="-122"/>
              </a:rPr>
              <a:t>([0 1;0 1],[5 6]);</a:t>
            </a:r>
            <a:endParaRPr lang="zh-CN" altLang="zh-CN" sz="9600" b="1" dirty="0">
              <a:latin typeface="华文宋体" panose="02010600040101010101" pitchFamily="2" charset="-122"/>
              <a:ea typeface="华文宋体" panose="02010600040101010101" pitchFamily="2" charset="-122"/>
            </a:endParaRPr>
          </a:p>
          <a:p>
            <a:pPr>
              <a:lnSpc>
                <a:spcPct val="140000"/>
              </a:lnSpc>
              <a:spcBef>
                <a:spcPts val="0"/>
              </a:spcBef>
            </a:pPr>
            <a:r>
              <a:rPr lang="en-US" altLang="zh-CN" sz="9600" b="1" dirty="0">
                <a:latin typeface="华文宋体" panose="02010600040101010101" pitchFamily="2" charset="-122"/>
                <a:ea typeface="华文宋体" panose="02010600040101010101" pitchFamily="2" charset="-122"/>
              </a:rPr>
              <a:t>w1_init=</a:t>
            </a:r>
            <a:r>
              <a:rPr lang="en-US" altLang="zh-CN" sz="9600" b="1" dirty="0" err="1">
                <a:latin typeface="华文宋体" panose="02010600040101010101" pitchFamily="2" charset="-122"/>
                <a:ea typeface="华文宋体" panose="02010600040101010101" pitchFamily="2" charset="-122"/>
              </a:rPr>
              <a:t>net.iw</a:t>
            </a:r>
            <a:r>
              <a:rPr lang="en-US" altLang="zh-CN" sz="9600" b="1" dirty="0">
                <a:latin typeface="华文宋体" panose="02010600040101010101" pitchFamily="2" charset="-122"/>
                <a:ea typeface="华文宋体" panose="02010600040101010101" pitchFamily="2" charset="-122"/>
              </a:rPr>
              <a:t>{1,1}</a:t>
            </a:r>
            <a:endParaRPr lang="zh-CN" altLang="zh-CN" sz="9600" b="1" dirty="0">
              <a:latin typeface="华文宋体" panose="02010600040101010101" pitchFamily="2" charset="-122"/>
              <a:ea typeface="华文宋体" panose="02010600040101010101" pitchFamily="2" charset="-122"/>
            </a:endParaRPr>
          </a:p>
          <a:p>
            <a:pPr>
              <a:lnSpc>
                <a:spcPct val="140000"/>
              </a:lnSpc>
              <a:spcBef>
                <a:spcPts val="0"/>
              </a:spcBef>
            </a:pPr>
            <a:r>
              <a:rPr lang="en-US" altLang="zh-CN" sz="9600" b="1" dirty="0">
                <a:latin typeface="华文宋体" panose="02010600040101010101" pitchFamily="2" charset="-122"/>
                <a:ea typeface="华文宋体" panose="02010600040101010101" pitchFamily="2" charset="-122"/>
              </a:rPr>
              <a:t>%</a:t>
            </a:r>
            <a:r>
              <a:rPr lang="zh-CN" altLang="zh-CN" sz="9600" b="1" dirty="0">
                <a:latin typeface="华文宋体" panose="02010600040101010101" pitchFamily="2" charset="-122"/>
                <a:ea typeface="华文宋体" panose="02010600040101010101" pitchFamily="2" charset="-122"/>
              </a:rPr>
              <a:t>绘出初始权值分布图</a:t>
            </a:r>
          </a:p>
          <a:p>
            <a:pPr>
              <a:lnSpc>
                <a:spcPct val="140000"/>
              </a:lnSpc>
              <a:spcBef>
                <a:spcPts val="0"/>
              </a:spcBef>
            </a:pPr>
            <a:r>
              <a:rPr lang="en-US" altLang="zh-CN" sz="9600" b="1" dirty="0">
                <a:latin typeface="华文宋体" panose="02010600040101010101" pitchFamily="2" charset="-122"/>
                <a:ea typeface="华文宋体" panose="02010600040101010101" pitchFamily="2" charset="-122"/>
              </a:rPr>
              <a:t>figure;</a:t>
            </a:r>
            <a:endParaRPr lang="zh-CN" altLang="zh-CN" sz="9600" b="1" dirty="0">
              <a:latin typeface="华文宋体" panose="02010600040101010101" pitchFamily="2" charset="-122"/>
              <a:ea typeface="华文宋体" panose="02010600040101010101" pitchFamily="2" charset="-122"/>
            </a:endParaRPr>
          </a:p>
          <a:p>
            <a:pPr>
              <a:lnSpc>
                <a:spcPct val="140000"/>
              </a:lnSpc>
              <a:spcBef>
                <a:spcPts val="0"/>
              </a:spcBef>
            </a:pPr>
            <a:r>
              <a:rPr lang="en-US" altLang="zh-CN" sz="9600" b="1" dirty="0" err="1">
                <a:latin typeface="华文宋体" panose="02010600040101010101" pitchFamily="2" charset="-122"/>
                <a:ea typeface="华文宋体" panose="02010600040101010101" pitchFamily="2" charset="-122"/>
              </a:rPr>
              <a:t>plotsom</a:t>
            </a:r>
            <a:r>
              <a:rPr lang="en-US" altLang="zh-CN" sz="9600" b="1" dirty="0">
                <a:latin typeface="华文宋体" panose="02010600040101010101" pitchFamily="2" charset="-122"/>
                <a:ea typeface="华文宋体" panose="02010600040101010101" pitchFamily="2" charset="-122"/>
              </a:rPr>
              <a:t>(w1_init,net.layers{1}.distances)</a:t>
            </a:r>
            <a:endParaRPr lang="zh-CN" altLang="zh-CN" sz="9600" b="1" dirty="0">
              <a:latin typeface="华文宋体" panose="02010600040101010101" pitchFamily="2" charset="-122"/>
              <a:ea typeface="华文宋体" panose="02010600040101010101" pitchFamily="2" charset="-122"/>
            </a:endParaRPr>
          </a:p>
        </p:txBody>
      </p:sp>
      <p:grpSp>
        <p:nvGrpSpPr>
          <p:cNvPr id="4" name="组 9"/>
          <p:cNvGrpSpPr/>
          <p:nvPr/>
        </p:nvGrpSpPr>
        <p:grpSpPr>
          <a:xfrm>
            <a:off x="8400804" y="0"/>
            <a:ext cx="733409" cy="6858000"/>
            <a:chOff x="9055676" y="0"/>
            <a:chExt cx="3136324" cy="6858000"/>
          </a:xfrm>
        </p:grpSpPr>
        <p:sp>
          <p:nvSpPr>
            <p:cNvPr id="5"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矩形 7"/>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0" name="图形 14" descr="剪切板"/>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631394">
            <a:off x="8379220" y="3555732"/>
            <a:ext cx="891124" cy="891124"/>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89227" y="555771"/>
            <a:ext cx="7468379" cy="5852160"/>
          </a:xfrm>
        </p:spPr>
        <p:txBody>
          <a:bodyPr>
            <a:normAutofit fontScale="32500" lnSpcReduction="20000"/>
          </a:bodyPr>
          <a:lstStyle/>
          <a:p>
            <a:pPr>
              <a:lnSpc>
                <a:spcPct val="140000"/>
              </a:lnSpc>
              <a:spcBef>
                <a:spcPts val="0"/>
              </a:spcBef>
            </a:pPr>
            <a:r>
              <a:rPr lang="en-US" altLang="zh-CN" sz="7400" b="1" dirty="0">
                <a:latin typeface="华文宋体" panose="02010600040101010101" pitchFamily="2" charset="-122"/>
                <a:ea typeface="华文宋体" panose="02010600040101010101" pitchFamily="2" charset="-122"/>
              </a:rPr>
              <a:t>%</a:t>
            </a:r>
            <a:r>
              <a:rPr lang="zh-CN" altLang="zh-CN" sz="7400" b="1" dirty="0">
                <a:latin typeface="华文宋体" panose="02010600040101010101" pitchFamily="2" charset="-122"/>
                <a:ea typeface="华文宋体" panose="02010600040101010101" pitchFamily="2" charset="-122"/>
              </a:rPr>
              <a:t>分别对不同的步长，训练网络，绘出相应的权值分布图</a:t>
            </a:r>
          </a:p>
          <a:p>
            <a:pPr>
              <a:lnSpc>
                <a:spcPct val="140000"/>
              </a:lnSpc>
              <a:spcBef>
                <a:spcPts val="0"/>
              </a:spcBef>
            </a:pPr>
            <a:r>
              <a:rPr lang="en-US" altLang="zh-CN" sz="7400" b="1" dirty="0">
                <a:latin typeface="华文宋体" panose="02010600040101010101" pitchFamily="2" charset="-122"/>
                <a:ea typeface="华文宋体" panose="02010600040101010101" pitchFamily="2" charset="-122"/>
              </a:rPr>
              <a:t>for </a:t>
            </a:r>
            <a:r>
              <a:rPr lang="en-US" altLang="zh-CN" sz="7400" b="1" dirty="0" err="1">
                <a:latin typeface="华文宋体" panose="02010600040101010101" pitchFamily="2" charset="-122"/>
                <a:ea typeface="华文宋体" panose="02010600040101010101" pitchFamily="2" charset="-122"/>
              </a:rPr>
              <a:t>i</a:t>
            </a:r>
            <a:r>
              <a:rPr lang="en-US" altLang="zh-CN" sz="7400" b="1" dirty="0">
                <a:latin typeface="华文宋体" panose="02010600040101010101" pitchFamily="2" charset="-122"/>
                <a:ea typeface="华文宋体" panose="02010600040101010101" pitchFamily="2" charset="-122"/>
              </a:rPr>
              <a:t>=10:30:100</a:t>
            </a:r>
            <a:endParaRPr lang="zh-CN" altLang="zh-CN" sz="7400" b="1" dirty="0">
              <a:latin typeface="华文宋体" panose="02010600040101010101" pitchFamily="2" charset="-122"/>
              <a:ea typeface="华文宋体" panose="02010600040101010101" pitchFamily="2" charset="-122"/>
            </a:endParaRPr>
          </a:p>
          <a:p>
            <a:pPr>
              <a:lnSpc>
                <a:spcPct val="140000"/>
              </a:lnSpc>
              <a:spcBef>
                <a:spcPts val="0"/>
              </a:spcBef>
            </a:pPr>
            <a:r>
              <a:rPr lang="en-US" altLang="zh-CN" sz="7400" b="1" dirty="0">
                <a:latin typeface="华文宋体" panose="02010600040101010101" pitchFamily="2" charset="-122"/>
                <a:ea typeface="华文宋体" panose="02010600040101010101" pitchFamily="2" charset="-122"/>
              </a:rPr>
              <a:t>    </a:t>
            </a:r>
            <a:r>
              <a:rPr lang="en-US" altLang="zh-CN" sz="7400" b="1" dirty="0" err="1">
                <a:latin typeface="华文宋体" panose="02010600040101010101" pitchFamily="2" charset="-122"/>
                <a:ea typeface="华文宋体" panose="02010600040101010101" pitchFamily="2" charset="-122"/>
              </a:rPr>
              <a:t>net.trainParam.epochs</a:t>
            </a:r>
            <a:r>
              <a:rPr lang="en-US" altLang="zh-CN" sz="7400" b="1" dirty="0">
                <a:latin typeface="华文宋体" panose="02010600040101010101" pitchFamily="2" charset="-122"/>
                <a:ea typeface="华文宋体" panose="02010600040101010101" pitchFamily="2" charset="-122"/>
              </a:rPr>
              <a:t>=</a:t>
            </a:r>
            <a:r>
              <a:rPr lang="en-US" altLang="zh-CN" sz="7400" b="1" dirty="0" err="1">
                <a:latin typeface="华文宋体" panose="02010600040101010101" pitchFamily="2" charset="-122"/>
                <a:ea typeface="华文宋体" panose="02010600040101010101" pitchFamily="2" charset="-122"/>
              </a:rPr>
              <a:t>i</a:t>
            </a:r>
            <a:r>
              <a:rPr lang="en-US" altLang="zh-CN" sz="7400" b="1" dirty="0">
                <a:latin typeface="华文宋体" panose="02010600040101010101" pitchFamily="2" charset="-122"/>
                <a:ea typeface="华文宋体" panose="02010600040101010101" pitchFamily="2" charset="-122"/>
              </a:rPr>
              <a:t>;</a:t>
            </a:r>
            <a:endParaRPr lang="zh-CN" altLang="zh-CN" sz="7400" b="1" dirty="0">
              <a:latin typeface="华文宋体" panose="02010600040101010101" pitchFamily="2" charset="-122"/>
              <a:ea typeface="华文宋体" panose="02010600040101010101" pitchFamily="2" charset="-122"/>
            </a:endParaRPr>
          </a:p>
          <a:p>
            <a:pPr>
              <a:lnSpc>
                <a:spcPct val="140000"/>
              </a:lnSpc>
              <a:spcBef>
                <a:spcPts val="0"/>
              </a:spcBef>
            </a:pPr>
            <a:r>
              <a:rPr lang="en-US" altLang="zh-CN" sz="7400" b="1" dirty="0">
                <a:latin typeface="华文宋体" panose="02010600040101010101" pitchFamily="2" charset="-122"/>
                <a:ea typeface="华文宋体" panose="02010600040101010101" pitchFamily="2" charset="-122"/>
              </a:rPr>
              <a:t>    net=train(</a:t>
            </a:r>
            <a:r>
              <a:rPr lang="en-US" altLang="zh-CN" sz="7400" b="1" dirty="0" err="1">
                <a:latin typeface="华文宋体" panose="02010600040101010101" pitchFamily="2" charset="-122"/>
                <a:ea typeface="华文宋体" panose="02010600040101010101" pitchFamily="2" charset="-122"/>
              </a:rPr>
              <a:t>net,P</a:t>
            </a:r>
            <a:r>
              <a:rPr lang="en-US" altLang="zh-CN" sz="7400" b="1" dirty="0">
                <a:latin typeface="华文宋体" panose="02010600040101010101" pitchFamily="2" charset="-122"/>
                <a:ea typeface="华文宋体" panose="02010600040101010101" pitchFamily="2" charset="-122"/>
              </a:rPr>
              <a:t>);</a:t>
            </a:r>
            <a:endParaRPr lang="zh-CN" altLang="zh-CN" sz="7400" b="1" dirty="0">
              <a:latin typeface="华文宋体" panose="02010600040101010101" pitchFamily="2" charset="-122"/>
              <a:ea typeface="华文宋体" panose="02010600040101010101" pitchFamily="2" charset="-122"/>
            </a:endParaRPr>
          </a:p>
          <a:p>
            <a:pPr>
              <a:lnSpc>
                <a:spcPct val="140000"/>
              </a:lnSpc>
              <a:spcBef>
                <a:spcPts val="0"/>
              </a:spcBef>
            </a:pPr>
            <a:r>
              <a:rPr lang="en-US" altLang="zh-CN" sz="7400" b="1" dirty="0">
                <a:latin typeface="华文宋体" panose="02010600040101010101" pitchFamily="2" charset="-122"/>
                <a:ea typeface="华文宋体" panose="02010600040101010101" pitchFamily="2" charset="-122"/>
              </a:rPr>
              <a:t>    figure;</a:t>
            </a:r>
            <a:endParaRPr lang="zh-CN" altLang="zh-CN" sz="7400" b="1" dirty="0">
              <a:latin typeface="华文宋体" panose="02010600040101010101" pitchFamily="2" charset="-122"/>
              <a:ea typeface="华文宋体" panose="02010600040101010101" pitchFamily="2" charset="-122"/>
            </a:endParaRPr>
          </a:p>
          <a:p>
            <a:pPr>
              <a:lnSpc>
                <a:spcPct val="140000"/>
              </a:lnSpc>
              <a:spcBef>
                <a:spcPts val="0"/>
              </a:spcBef>
            </a:pPr>
            <a:r>
              <a:rPr lang="en-US" altLang="zh-CN" sz="7400" b="1" dirty="0">
                <a:latin typeface="华文宋体" panose="02010600040101010101" pitchFamily="2" charset="-122"/>
                <a:ea typeface="华文宋体" panose="02010600040101010101" pitchFamily="2" charset="-122"/>
              </a:rPr>
              <a:t>    </a:t>
            </a:r>
            <a:r>
              <a:rPr lang="en-US" altLang="zh-CN" sz="7400" b="1" dirty="0" err="1">
                <a:latin typeface="华文宋体" panose="02010600040101010101" pitchFamily="2" charset="-122"/>
                <a:ea typeface="华文宋体" panose="02010600040101010101" pitchFamily="2" charset="-122"/>
              </a:rPr>
              <a:t>plotsom</a:t>
            </a:r>
            <a:r>
              <a:rPr lang="en-US" altLang="zh-CN" sz="7400" b="1" dirty="0">
                <a:latin typeface="华文宋体" panose="02010600040101010101" pitchFamily="2" charset="-122"/>
                <a:ea typeface="华文宋体" panose="02010600040101010101" pitchFamily="2" charset="-122"/>
              </a:rPr>
              <a:t>(</a:t>
            </a:r>
            <a:r>
              <a:rPr lang="en-US" altLang="zh-CN" sz="7400" b="1" dirty="0" err="1">
                <a:latin typeface="华文宋体" panose="02010600040101010101" pitchFamily="2" charset="-122"/>
                <a:ea typeface="华文宋体" panose="02010600040101010101" pitchFamily="2" charset="-122"/>
              </a:rPr>
              <a:t>net.iw</a:t>
            </a:r>
            <a:r>
              <a:rPr lang="en-US" altLang="zh-CN" sz="7400" b="1" dirty="0">
                <a:latin typeface="华文宋体" panose="02010600040101010101" pitchFamily="2" charset="-122"/>
                <a:ea typeface="华文宋体" panose="02010600040101010101" pitchFamily="2" charset="-122"/>
              </a:rPr>
              <a:t>{1,1},</a:t>
            </a:r>
            <a:r>
              <a:rPr lang="en-US" altLang="zh-CN" sz="7400" b="1" dirty="0" err="1">
                <a:latin typeface="华文宋体" panose="02010600040101010101" pitchFamily="2" charset="-122"/>
                <a:ea typeface="华文宋体" panose="02010600040101010101" pitchFamily="2" charset="-122"/>
              </a:rPr>
              <a:t>net.layers</a:t>
            </a:r>
            <a:r>
              <a:rPr lang="en-US" altLang="zh-CN" sz="7400" b="1" dirty="0">
                <a:latin typeface="华文宋体" panose="02010600040101010101" pitchFamily="2" charset="-122"/>
                <a:ea typeface="华文宋体" panose="02010600040101010101" pitchFamily="2" charset="-122"/>
              </a:rPr>
              <a:t>{1}.distances)</a:t>
            </a:r>
            <a:endParaRPr lang="zh-CN" altLang="zh-CN" sz="7400" b="1" dirty="0">
              <a:latin typeface="华文宋体" panose="02010600040101010101" pitchFamily="2" charset="-122"/>
              <a:ea typeface="华文宋体" panose="02010600040101010101" pitchFamily="2" charset="-122"/>
            </a:endParaRPr>
          </a:p>
          <a:p>
            <a:pPr>
              <a:lnSpc>
                <a:spcPct val="140000"/>
              </a:lnSpc>
              <a:spcBef>
                <a:spcPts val="0"/>
              </a:spcBef>
            </a:pPr>
            <a:r>
              <a:rPr lang="en-US" altLang="zh-CN" sz="7400" b="1" dirty="0">
                <a:latin typeface="华文宋体" panose="02010600040101010101" pitchFamily="2" charset="-122"/>
                <a:ea typeface="华文宋体" panose="02010600040101010101" pitchFamily="2" charset="-122"/>
              </a:rPr>
              <a:t>end</a:t>
            </a:r>
            <a:endParaRPr lang="zh-CN" altLang="zh-CN" sz="7400" b="1" dirty="0">
              <a:latin typeface="华文宋体" panose="02010600040101010101" pitchFamily="2" charset="-122"/>
              <a:ea typeface="华文宋体" panose="02010600040101010101" pitchFamily="2" charset="-122"/>
            </a:endParaRPr>
          </a:p>
          <a:p>
            <a:pPr>
              <a:lnSpc>
                <a:spcPct val="140000"/>
              </a:lnSpc>
              <a:spcBef>
                <a:spcPts val="0"/>
              </a:spcBef>
            </a:pPr>
            <a:r>
              <a:rPr lang="en-US" altLang="zh-CN" sz="7400" b="1" dirty="0">
                <a:latin typeface="华文宋体" panose="02010600040101010101" pitchFamily="2" charset="-122"/>
                <a:ea typeface="华文宋体" panose="02010600040101010101" pitchFamily="2" charset="-122"/>
              </a:rPr>
              <a:t>%</a:t>
            </a:r>
            <a:r>
              <a:rPr lang="zh-CN" altLang="zh-CN" sz="7400" b="1" dirty="0">
                <a:latin typeface="华文宋体" panose="02010600040101010101" pitchFamily="2" charset="-122"/>
                <a:ea typeface="华文宋体" panose="02010600040101010101" pitchFamily="2" charset="-122"/>
              </a:rPr>
              <a:t>对于训练好的网络，选择特定的输入向量，得到网络的输出结果</a:t>
            </a:r>
          </a:p>
          <a:p>
            <a:pPr>
              <a:lnSpc>
                <a:spcPct val="140000"/>
              </a:lnSpc>
              <a:spcBef>
                <a:spcPts val="0"/>
              </a:spcBef>
            </a:pPr>
            <a:r>
              <a:rPr lang="en-US" altLang="zh-CN" sz="7400" b="1" dirty="0">
                <a:latin typeface="华文宋体" panose="02010600040101010101" pitchFamily="2" charset="-122"/>
                <a:ea typeface="华文宋体" panose="02010600040101010101" pitchFamily="2" charset="-122"/>
              </a:rPr>
              <a:t>p=[0.5;0.3];</a:t>
            </a:r>
            <a:endParaRPr lang="zh-CN" altLang="zh-CN" sz="7400" b="1" dirty="0">
              <a:latin typeface="华文宋体" panose="02010600040101010101" pitchFamily="2" charset="-122"/>
              <a:ea typeface="华文宋体" panose="02010600040101010101" pitchFamily="2" charset="-122"/>
            </a:endParaRPr>
          </a:p>
          <a:p>
            <a:pPr>
              <a:lnSpc>
                <a:spcPct val="140000"/>
              </a:lnSpc>
              <a:spcBef>
                <a:spcPts val="0"/>
              </a:spcBef>
            </a:pPr>
            <a:r>
              <a:rPr lang="en-US" altLang="zh-CN" sz="7400" b="1" dirty="0">
                <a:latin typeface="华文宋体" panose="02010600040101010101" pitchFamily="2" charset="-122"/>
                <a:ea typeface="华文宋体" panose="02010600040101010101" pitchFamily="2" charset="-122"/>
              </a:rPr>
              <a:t>a=0;</a:t>
            </a:r>
            <a:endParaRPr lang="zh-CN" altLang="zh-CN" sz="7400" b="1" dirty="0">
              <a:latin typeface="华文宋体" panose="02010600040101010101" pitchFamily="2" charset="-122"/>
              <a:ea typeface="华文宋体" panose="02010600040101010101" pitchFamily="2" charset="-122"/>
            </a:endParaRPr>
          </a:p>
          <a:p>
            <a:pPr>
              <a:lnSpc>
                <a:spcPct val="140000"/>
              </a:lnSpc>
              <a:spcBef>
                <a:spcPts val="0"/>
              </a:spcBef>
            </a:pPr>
            <a:r>
              <a:rPr lang="en-US" altLang="zh-CN" sz="7400" b="1" dirty="0">
                <a:latin typeface="华文宋体" panose="02010600040101010101" pitchFamily="2" charset="-122"/>
                <a:ea typeface="华文宋体" panose="02010600040101010101" pitchFamily="2" charset="-122"/>
              </a:rPr>
              <a:t>a = sim(</a:t>
            </a:r>
            <a:r>
              <a:rPr lang="en-US" altLang="zh-CN" sz="7400" b="1" dirty="0" err="1">
                <a:latin typeface="华文宋体" panose="02010600040101010101" pitchFamily="2" charset="-122"/>
                <a:ea typeface="华文宋体" panose="02010600040101010101" pitchFamily="2" charset="-122"/>
              </a:rPr>
              <a:t>net,p</a:t>
            </a:r>
            <a:r>
              <a:rPr lang="en-US" altLang="zh-CN" sz="7400" b="1" dirty="0">
                <a:latin typeface="华文宋体" panose="02010600040101010101" pitchFamily="2" charset="-122"/>
                <a:ea typeface="华文宋体" panose="02010600040101010101" pitchFamily="2" charset="-122"/>
              </a:rPr>
              <a:t>)</a:t>
            </a:r>
            <a:endParaRPr lang="zh-CN" altLang="zh-CN" sz="7400" b="1" dirty="0">
              <a:latin typeface="华文宋体" panose="02010600040101010101" pitchFamily="2" charset="-122"/>
              <a:ea typeface="华文宋体" panose="02010600040101010101" pitchFamily="2" charset="-122"/>
            </a:endParaRPr>
          </a:p>
        </p:txBody>
      </p:sp>
      <p:grpSp>
        <p:nvGrpSpPr>
          <p:cNvPr id="4" name="组 9"/>
          <p:cNvGrpSpPr/>
          <p:nvPr/>
        </p:nvGrpSpPr>
        <p:grpSpPr>
          <a:xfrm>
            <a:off x="8400804" y="0"/>
            <a:ext cx="733409" cy="6858000"/>
            <a:chOff x="9055676" y="0"/>
            <a:chExt cx="3136324" cy="6858000"/>
          </a:xfrm>
        </p:grpSpPr>
        <p:sp>
          <p:nvSpPr>
            <p:cNvPr id="5"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矩形 7"/>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0" name="图形 14" descr="剪切板"/>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631394">
            <a:off x="8379220" y="3555732"/>
            <a:ext cx="891124" cy="89112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框 1"/>
          <p:cNvSpPr txBox="1">
            <a:spLocks noChangeArrowheads="1"/>
          </p:cNvSpPr>
          <p:nvPr/>
        </p:nvSpPr>
        <p:spPr bwMode="auto">
          <a:xfrm>
            <a:off x="515927" y="659386"/>
            <a:ext cx="7633664" cy="541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ts val="600"/>
              </a:spcBef>
            </a:pPr>
            <a:r>
              <a:rPr lang="en-US" altLang="zh-CN" sz="2400" b="1" dirty="0">
                <a:solidFill>
                  <a:srgbClr val="FF0000"/>
                </a:solidFill>
              </a:rPr>
              <a:t>       </a:t>
            </a:r>
            <a:r>
              <a:rPr lang="zh-CN" altLang="en-US" sz="2600" b="1" dirty="0">
                <a:solidFill>
                  <a:srgbClr val="FF0000"/>
                </a:solidFill>
                <a:latin typeface="华文宋体" panose="02010600040101010101" pitchFamily="2" charset="-122"/>
                <a:ea typeface="华文宋体" panose="02010600040101010101" pitchFamily="2" charset="-122"/>
              </a:rPr>
              <a:t>自组织神经网络：</a:t>
            </a:r>
            <a:endParaRPr lang="en-US" altLang="zh-CN" sz="2600" b="1" dirty="0">
              <a:solidFill>
                <a:srgbClr val="FF0000"/>
              </a:solidFill>
              <a:latin typeface="华文宋体" panose="02010600040101010101" pitchFamily="2" charset="-122"/>
              <a:ea typeface="华文宋体" panose="02010600040101010101" pitchFamily="2" charset="-122"/>
            </a:endParaRPr>
          </a:p>
          <a:p>
            <a:pPr eaLnBrk="1" hangingPunct="1">
              <a:lnSpc>
                <a:spcPct val="130000"/>
              </a:lnSpc>
              <a:spcBef>
                <a:spcPts val="600"/>
              </a:spcBef>
            </a:pPr>
            <a:r>
              <a:rPr lang="zh-CN" altLang="en-US" sz="2600" b="1" dirty="0">
                <a:solidFill>
                  <a:srgbClr val="FF0000"/>
                </a:solidFill>
                <a:latin typeface="华文宋体" panose="02010600040101010101" pitchFamily="2" charset="-122"/>
                <a:ea typeface="华文宋体" panose="02010600040101010101" pitchFamily="2" charset="-122"/>
              </a:rPr>
              <a:t>       无导师</a:t>
            </a:r>
            <a:r>
              <a:rPr lang="zh-CN" altLang="en-US" sz="2600" b="1" dirty="0">
                <a:solidFill>
                  <a:srgbClr val="006600"/>
                </a:solidFill>
                <a:latin typeface="华文宋体" panose="02010600040101010101" pitchFamily="2" charset="-122"/>
                <a:ea typeface="华文宋体" panose="02010600040101010101" pitchFamily="2" charset="-122"/>
              </a:rPr>
              <a:t>学习方式</a:t>
            </a:r>
            <a:r>
              <a:rPr lang="en-US" altLang="zh-CN" sz="2600" b="1" dirty="0">
                <a:solidFill>
                  <a:srgbClr val="006600"/>
                </a:solidFill>
                <a:latin typeface="华文宋体" panose="02010600040101010101" pitchFamily="2" charset="-122"/>
                <a:ea typeface="华文宋体" panose="02010600040101010101" pitchFamily="2" charset="-122"/>
              </a:rPr>
              <a:t>——</a:t>
            </a:r>
            <a:r>
              <a:rPr lang="zh-CN" altLang="en-US" sz="2600" b="1" dirty="0">
                <a:solidFill>
                  <a:srgbClr val="006600"/>
                </a:solidFill>
                <a:latin typeface="华文宋体" panose="02010600040101010101" pitchFamily="2" charset="-122"/>
                <a:ea typeface="华文宋体" panose="02010600040101010101" pitchFamily="2" charset="-122"/>
              </a:rPr>
              <a:t>类似于生物神经网络的学习，自动寻找样本中的</a:t>
            </a:r>
            <a:r>
              <a:rPr lang="zh-CN" altLang="en-US" sz="2600" b="1" dirty="0">
                <a:solidFill>
                  <a:srgbClr val="FF0000"/>
                </a:solidFill>
                <a:latin typeface="华文宋体" panose="02010600040101010101" pitchFamily="2" charset="-122"/>
                <a:ea typeface="华文宋体" panose="02010600040101010101" pitchFamily="2" charset="-122"/>
              </a:rPr>
              <a:t>内在规律和本质属性</a:t>
            </a:r>
            <a:r>
              <a:rPr lang="zh-CN" altLang="en-US" sz="2600" b="1" dirty="0">
                <a:solidFill>
                  <a:srgbClr val="006600"/>
                </a:solidFill>
                <a:latin typeface="华文宋体" panose="02010600040101010101" pitchFamily="2" charset="-122"/>
                <a:ea typeface="华文宋体" panose="02010600040101010101" pitchFamily="2" charset="-122"/>
              </a:rPr>
              <a:t>，自组织自适应地</a:t>
            </a:r>
            <a:r>
              <a:rPr lang="zh-CN" altLang="en-US" sz="2600" b="1" dirty="0">
                <a:solidFill>
                  <a:srgbClr val="FF0000"/>
                </a:solidFill>
                <a:latin typeface="华文宋体" panose="02010600040101010101" pitchFamily="2" charset="-122"/>
                <a:ea typeface="华文宋体" panose="02010600040101010101" pitchFamily="2" charset="-122"/>
              </a:rPr>
              <a:t>改变网络参数与结构</a:t>
            </a:r>
            <a:r>
              <a:rPr lang="zh-CN" altLang="en-US" sz="2600" b="1" dirty="0">
                <a:solidFill>
                  <a:srgbClr val="006600"/>
                </a:solidFill>
                <a:latin typeface="华文宋体" panose="02010600040101010101" pitchFamily="2" charset="-122"/>
                <a:ea typeface="华文宋体" panose="02010600040101010101" pitchFamily="2" charset="-122"/>
              </a:rPr>
              <a:t>。拓宽了神经网络在模式识别与分类方面的应用。</a:t>
            </a:r>
          </a:p>
          <a:p>
            <a:pPr eaLnBrk="1" hangingPunct="1">
              <a:lnSpc>
                <a:spcPct val="130000"/>
              </a:lnSpc>
              <a:spcBef>
                <a:spcPts val="600"/>
              </a:spcBef>
            </a:pPr>
            <a:r>
              <a:rPr lang="zh-CN" altLang="en-US" sz="2600" b="1" dirty="0">
                <a:latin typeface="华文宋体" panose="02010600040101010101" pitchFamily="2" charset="-122"/>
                <a:ea typeface="华文宋体" panose="02010600040101010101" pitchFamily="2" charset="-122"/>
              </a:rPr>
              <a:t>        自组织网结构上属于层次型网络，有多种类型。如：自组织特征映射网</a:t>
            </a:r>
            <a:r>
              <a:rPr lang="en-US" altLang="zh-CN" sz="2600" b="1" dirty="0">
                <a:latin typeface="华文宋体" panose="02010600040101010101" pitchFamily="2" charset="-122"/>
                <a:ea typeface="华文宋体" panose="02010600040101010101" pitchFamily="2" charset="-122"/>
              </a:rPr>
              <a:t>SOM(Self Organizing Feature Map)</a:t>
            </a:r>
            <a:r>
              <a:rPr lang="zh-CN" altLang="en-US" sz="2600" b="1" dirty="0">
                <a:latin typeface="华文宋体" panose="02010600040101010101" pitchFamily="2" charset="-122"/>
                <a:ea typeface="华文宋体" panose="02010600040101010101" pitchFamily="2" charset="-122"/>
              </a:rPr>
              <a:t> ；对偶</a:t>
            </a:r>
            <a:r>
              <a:rPr lang="en-US" altLang="zh-CN" sz="2600" b="1" dirty="0">
                <a:latin typeface="华文宋体" panose="02010600040101010101" pitchFamily="2" charset="-122"/>
                <a:ea typeface="华文宋体" panose="02010600040101010101" pitchFamily="2" charset="-122"/>
              </a:rPr>
              <a:t>(</a:t>
            </a:r>
            <a:r>
              <a:rPr lang="zh-CN" altLang="en-US" sz="2600" b="1" dirty="0">
                <a:latin typeface="华文宋体" panose="02010600040101010101" pitchFamily="2" charset="-122"/>
                <a:ea typeface="华文宋体" panose="02010600040101010101" pitchFamily="2" charset="-122"/>
              </a:rPr>
              <a:t>向</a:t>
            </a:r>
            <a:r>
              <a:rPr lang="en-US" altLang="zh-CN" sz="2600" b="1" dirty="0">
                <a:latin typeface="华文宋体" panose="02010600040101010101" pitchFamily="2" charset="-122"/>
                <a:ea typeface="华文宋体" panose="02010600040101010101" pitchFamily="2" charset="-122"/>
              </a:rPr>
              <a:t>)</a:t>
            </a:r>
            <a:r>
              <a:rPr lang="zh-CN" altLang="en-US" sz="2600" b="1" dirty="0">
                <a:latin typeface="华文宋体" panose="02010600040101010101" pitchFamily="2" charset="-122"/>
                <a:ea typeface="华文宋体" panose="02010600040101010101" pitchFamily="2" charset="-122"/>
              </a:rPr>
              <a:t>传播网络</a:t>
            </a:r>
            <a:r>
              <a:rPr lang="en-US" altLang="zh-CN" sz="2600" b="1" dirty="0">
                <a:latin typeface="华文宋体" panose="02010600040101010101" pitchFamily="2" charset="-122"/>
                <a:ea typeface="华文宋体" panose="02010600040101010101" pitchFamily="2" charset="-122"/>
              </a:rPr>
              <a:t>CPN(Counter Propagation Network); </a:t>
            </a:r>
            <a:r>
              <a:rPr lang="zh-CN" altLang="en-US" sz="2600" b="1" dirty="0">
                <a:latin typeface="华文宋体" panose="02010600040101010101" pitchFamily="2" charset="-122"/>
                <a:ea typeface="华文宋体" panose="02010600040101010101" pitchFamily="2" charset="-122"/>
              </a:rPr>
              <a:t>自适应共振理论网络</a:t>
            </a:r>
            <a:r>
              <a:rPr lang="en-US" altLang="zh-CN" sz="2600" b="1" dirty="0">
                <a:latin typeface="华文宋体" panose="02010600040101010101" pitchFamily="2" charset="-122"/>
                <a:ea typeface="华文宋体" panose="02010600040101010101" pitchFamily="2" charset="-122"/>
              </a:rPr>
              <a:t>ART(Adaptive Resonance Theory)</a:t>
            </a:r>
            <a:r>
              <a:rPr lang="zh-CN" altLang="en-US" sz="2600" b="1" dirty="0">
                <a:latin typeface="华文宋体" panose="02010600040101010101" pitchFamily="2" charset="-122"/>
                <a:ea typeface="华文宋体" panose="02010600040101010101" pitchFamily="2" charset="-122"/>
              </a:rPr>
              <a:t> 。其共同特点是都具有</a:t>
            </a:r>
            <a:r>
              <a:rPr lang="zh-CN" altLang="en-US" sz="2600" b="1" dirty="0">
                <a:solidFill>
                  <a:srgbClr val="FF0000"/>
                </a:solidFill>
                <a:latin typeface="华文宋体" panose="02010600040101010101" pitchFamily="2" charset="-122"/>
                <a:ea typeface="华文宋体" panose="02010600040101010101" pitchFamily="2" charset="-122"/>
              </a:rPr>
              <a:t>竞争层</a:t>
            </a:r>
            <a:r>
              <a:rPr lang="zh-CN" altLang="en-US" sz="2600" b="1" dirty="0">
                <a:latin typeface="华文宋体" panose="02010600040101010101" pitchFamily="2" charset="-122"/>
                <a:ea typeface="华文宋体" panose="02010600040101010101" pitchFamily="2" charset="-122"/>
              </a:rPr>
              <a:t>。</a:t>
            </a:r>
            <a:endParaRPr lang="zh-CN" altLang="en-US" sz="2600" dirty="0">
              <a:latin typeface="华文宋体" panose="02010600040101010101" pitchFamily="2" charset="-122"/>
              <a:ea typeface="华文宋体" panose="02010600040101010101" pitchFamily="2" charset="-122"/>
            </a:endParaRPr>
          </a:p>
        </p:txBody>
      </p:sp>
      <p:grpSp>
        <p:nvGrpSpPr>
          <p:cNvPr id="3" name="组 9"/>
          <p:cNvGrpSpPr/>
          <p:nvPr/>
        </p:nvGrpSpPr>
        <p:grpSpPr>
          <a:xfrm>
            <a:off x="8363761" y="0"/>
            <a:ext cx="733409"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9" name="图形 10" descr="烧瓶"/>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1314"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3E138A89-021A-4EF3-A91D-8695695FAA20}" type="datetime1">
              <a:rPr lang="zh-CN" altLang="en-US" sz="1400"/>
              <a:t>2025/5/30</a:t>
            </a:fld>
            <a:endParaRPr lang="zh-CN" altLang="en-US" sz="1400"/>
          </a:p>
        </p:txBody>
      </p:sp>
      <p:sp>
        <p:nvSpPr>
          <p:cNvPr id="14131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1ADEE043-5009-436E-BBA3-9D877A963A78}" type="slidenum">
              <a:rPr lang="en-US" altLang="zh-CN" sz="1400"/>
              <a:t>40</a:t>
            </a:fld>
            <a:endParaRPr lang="en-US" altLang="zh-CN" sz="1400"/>
          </a:p>
        </p:txBody>
      </p:sp>
      <p:sp>
        <p:nvSpPr>
          <p:cNvPr id="141316" name="Rectangle 2"/>
          <p:cNvSpPr>
            <a:spLocks noGrp="1" noChangeArrowheads="1"/>
          </p:cNvSpPr>
          <p:nvPr>
            <p:ph type="title" idx="4294967295"/>
          </p:nvPr>
        </p:nvSpPr>
        <p:spPr>
          <a:xfrm>
            <a:off x="1040129" y="365126"/>
            <a:ext cx="6206490" cy="732154"/>
          </a:xfrm>
        </p:spPr>
        <p:txBody>
          <a:bodyPr>
            <a:normAutofit/>
          </a:bodyPr>
          <a:lstStyle/>
          <a:p>
            <a:r>
              <a:rPr lang="zh-CN" altLang="en-US" sz="3600" b="1" dirty="0">
                <a:solidFill>
                  <a:srgbClr val="FF0000"/>
                </a:solidFill>
                <a:latin typeface="华文宋体" panose="02010600040101010101" pitchFamily="2" charset="-122"/>
                <a:ea typeface="华文宋体" panose="02010600040101010101" pitchFamily="2" charset="-122"/>
              </a:rPr>
              <a:t>交叉验证</a:t>
            </a:r>
          </a:p>
        </p:txBody>
      </p:sp>
      <p:sp>
        <p:nvSpPr>
          <p:cNvPr id="141317" name="Rectangle 3"/>
          <p:cNvSpPr>
            <a:spLocks noGrp="1" noChangeArrowheads="1"/>
          </p:cNvSpPr>
          <p:nvPr>
            <p:ph type="body" idx="4294967295"/>
          </p:nvPr>
        </p:nvSpPr>
        <p:spPr>
          <a:xfrm>
            <a:off x="993140" y="1227931"/>
            <a:ext cx="7007860" cy="4880769"/>
          </a:xfrm>
        </p:spPr>
        <p:txBody>
          <a:bodyPr>
            <a:normAutofit/>
          </a:bodyPr>
          <a:lstStyle/>
          <a:p>
            <a:pPr marL="0" indent="0">
              <a:lnSpc>
                <a:spcPct val="130000"/>
              </a:lnSpc>
              <a:spcBef>
                <a:spcPts val="0"/>
              </a:spcBef>
              <a:buNone/>
            </a:pPr>
            <a:r>
              <a:rPr lang="zh-CN" altLang="en-US" b="1" dirty="0">
                <a:latin typeface="华文宋体" panose="02010600040101010101" pitchFamily="2" charset="-122"/>
                <a:ea typeface="华文宋体" panose="02010600040101010101" pitchFamily="2" charset="-122"/>
              </a:rPr>
              <a:t>        交叉验证的基本思想是把在某种意义下将原始数据</a:t>
            </a:r>
            <a:r>
              <a:rPr lang="en-US" altLang="zh-CN" b="1" dirty="0">
                <a:latin typeface="华文宋体" panose="02010600040101010101" pitchFamily="2" charset="-122"/>
                <a:ea typeface="华文宋体" panose="02010600040101010101" pitchFamily="2" charset="-122"/>
              </a:rPr>
              <a:t>(dataset)</a:t>
            </a:r>
            <a:r>
              <a:rPr lang="zh-CN" altLang="en-US" b="1" dirty="0">
                <a:latin typeface="华文宋体" panose="02010600040101010101" pitchFamily="2" charset="-122"/>
                <a:ea typeface="华文宋体" panose="02010600040101010101" pitchFamily="2" charset="-122"/>
              </a:rPr>
              <a:t>进行分组</a:t>
            </a:r>
            <a:r>
              <a:rPr lang="en-US" altLang="zh-CN" b="1" dirty="0">
                <a:latin typeface="华文宋体" panose="02010600040101010101" pitchFamily="2" charset="-122"/>
                <a:ea typeface="华文宋体" panose="02010600040101010101" pitchFamily="2" charset="-122"/>
              </a:rPr>
              <a:t>, </a:t>
            </a:r>
            <a:r>
              <a:rPr lang="zh-CN" altLang="en-US" b="1" dirty="0">
                <a:latin typeface="华文宋体" panose="02010600040101010101" pitchFamily="2" charset="-122"/>
                <a:ea typeface="华文宋体" panose="02010600040101010101" pitchFamily="2" charset="-122"/>
              </a:rPr>
              <a:t>一部分做为</a:t>
            </a:r>
            <a:r>
              <a:rPr lang="zh-CN" altLang="en-US" b="1" dirty="0">
                <a:solidFill>
                  <a:srgbClr val="FF0000"/>
                </a:solidFill>
                <a:latin typeface="华文宋体" panose="02010600040101010101" pitchFamily="2" charset="-122"/>
                <a:ea typeface="华文宋体" panose="02010600040101010101" pitchFamily="2" charset="-122"/>
              </a:rPr>
              <a:t>训练集</a:t>
            </a:r>
            <a:r>
              <a:rPr lang="en-US" altLang="zh-CN" b="1" dirty="0">
                <a:solidFill>
                  <a:srgbClr val="FF0000"/>
                </a:solidFill>
                <a:latin typeface="华文宋体" panose="02010600040101010101" pitchFamily="2" charset="-122"/>
                <a:ea typeface="华文宋体" panose="02010600040101010101" pitchFamily="2" charset="-122"/>
              </a:rPr>
              <a:t>(train set), </a:t>
            </a:r>
            <a:r>
              <a:rPr lang="zh-CN" altLang="en-US" b="1" dirty="0">
                <a:latin typeface="华文宋体" panose="02010600040101010101" pitchFamily="2" charset="-122"/>
                <a:ea typeface="华文宋体" panose="02010600040101010101" pitchFamily="2" charset="-122"/>
              </a:rPr>
              <a:t>另一部分做为</a:t>
            </a:r>
            <a:r>
              <a:rPr lang="zh-CN" altLang="en-US" b="1" dirty="0">
                <a:solidFill>
                  <a:srgbClr val="0070C0"/>
                </a:solidFill>
                <a:latin typeface="华文宋体" panose="02010600040101010101" pitchFamily="2" charset="-122"/>
                <a:ea typeface="华文宋体" panose="02010600040101010101" pitchFamily="2" charset="-122"/>
              </a:rPr>
              <a:t>验证集</a:t>
            </a:r>
            <a:r>
              <a:rPr lang="en-US" altLang="zh-CN" b="1" dirty="0">
                <a:solidFill>
                  <a:srgbClr val="0070C0"/>
                </a:solidFill>
                <a:latin typeface="华文宋体" panose="02010600040101010101" pitchFamily="2" charset="-122"/>
                <a:ea typeface="华文宋体" panose="02010600040101010101" pitchFamily="2" charset="-122"/>
              </a:rPr>
              <a:t>(validation set or test set)</a:t>
            </a:r>
            <a:r>
              <a:rPr lang="en-US" altLang="zh-CN" b="1" dirty="0">
                <a:latin typeface="华文宋体" panose="02010600040101010101" pitchFamily="2" charset="-122"/>
                <a:ea typeface="华文宋体" panose="02010600040101010101" pitchFamily="2" charset="-122"/>
              </a:rPr>
              <a:t>, </a:t>
            </a:r>
            <a:r>
              <a:rPr lang="zh-CN" altLang="en-US" b="1" dirty="0">
                <a:latin typeface="华文宋体" panose="02010600040101010101" pitchFamily="2" charset="-122"/>
                <a:ea typeface="华文宋体" panose="02010600040101010101" pitchFamily="2" charset="-122"/>
              </a:rPr>
              <a:t>首先用训练集对分类器进行训练</a:t>
            </a:r>
            <a:r>
              <a:rPr lang="en-US" altLang="zh-CN" b="1" dirty="0">
                <a:latin typeface="华文宋体" panose="02010600040101010101" pitchFamily="2" charset="-122"/>
                <a:ea typeface="华文宋体" panose="02010600040101010101" pitchFamily="2" charset="-122"/>
              </a:rPr>
              <a:t>, </a:t>
            </a:r>
            <a:r>
              <a:rPr lang="zh-CN" altLang="en-US" b="1" dirty="0">
                <a:latin typeface="华文宋体" panose="02010600040101010101" pitchFamily="2" charset="-122"/>
                <a:ea typeface="华文宋体" panose="02010600040101010101" pitchFamily="2" charset="-122"/>
              </a:rPr>
              <a:t>再利用验证集来测试训练得到的模型</a:t>
            </a:r>
            <a:r>
              <a:rPr lang="en-US" altLang="zh-CN" b="1" dirty="0">
                <a:latin typeface="华文宋体" panose="02010600040101010101" pitchFamily="2" charset="-122"/>
                <a:ea typeface="华文宋体" panose="02010600040101010101" pitchFamily="2" charset="-122"/>
              </a:rPr>
              <a:t>(model), </a:t>
            </a:r>
            <a:r>
              <a:rPr lang="zh-CN" altLang="en-US" b="1" dirty="0">
                <a:latin typeface="华文宋体" panose="02010600040101010101" pitchFamily="2" charset="-122"/>
                <a:ea typeface="华文宋体" panose="02010600040101010101" pitchFamily="2" charset="-122"/>
              </a:rPr>
              <a:t>以此来做为评价分类器的性能指标。</a:t>
            </a:r>
            <a:endParaRPr lang="zh-CN" altLang="en-US" b="1" dirty="0">
              <a:solidFill>
                <a:srgbClr val="FF0000"/>
              </a:solidFill>
              <a:latin typeface="华文宋体" panose="02010600040101010101" pitchFamily="2" charset="-122"/>
              <a:ea typeface="华文宋体" panose="02010600040101010101" pitchFamily="2" charset="-122"/>
            </a:endParaRP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99DD2A9F-EF3B-4C10-897F-7072A670C610}"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4" name="图形 14" descr="剪切板"/>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631394">
            <a:off x="8379220" y="3555732"/>
            <a:ext cx="891124" cy="8911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1317">
                                            <p:txEl>
                                              <p:pRg st="0" end="0"/>
                                            </p:txEl>
                                          </p:spTgt>
                                        </p:tgtEl>
                                        <p:attrNameLst>
                                          <p:attrName>style.visibility</p:attrName>
                                        </p:attrNameLst>
                                      </p:cBhvr>
                                      <p:to>
                                        <p:strVal val="visible"/>
                                      </p:to>
                                    </p:set>
                                    <p:anim calcmode="lin" valueType="num">
                                      <p:cBhvr additive="base">
                                        <p:cTn id="7" dur="500" fill="hold"/>
                                        <p:tgtEl>
                                          <p:spTgt spid="14131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131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7" grpId="0" build="p"/>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1314"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3E138A89-021A-4EF3-A91D-8695695FAA20}" type="datetime1">
              <a:rPr lang="zh-CN" altLang="en-US" sz="1400"/>
              <a:t>2025/5/30</a:t>
            </a:fld>
            <a:endParaRPr lang="zh-CN" altLang="en-US" sz="1400"/>
          </a:p>
        </p:txBody>
      </p:sp>
      <p:sp>
        <p:nvSpPr>
          <p:cNvPr id="14131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1ADEE043-5009-436E-BBA3-9D877A963A78}" type="slidenum">
              <a:rPr lang="en-US" altLang="zh-CN" sz="1400"/>
              <a:t>41</a:t>
            </a:fld>
            <a:endParaRPr lang="en-US" altLang="zh-CN" sz="1400"/>
          </a:p>
        </p:txBody>
      </p:sp>
      <p:sp>
        <p:nvSpPr>
          <p:cNvPr id="141316" name="Rectangle 2"/>
          <p:cNvSpPr>
            <a:spLocks noGrp="1" noChangeArrowheads="1"/>
          </p:cNvSpPr>
          <p:nvPr>
            <p:ph type="title" idx="4294967295"/>
          </p:nvPr>
        </p:nvSpPr>
        <p:spPr>
          <a:xfrm>
            <a:off x="1040129" y="365126"/>
            <a:ext cx="6206490" cy="732154"/>
          </a:xfrm>
        </p:spPr>
        <p:txBody>
          <a:bodyPr>
            <a:normAutofit/>
          </a:bodyPr>
          <a:lstStyle/>
          <a:p>
            <a:r>
              <a:rPr lang="en-US" altLang="zh-CN" sz="3600" b="1" dirty="0">
                <a:solidFill>
                  <a:srgbClr val="FF0000"/>
                </a:solidFill>
                <a:latin typeface="华文宋体" panose="02010600040101010101" pitchFamily="2" charset="-122"/>
                <a:ea typeface="华文宋体" panose="02010600040101010101" pitchFamily="2" charset="-122"/>
              </a:rPr>
              <a:t>K-fold cross-validation</a:t>
            </a:r>
            <a:endParaRPr lang="zh-CN" altLang="en-US" sz="3600" b="1" dirty="0">
              <a:solidFill>
                <a:srgbClr val="FF0000"/>
              </a:solidFill>
              <a:latin typeface="华文宋体" panose="02010600040101010101" pitchFamily="2" charset="-122"/>
              <a:ea typeface="华文宋体" panose="02010600040101010101" pitchFamily="2" charset="-122"/>
            </a:endParaRPr>
          </a:p>
        </p:txBody>
      </p:sp>
      <p:sp>
        <p:nvSpPr>
          <p:cNvPr id="141317" name="Rectangle 3"/>
          <p:cNvSpPr>
            <a:spLocks noGrp="1" noChangeArrowheads="1"/>
          </p:cNvSpPr>
          <p:nvPr>
            <p:ph type="body" idx="4294967295"/>
          </p:nvPr>
        </p:nvSpPr>
        <p:spPr>
          <a:xfrm>
            <a:off x="811531" y="1227931"/>
            <a:ext cx="7283796" cy="4880769"/>
          </a:xfrm>
        </p:spPr>
        <p:txBody>
          <a:bodyPr>
            <a:normAutofit lnSpcReduction="10000"/>
          </a:bodyPr>
          <a:lstStyle/>
          <a:p>
            <a:pPr marL="0" indent="0" algn="just">
              <a:lnSpc>
                <a:spcPct val="130000"/>
              </a:lnSpc>
              <a:spcBef>
                <a:spcPts val="0"/>
              </a:spcBef>
              <a:buNone/>
            </a:pPr>
            <a:r>
              <a:rPr lang="zh-CN" altLang="en-US" b="1" dirty="0">
                <a:latin typeface="华文宋体" panose="02010600040101010101" pitchFamily="2" charset="-122"/>
                <a:ea typeface="华文宋体" panose="02010600040101010101" pitchFamily="2" charset="-122"/>
              </a:rPr>
              <a:t>        </a:t>
            </a:r>
            <a:r>
              <a:rPr lang="en-US" altLang="zh-CN" b="1" dirty="0">
                <a:latin typeface="华文宋体" panose="02010600040101010101" pitchFamily="2" charset="-122"/>
                <a:ea typeface="华文宋体" panose="02010600040101010101" pitchFamily="2" charset="-122"/>
              </a:rPr>
              <a:t>K</a:t>
            </a:r>
            <a:r>
              <a:rPr lang="zh-CN" altLang="en-US" b="1" dirty="0">
                <a:latin typeface="华文宋体" panose="02010600040101010101" pitchFamily="2" charset="-122"/>
                <a:ea typeface="华文宋体" panose="02010600040101010101" pitchFamily="2" charset="-122"/>
              </a:rPr>
              <a:t>折交叉验证，初始样本集分割成</a:t>
            </a:r>
            <a:r>
              <a:rPr lang="en-US" altLang="zh-CN" b="1" dirty="0">
                <a:latin typeface="华文宋体" panose="02010600040101010101" pitchFamily="2" charset="-122"/>
                <a:ea typeface="华文宋体" panose="02010600040101010101" pitchFamily="2" charset="-122"/>
              </a:rPr>
              <a:t>K</a:t>
            </a:r>
            <a:r>
              <a:rPr lang="zh-CN" altLang="en-US" b="1" dirty="0">
                <a:latin typeface="华文宋体" panose="02010600040101010101" pitchFamily="2" charset="-122"/>
                <a:ea typeface="华文宋体" panose="02010600040101010101" pitchFamily="2" charset="-122"/>
              </a:rPr>
              <a:t>个子样本集，一个单独的子样本集被保留作为</a:t>
            </a:r>
            <a:r>
              <a:rPr lang="zh-CN" altLang="en-US" b="1" dirty="0">
                <a:solidFill>
                  <a:srgbClr val="FF0000"/>
                </a:solidFill>
                <a:latin typeface="华文宋体" panose="02010600040101010101" pitchFamily="2" charset="-122"/>
                <a:ea typeface="华文宋体" panose="02010600040101010101" pitchFamily="2" charset="-122"/>
              </a:rPr>
              <a:t>验证</a:t>
            </a:r>
            <a:r>
              <a:rPr lang="zh-CN" altLang="en-US" b="1" dirty="0">
                <a:latin typeface="华文宋体" panose="02010600040101010101" pitchFamily="2" charset="-122"/>
                <a:ea typeface="华文宋体" panose="02010600040101010101" pitchFamily="2" charset="-122"/>
              </a:rPr>
              <a:t>模型的数据，其他</a:t>
            </a:r>
            <a:r>
              <a:rPr lang="en-US" altLang="zh-CN" b="1" dirty="0">
                <a:latin typeface="华文宋体" panose="02010600040101010101" pitchFamily="2" charset="-122"/>
                <a:ea typeface="华文宋体" panose="02010600040101010101" pitchFamily="2" charset="-122"/>
              </a:rPr>
              <a:t>K-1</a:t>
            </a:r>
            <a:r>
              <a:rPr lang="zh-CN" altLang="en-US" b="1" dirty="0">
                <a:latin typeface="华文宋体" panose="02010600040101010101" pitchFamily="2" charset="-122"/>
                <a:ea typeface="华文宋体" panose="02010600040101010101" pitchFamily="2" charset="-122"/>
              </a:rPr>
              <a:t>个样本集用来</a:t>
            </a:r>
            <a:r>
              <a:rPr lang="zh-CN" altLang="en-US" b="1" dirty="0">
                <a:solidFill>
                  <a:srgbClr val="FF0000"/>
                </a:solidFill>
                <a:latin typeface="华文宋体" panose="02010600040101010101" pitchFamily="2" charset="-122"/>
                <a:ea typeface="华文宋体" panose="02010600040101010101" pitchFamily="2" charset="-122"/>
              </a:rPr>
              <a:t>训练</a:t>
            </a:r>
            <a:r>
              <a:rPr lang="zh-CN" altLang="en-US" b="1" dirty="0">
                <a:latin typeface="华文宋体" panose="02010600040101010101" pitchFamily="2" charset="-122"/>
                <a:ea typeface="华文宋体" panose="02010600040101010101" pitchFamily="2" charset="-122"/>
              </a:rPr>
              <a:t>。交叉验证重复</a:t>
            </a:r>
            <a:r>
              <a:rPr lang="en-US" altLang="zh-CN" b="1" dirty="0">
                <a:latin typeface="华文宋体" panose="02010600040101010101" pitchFamily="2" charset="-122"/>
                <a:ea typeface="华文宋体" panose="02010600040101010101" pitchFamily="2" charset="-122"/>
              </a:rPr>
              <a:t>K</a:t>
            </a:r>
            <a:r>
              <a:rPr lang="zh-CN" altLang="en-US" b="1" dirty="0">
                <a:latin typeface="华文宋体" panose="02010600040101010101" pitchFamily="2" charset="-122"/>
                <a:ea typeface="华文宋体" panose="02010600040101010101" pitchFamily="2" charset="-122"/>
              </a:rPr>
              <a:t>次，每个子样本集验证一次，平均</a:t>
            </a:r>
            <a:r>
              <a:rPr lang="en-US" altLang="zh-CN" b="1" dirty="0">
                <a:latin typeface="华文宋体" panose="02010600040101010101" pitchFamily="2" charset="-122"/>
                <a:ea typeface="华文宋体" panose="02010600040101010101" pitchFamily="2" charset="-122"/>
              </a:rPr>
              <a:t>K</a:t>
            </a:r>
            <a:r>
              <a:rPr lang="zh-CN" altLang="en-US" b="1" dirty="0">
                <a:latin typeface="华文宋体" panose="02010600040101010101" pitchFamily="2" charset="-122"/>
                <a:ea typeface="华文宋体" panose="02010600040101010101" pitchFamily="2" charset="-122"/>
              </a:rPr>
              <a:t>次的结果或者使用其它结合方式，最终得到一个单一估测。这个方法的优势在于，同时重复运用随机产生的子样本集进行训练和验证，每次的结果验证一次，</a:t>
            </a:r>
            <a:r>
              <a:rPr lang="en-US" altLang="zh-CN" b="1" dirty="0">
                <a:latin typeface="华文宋体" panose="02010600040101010101" pitchFamily="2" charset="-122"/>
                <a:ea typeface="华文宋体" panose="02010600040101010101" pitchFamily="2" charset="-122"/>
              </a:rPr>
              <a:t>10</a:t>
            </a:r>
            <a:r>
              <a:rPr lang="zh-CN" altLang="en-US" b="1" dirty="0">
                <a:latin typeface="华文宋体" panose="02010600040101010101" pitchFamily="2" charset="-122"/>
                <a:ea typeface="华文宋体" panose="02010600040101010101" pitchFamily="2" charset="-122"/>
              </a:rPr>
              <a:t>折交叉验证是最常用的。</a:t>
            </a:r>
            <a:r>
              <a:rPr lang="zh-CN" altLang="en-US" b="1" baseline="30000" dirty="0">
                <a:latin typeface="华文宋体" panose="02010600040101010101" pitchFamily="2" charset="-122"/>
                <a:ea typeface="华文宋体" panose="02010600040101010101" pitchFamily="2" charset="-122"/>
              </a:rPr>
              <a:t> </a:t>
            </a:r>
            <a:endParaRPr lang="zh-CN" altLang="en-US" b="1" dirty="0">
              <a:solidFill>
                <a:srgbClr val="FF0000"/>
              </a:solidFill>
              <a:latin typeface="华文宋体" panose="02010600040101010101" pitchFamily="2" charset="-122"/>
              <a:ea typeface="华文宋体" panose="02010600040101010101" pitchFamily="2" charset="-122"/>
            </a:endParaRP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99DD2A9F-EF3B-4C10-897F-7072A670C610}"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4" name="图形 14" descr="剪切板"/>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631394">
            <a:off x="8379220" y="3555732"/>
            <a:ext cx="891124" cy="8911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1317">
                                            <p:txEl>
                                              <p:pRg st="0" end="0"/>
                                            </p:txEl>
                                          </p:spTgt>
                                        </p:tgtEl>
                                        <p:attrNameLst>
                                          <p:attrName>style.visibility</p:attrName>
                                        </p:attrNameLst>
                                      </p:cBhvr>
                                      <p:to>
                                        <p:strVal val="visible"/>
                                      </p:to>
                                    </p:set>
                                    <p:anim calcmode="lin" valueType="num">
                                      <p:cBhvr additive="base">
                                        <p:cTn id="7" dur="500" fill="hold"/>
                                        <p:tgtEl>
                                          <p:spTgt spid="14131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131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7" grpId="0" build="p"/>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1314"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3E138A89-021A-4EF3-A91D-8695695FAA20}" type="datetime1">
              <a:rPr lang="zh-CN" altLang="en-US" sz="1400"/>
              <a:t>2025/5/30</a:t>
            </a:fld>
            <a:endParaRPr lang="zh-CN" altLang="en-US" sz="1400"/>
          </a:p>
        </p:txBody>
      </p:sp>
      <p:sp>
        <p:nvSpPr>
          <p:cNvPr id="14131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1ADEE043-5009-436E-BBA3-9D877A963A78}" type="slidenum">
              <a:rPr lang="en-US" altLang="zh-CN" sz="1400"/>
              <a:t>42</a:t>
            </a:fld>
            <a:endParaRPr lang="en-US" altLang="zh-CN" sz="1400"/>
          </a:p>
        </p:txBody>
      </p:sp>
      <p:sp>
        <p:nvSpPr>
          <p:cNvPr id="141316" name="Rectangle 2"/>
          <p:cNvSpPr>
            <a:spLocks noGrp="1" noChangeArrowheads="1"/>
          </p:cNvSpPr>
          <p:nvPr>
            <p:ph type="title" idx="4294967295"/>
          </p:nvPr>
        </p:nvSpPr>
        <p:spPr>
          <a:xfrm>
            <a:off x="971549" y="614203"/>
            <a:ext cx="5349241" cy="732154"/>
          </a:xfrm>
        </p:spPr>
        <p:txBody>
          <a:bodyPr>
            <a:normAutofit/>
          </a:bodyPr>
          <a:lstStyle/>
          <a:p>
            <a:r>
              <a:rPr lang="zh-CN" altLang="en-US" sz="3600" b="1" dirty="0">
                <a:solidFill>
                  <a:srgbClr val="FF0000"/>
                </a:solidFill>
                <a:latin typeface="华文宋体" panose="02010600040101010101" pitchFamily="2" charset="-122"/>
                <a:ea typeface="华文宋体" panose="02010600040101010101" pitchFamily="2" charset="-122"/>
              </a:rPr>
              <a:t>构建样本集</a:t>
            </a:r>
          </a:p>
        </p:txBody>
      </p:sp>
      <p:sp>
        <p:nvSpPr>
          <p:cNvPr id="141317" name="Rectangle 3"/>
          <p:cNvSpPr>
            <a:spLocks noGrp="1" noChangeArrowheads="1"/>
          </p:cNvSpPr>
          <p:nvPr>
            <p:ph type="body" idx="4294967295"/>
          </p:nvPr>
        </p:nvSpPr>
        <p:spPr>
          <a:xfrm>
            <a:off x="811531" y="1227931"/>
            <a:ext cx="7283796" cy="4880769"/>
          </a:xfrm>
        </p:spPr>
        <p:txBody>
          <a:bodyPr>
            <a:normAutofit/>
          </a:bodyPr>
          <a:lstStyle/>
          <a:p>
            <a:pPr marL="0" indent="0" algn="just">
              <a:lnSpc>
                <a:spcPct val="130000"/>
              </a:lnSpc>
              <a:spcBef>
                <a:spcPts val="0"/>
              </a:spcBef>
              <a:buNone/>
            </a:pPr>
            <a:r>
              <a:rPr lang="zh-CN" altLang="en-US" b="1" dirty="0">
                <a:latin typeface="华文宋体" panose="02010600040101010101" pitchFamily="2" charset="-122"/>
                <a:ea typeface="华文宋体" panose="02010600040101010101" pitchFamily="2" charset="-122"/>
              </a:rPr>
              <a:t>        </a:t>
            </a:r>
            <a:endParaRPr lang="zh-CN" altLang="en-US" b="1" dirty="0">
              <a:solidFill>
                <a:srgbClr val="FF0000"/>
              </a:solidFill>
              <a:latin typeface="华文宋体" panose="02010600040101010101" pitchFamily="2" charset="-122"/>
              <a:ea typeface="华文宋体" panose="02010600040101010101" pitchFamily="2" charset="-122"/>
            </a:endParaRP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99DD2A9F-EF3B-4C10-897F-7072A670C610}"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4" name="图形 14" descr="剪切板"/>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631394">
            <a:off x="8379220" y="3555732"/>
            <a:ext cx="891124" cy="891124"/>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2150" y="1874838"/>
            <a:ext cx="5528751" cy="34401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1317">
                                            <p:txEl>
                                              <p:pRg st="0" end="0"/>
                                            </p:txEl>
                                          </p:spTgt>
                                        </p:tgtEl>
                                        <p:attrNameLst>
                                          <p:attrName>style.visibility</p:attrName>
                                        </p:attrNameLst>
                                      </p:cBhvr>
                                      <p:to>
                                        <p:strVal val="visible"/>
                                      </p:to>
                                    </p:set>
                                    <p:anim calcmode="lin" valueType="num">
                                      <p:cBhvr additive="base">
                                        <p:cTn id="7" dur="500" fill="hold"/>
                                        <p:tgtEl>
                                          <p:spTgt spid="14131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131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7" grpId="0" build="p"/>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9618"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FB56964E-E478-4BC6-A19D-49448B66ECFD}" type="datetime1">
              <a:rPr lang="zh-CN" altLang="en-US" sz="1400"/>
              <a:t>2025/5/30</a:t>
            </a:fld>
            <a:endParaRPr lang="zh-CN" altLang="en-US" sz="1400"/>
          </a:p>
        </p:txBody>
      </p:sp>
      <p:sp>
        <p:nvSpPr>
          <p:cNvPr id="239619"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5F332E05-A011-4DD1-A8E0-1FD92E9DB17B}" type="slidenum">
              <a:rPr lang="en-US" altLang="zh-CN" sz="1400"/>
              <a:t>43</a:t>
            </a:fld>
            <a:endParaRPr lang="en-US" altLang="zh-CN" sz="1400"/>
          </a:p>
        </p:txBody>
      </p:sp>
      <p:sp>
        <p:nvSpPr>
          <p:cNvPr id="239620" name="Rectangle 2"/>
          <p:cNvSpPr>
            <a:spLocks noGrp="1" noChangeArrowheads="1"/>
          </p:cNvSpPr>
          <p:nvPr>
            <p:ph type="title" idx="4294967295"/>
          </p:nvPr>
        </p:nvSpPr>
        <p:spPr>
          <a:xfrm>
            <a:off x="605790" y="175159"/>
            <a:ext cx="6572250" cy="1006474"/>
          </a:xfrm>
        </p:spPr>
        <p:txBody>
          <a:bodyPr>
            <a:normAutofit/>
          </a:bodyPr>
          <a:lstStyle/>
          <a:p>
            <a:pPr eaLnBrk="1" hangingPunct="1"/>
            <a:r>
              <a:rPr lang="en-US" altLang="zh-CN" sz="4000" b="1" dirty="0">
                <a:solidFill>
                  <a:srgbClr val="FF0000"/>
                </a:solidFill>
                <a:latin typeface="华文宋体" panose="02010600040101010101" pitchFamily="2" charset="-122"/>
                <a:ea typeface="华文宋体" panose="02010600040101010101" pitchFamily="2" charset="-122"/>
              </a:rPr>
              <a:t>10</a:t>
            </a:r>
            <a:r>
              <a:rPr lang="zh-CN" altLang="en-US" sz="4000" b="1" dirty="0">
                <a:solidFill>
                  <a:srgbClr val="FF0000"/>
                </a:solidFill>
                <a:latin typeface="华文宋体" panose="02010600040101010101" pitchFamily="2" charset="-122"/>
                <a:ea typeface="华文宋体" panose="02010600040101010101" pitchFamily="2" charset="-122"/>
              </a:rPr>
              <a:t> 非确定方法 </a:t>
            </a:r>
          </a:p>
        </p:txBody>
      </p:sp>
      <p:sp>
        <p:nvSpPr>
          <p:cNvPr id="239621" name="Rectangle 3"/>
          <p:cNvSpPr>
            <a:spLocks noGrp="1" noChangeArrowheads="1"/>
          </p:cNvSpPr>
          <p:nvPr>
            <p:ph type="body" idx="4294967295"/>
          </p:nvPr>
        </p:nvSpPr>
        <p:spPr>
          <a:xfrm>
            <a:off x="628649" y="1181633"/>
            <a:ext cx="7375049" cy="5174718"/>
          </a:xfrm>
        </p:spPr>
        <p:txBody>
          <a:bodyPr>
            <a:normAutofit/>
          </a:bodyPr>
          <a:lstStyle/>
          <a:p>
            <a:pPr algn="just" eaLnBrk="1" hangingPunct="1">
              <a:lnSpc>
                <a:spcPct val="130000"/>
              </a:lnSpc>
              <a:spcBef>
                <a:spcPts val="0"/>
              </a:spcBef>
            </a:pPr>
            <a:r>
              <a:rPr lang="zh-CN" altLang="en-US" b="1" dirty="0">
                <a:solidFill>
                  <a:srgbClr val="FF0000"/>
                </a:solidFill>
                <a:latin typeface="华文宋体" panose="02010600040101010101" pitchFamily="2" charset="-122"/>
                <a:ea typeface="华文宋体" panose="02010600040101010101" pitchFamily="2" charset="-122"/>
              </a:rPr>
              <a:t>主要内容</a:t>
            </a:r>
            <a:r>
              <a:rPr lang="zh-CN" altLang="en-US" b="1" dirty="0">
                <a:latin typeface="华文宋体" panose="02010600040101010101" pitchFamily="2" charset="-122"/>
                <a:ea typeface="华文宋体" panose="02010600040101010101" pitchFamily="2" charset="-122"/>
              </a:rPr>
              <a:t>：</a:t>
            </a:r>
          </a:p>
          <a:p>
            <a:pPr lvl="1" algn="just" eaLnBrk="1" hangingPunct="1">
              <a:lnSpc>
                <a:spcPct val="130000"/>
              </a:lnSpc>
              <a:spcBef>
                <a:spcPts val="0"/>
              </a:spcBef>
            </a:pPr>
            <a:r>
              <a:rPr lang="zh-CN" altLang="en-US" sz="2800" b="1" dirty="0">
                <a:latin typeface="华文宋体" panose="02010600040101010101" pitchFamily="2" charset="-122"/>
                <a:ea typeface="华文宋体" panose="02010600040101010101" pitchFamily="2" charset="-122"/>
              </a:rPr>
              <a:t>统计网络的基本训练算法</a:t>
            </a:r>
          </a:p>
          <a:p>
            <a:pPr lvl="1" algn="just" eaLnBrk="1" hangingPunct="1">
              <a:lnSpc>
                <a:spcPct val="130000"/>
              </a:lnSpc>
              <a:spcBef>
                <a:spcPts val="0"/>
              </a:spcBef>
            </a:pPr>
            <a:r>
              <a:rPr lang="zh-CN" altLang="en-US" sz="2800" b="1" dirty="0">
                <a:latin typeface="华文宋体" panose="02010600040101010101" pitchFamily="2" charset="-122"/>
                <a:ea typeface="华文宋体" panose="02010600040101010101" pitchFamily="2" charset="-122"/>
              </a:rPr>
              <a:t>模拟退火算法与收敛分析</a:t>
            </a:r>
          </a:p>
          <a:p>
            <a:pPr lvl="1" algn="just" eaLnBrk="1" hangingPunct="1">
              <a:lnSpc>
                <a:spcPct val="130000"/>
              </a:lnSpc>
              <a:spcBef>
                <a:spcPts val="0"/>
              </a:spcBef>
            </a:pPr>
            <a:r>
              <a:rPr lang="en-US" altLang="zh-CN" sz="2800" b="1" dirty="0">
                <a:latin typeface="华文宋体" panose="02010600040101010101" pitchFamily="2" charset="-122"/>
                <a:ea typeface="华文宋体" panose="02010600040101010101" pitchFamily="2" charset="-122"/>
              </a:rPr>
              <a:t>Cauchy</a:t>
            </a:r>
            <a:r>
              <a:rPr lang="zh-CN" altLang="en-US" sz="2800" b="1" dirty="0">
                <a:latin typeface="华文宋体" panose="02010600040101010101" pitchFamily="2" charset="-122"/>
                <a:ea typeface="华文宋体" panose="02010600040101010101" pitchFamily="2" charset="-122"/>
              </a:rPr>
              <a:t>训练</a:t>
            </a:r>
          </a:p>
          <a:p>
            <a:pPr lvl="1" algn="just" eaLnBrk="1" hangingPunct="1">
              <a:lnSpc>
                <a:spcPct val="130000"/>
              </a:lnSpc>
              <a:spcBef>
                <a:spcPts val="0"/>
              </a:spcBef>
            </a:pPr>
            <a:r>
              <a:rPr lang="zh-CN" altLang="en-US" sz="2800" b="1" dirty="0">
                <a:latin typeface="华文宋体" panose="02010600040101010101" pitchFamily="2" charset="-122"/>
                <a:ea typeface="华文宋体" panose="02010600040101010101" pitchFamily="2" charset="-122"/>
              </a:rPr>
              <a:t>人工热与临界温度在训练中的使用</a:t>
            </a:r>
          </a:p>
          <a:p>
            <a:pPr lvl="1" algn="just" eaLnBrk="1" hangingPunct="1">
              <a:lnSpc>
                <a:spcPct val="130000"/>
              </a:lnSpc>
              <a:spcBef>
                <a:spcPts val="0"/>
              </a:spcBef>
            </a:pPr>
            <a:r>
              <a:rPr lang="en-US" altLang="zh-CN" sz="2800" b="1" dirty="0">
                <a:latin typeface="华文宋体" panose="02010600040101010101" pitchFamily="2" charset="-122"/>
                <a:ea typeface="华文宋体" panose="02010600040101010101" pitchFamily="2" charset="-122"/>
              </a:rPr>
              <a:t>BP</a:t>
            </a:r>
            <a:r>
              <a:rPr lang="zh-CN" altLang="en-US" sz="2800" b="1" dirty="0">
                <a:latin typeface="华文宋体" panose="02010600040101010101" pitchFamily="2" charset="-122"/>
                <a:ea typeface="华文宋体" panose="02010600040101010101" pitchFamily="2" charset="-122"/>
              </a:rPr>
              <a:t>算法与</a:t>
            </a:r>
            <a:r>
              <a:rPr lang="en-US" altLang="zh-CN" sz="2800" b="1" dirty="0">
                <a:latin typeface="华文宋体" panose="02010600040101010101" pitchFamily="2" charset="-122"/>
                <a:ea typeface="华文宋体" panose="02010600040101010101" pitchFamily="2" charset="-122"/>
              </a:rPr>
              <a:t>Cauchy</a:t>
            </a:r>
            <a:r>
              <a:rPr lang="zh-CN" altLang="en-US" sz="2800" b="1" dirty="0">
                <a:latin typeface="华文宋体" panose="02010600040101010101" pitchFamily="2" charset="-122"/>
                <a:ea typeface="华文宋体" panose="02010600040101010101" pitchFamily="2" charset="-122"/>
              </a:rPr>
              <a:t>训练的结合。</a:t>
            </a:r>
          </a:p>
          <a:p>
            <a:pPr algn="just" eaLnBrk="1" hangingPunct="1">
              <a:lnSpc>
                <a:spcPct val="130000"/>
              </a:lnSpc>
              <a:spcBef>
                <a:spcPts val="0"/>
              </a:spcBef>
            </a:pPr>
            <a:r>
              <a:rPr lang="zh-CN" altLang="en-US" b="1" dirty="0">
                <a:solidFill>
                  <a:srgbClr val="FF0000"/>
                </a:solidFill>
                <a:latin typeface="华文宋体" panose="02010600040101010101" pitchFamily="2" charset="-122"/>
                <a:ea typeface="华文宋体" panose="02010600040101010101" pitchFamily="2" charset="-122"/>
              </a:rPr>
              <a:t>重点</a:t>
            </a:r>
            <a:r>
              <a:rPr lang="zh-CN" altLang="en-US" b="1" dirty="0">
                <a:latin typeface="华文宋体" panose="02010600040101010101" pitchFamily="2" charset="-122"/>
                <a:ea typeface="华文宋体" panose="02010600040101010101" pitchFamily="2" charset="-122"/>
              </a:rPr>
              <a:t>：统计网络的基本训练算法，</a:t>
            </a:r>
            <a:r>
              <a:rPr lang="en-US" altLang="zh-CN" b="1" dirty="0">
                <a:latin typeface="华文宋体" panose="02010600040101010101" pitchFamily="2" charset="-122"/>
                <a:ea typeface="华文宋体" panose="02010600040101010101" pitchFamily="2" charset="-122"/>
              </a:rPr>
              <a:t>BP</a:t>
            </a:r>
            <a:r>
              <a:rPr lang="zh-CN" altLang="en-US" b="1" dirty="0">
                <a:latin typeface="华文宋体" panose="02010600040101010101" pitchFamily="2" charset="-122"/>
                <a:ea typeface="华文宋体" panose="02010600040101010101" pitchFamily="2" charset="-122"/>
              </a:rPr>
              <a:t>算法与</a:t>
            </a:r>
            <a:r>
              <a:rPr lang="en-US" altLang="zh-CN" b="1" dirty="0">
                <a:latin typeface="华文宋体" panose="02010600040101010101" pitchFamily="2" charset="-122"/>
                <a:ea typeface="华文宋体" panose="02010600040101010101" pitchFamily="2" charset="-122"/>
              </a:rPr>
              <a:t>Cauchy</a:t>
            </a:r>
            <a:r>
              <a:rPr lang="zh-CN" altLang="en-US" b="1" dirty="0">
                <a:latin typeface="华文宋体" panose="02010600040101010101" pitchFamily="2" charset="-122"/>
                <a:ea typeface="华文宋体" panose="02010600040101010101" pitchFamily="2" charset="-122"/>
              </a:rPr>
              <a:t>训练的结合</a:t>
            </a:r>
          </a:p>
          <a:p>
            <a:pPr eaLnBrk="1" hangingPunct="1">
              <a:lnSpc>
                <a:spcPct val="130000"/>
              </a:lnSpc>
              <a:spcBef>
                <a:spcPts val="0"/>
              </a:spcBef>
            </a:pPr>
            <a:r>
              <a:rPr lang="zh-CN" altLang="en-US" b="1" dirty="0">
                <a:solidFill>
                  <a:srgbClr val="FF0000"/>
                </a:solidFill>
                <a:latin typeface="华文宋体" panose="02010600040101010101" pitchFamily="2" charset="-122"/>
                <a:ea typeface="华文宋体" panose="02010600040101010101" pitchFamily="2" charset="-122"/>
              </a:rPr>
              <a:t>难点</a:t>
            </a:r>
            <a:r>
              <a:rPr lang="zh-CN" altLang="en-US" b="1" dirty="0">
                <a:latin typeface="华文宋体" panose="02010600040101010101" pitchFamily="2" charset="-122"/>
                <a:ea typeface="华文宋体" panose="02010600040101010101" pitchFamily="2" charset="-122"/>
              </a:rPr>
              <a:t>：模拟退火算法与收敛分析 </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DBEC678C-6EE3-455D-819F-69BA0238C905}"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grpSp>
        <p:nvGrpSpPr>
          <p:cNvPr id="7" name="组合 6"/>
          <p:cNvGrpSpPr/>
          <p:nvPr/>
        </p:nvGrpSpPr>
        <p:grpSpPr>
          <a:xfrm>
            <a:off x="8400804" y="0"/>
            <a:ext cx="851355" cy="6858000"/>
            <a:chOff x="8400804" y="0"/>
            <a:chExt cx="851355" cy="6858000"/>
          </a:xfrm>
        </p:grpSpPr>
        <p:grpSp>
          <p:nvGrpSpPr>
            <p:cNvPr id="8" name="组 9"/>
            <p:cNvGrpSpPr/>
            <p:nvPr/>
          </p:nvGrpSpPr>
          <p:grpSpPr>
            <a:xfrm>
              <a:off x="8400804" y="0"/>
              <a:ext cx="733409" cy="6858000"/>
              <a:chOff x="9055676" y="0"/>
              <a:chExt cx="3136324" cy="6858000"/>
            </a:xfrm>
          </p:grpSpPr>
          <p:sp>
            <p:nvSpPr>
              <p:cNvPr id="10"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矩形 12"/>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9"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9621">
                                            <p:txEl>
                                              <p:pRg st="0" end="0"/>
                                            </p:txEl>
                                          </p:spTgt>
                                        </p:tgtEl>
                                        <p:attrNameLst>
                                          <p:attrName>style.visibility</p:attrName>
                                        </p:attrNameLst>
                                      </p:cBhvr>
                                      <p:to>
                                        <p:strVal val="visible"/>
                                      </p:to>
                                    </p:set>
                                    <p:anim calcmode="lin" valueType="num">
                                      <p:cBhvr additive="base">
                                        <p:cTn id="7" dur="500" fill="hold"/>
                                        <p:tgtEl>
                                          <p:spTgt spid="23962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3962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39621">
                                            <p:txEl>
                                              <p:pRg st="1" end="1"/>
                                            </p:txEl>
                                          </p:spTgt>
                                        </p:tgtEl>
                                        <p:attrNameLst>
                                          <p:attrName>style.visibility</p:attrName>
                                        </p:attrNameLst>
                                      </p:cBhvr>
                                      <p:to>
                                        <p:strVal val="visible"/>
                                      </p:to>
                                    </p:set>
                                    <p:anim calcmode="lin" valueType="num">
                                      <p:cBhvr additive="base">
                                        <p:cTn id="13" dur="500" fill="hold"/>
                                        <p:tgtEl>
                                          <p:spTgt spid="23962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3962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39621">
                                            <p:txEl>
                                              <p:pRg st="2" end="2"/>
                                            </p:txEl>
                                          </p:spTgt>
                                        </p:tgtEl>
                                        <p:attrNameLst>
                                          <p:attrName>style.visibility</p:attrName>
                                        </p:attrNameLst>
                                      </p:cBhvr>
                                      <p:to>
                                        <p:strVal val="visible"/>
                                      </p:to>
                                    </p:set>
                                    <p:anim calcmode="lin" valueType="num">
                                      <p:cBhvr additive="base">
                                        <p:cTn id="19" dur="500" fill="hold"/>
                                        <p:tgtEl>
                                          <p:spTgt spid="23962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3962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39621">
                                            <p:txEl>
                                              <p:pRg st="3" end="3"/>
                                            </p:txEl>
                                          </p:spTgt>
                                        </p:tgtEl>
                                        <p:attrNameLst>
                                          <p:attrName>style.visibility</p:attrName>
                                        </p:attrNameLst>
                                      </p:cBhvr>
                                      <p:to>
                                        <p:strVal val="visible"/>
                                      </p:to>
                                    </p:set>
                                    <p:anim calcmode="lin" valueType="num">
                                      <p:cBhvr additive="base">
                                        <p:cTn id="25" dur="500" fill="hold"/>
                                        <p:tgtEl>
                                          <p:spTgt spid="23962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3962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39621">
                                            <p:txEl>
                                              <p:pRg st="4" end="4"/>
                                            </p:txEl>
                                          </p:spTgt>
                                        </p:tgtEl>
                                        <p:attrNameLst>
                                          <p:attrName>style.visibility</p:attrName>
                                        </p:attrNameLst>
                                      </p:cBhvr>
                                      <p:to>
                                        <p:strVal val="visible"/>
                                      </p:to>
                                    </p:set>
                                    <p:anim calcmode="lin" valueType="num">
                                      <p:cBhvr additive="base">
                                        <p:cTn id="31" dur="500" fill="hold"/>
                                        <p:tgtEl>
                                          <p:spTgt spid="23962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3962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39621">
                                            <p:txEl>
                                              <p:pRg st="5" end="5"/>
                                            </p:txEl>
                                          </p:spTgt>
                                        </p:tgtEl>
                                        <p:attrNameLst>
                                          <p:attrName>style.visibility</p:attrName>
                                        </p:attrNameLst>
                                      </p:cBhvr>
                                      <p:to>
                                        <p:strVal val="visible"/>
                                      </p:to>
                                    </p:set>
                                    <p:anim calcmode="lin" valueType="num">
                                      <p:cBhvr additive="base">
                                        <p:cTn id="37" dur="500" fill="hold"/>
                                        <p:tgtEl>
                                          <p:spTgt spid="239621">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3962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39621">
                                            <p:txEl>
                                              <p:pRg st="6" end="6"/>
                                            </p:txEl>
                                          </p:spTgt>
                                        </p:tgtEl>
                                        <p:attrNameLst>
                                          <p:attrName>style.visibility</p:attrName>
                                        </p:attrNameLst>
                                      </p:cBhvr>
                                      <p:to>
                                        <p:strVal val="visible"/>
                                      </p:to>
                                    </p:set>
                                    <p:anim calcmode="lin" valueType="num">
                                      <p:cBhvr additive="base">
                                        <p:cTn id="43" dur="500" fill="hold"/>
                                        <p:tgtEl>
                                          <p:spTgt spid="239621">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239621">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239621">
                                            <p:txEl>
                                              <p:pRg st="7" end="7"/>
                                            </p:txEl>
                                          </p:spTgt>
                                        </p:tgtEl>
                                        <p:attrNameLst>
                                          <p:attrName>style.visibility</p:attrName>
                                        </p:attrNameLst>
                                      </p:cBhvr>
                                      <p:to>
                                        <p:strVal val="visible"/>
                                      </p:to>
                                    </p:set>
                                    <p:anim calcmode="lin" valueType="num">
                                      <p:cBhvr additive="base">
                                        <p:cTn id="49" dur="500" fill="hold"/>
                                        <p:tgtEl>
                                          <p:spTgt spid="239621">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239621">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21" grpId="0" build="p" bldLvl="2"/>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48E7BFD-53FB-485E-801D-009737E571D2}" type="datetime1">
              <a:rPr lang="zh-CN" altLang="en-US" sz="1400"/>
              <a:t>2025/5/30</a:t>
            </a:fld>
            <a:endParaRPr lang="zh-CN" altLang="en-US" sz="1400"/>
          </a:p>
        </p:txBody>
      </p:sp>
      <p:sp>
        <p:nvSpPr>
          <p:cNvPr id="240643"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3C5086D7-1C63-4D6C-BB44-3B6CD74D16A9}" type="slidenum">
              <a:rPr lang="en-US" altLang="zh-CN" sz="1400"/>
              <a:t>44</a:t>
            </a:fld>
            <a:endParaRPr lang="en-US" altLang="zh-CN" sz="1400"/>
          </a:p>
        </p:txBody>
      </p:sp>
      <p:sp>
        <p:nvSpPr>
          <p:cNvPr id="240644" name="Rectangle 2"/>
          <p:cNvSpPr>
            <a:spLocks noGrp="1" noChangeArrowheads="1"/>
          </p:cNvSpPr>
          <p:nvPr>
            <p:ph type="title" idx="4294967295"/>
          </p:nvPr>
        </p:nvSpPr>
        <p:spPr>
          <a:xfrm>
            <a:off x="1054170" y="466724"/>
            <a:ext cx="5429250" cy="1141411"/>
          </a:xfrm>
        </p:spPr>
        <p:txBody>
          <a:bodyPr>
            <a:normAutofit/>
          </a:bodyPr>
          <a:lstStyle/>
          <a:p>
            <a:pPr eaLnBrk="1" hangingPunct="1"/>
            <a:r>
              <a:rPr lang="en-US" altLang="zh-CN" sz="4000" b="1" dirty="0">
                <a:solidFill>
                  <a:srgbClr val="FF0000"/>
                </a:solidFill>
                <a:latin typeface="华文宋体" panose="02010600040101010101" pitchFamily="2" charset="-122"/>
                <a:ea typeface="华文宋体" panose="02010600040101010101" pitchFamily="2" charset="-122"/>
              </a:rPr>
              <a:t>10</a:t>
            </a:r>
            <a:r>
              <a:rPr lang="zh-CN" altLang="en-US" sz="4000" b="1" dirty="0">
                <a:solidFill>
                  <a:srgbClr val="FF0000"/>
                </a:solidFill>
                <a:latin typeface="华文宋体" panose="02010600040101010101" pitchFamily="2" charset="-122"/>
                <a:ea typeface="华文宋体" panose="02010600040101010101" pitchFamily="2" charset="-122"/>
              </a:rPr>
              <a:t> 非确定方法 </a:t>
            </a:r>
            <a:endParaRPr lang="zh-CN" altLang="en-US" sz="4000" dirty="0">
              <a:solidFill>
                <a:srgbClr val="FF0000"/>
              </a:solidFill>
              <a:latin typeface="华文宋体" panose="02010600040101010101" pitchFamily="2" charset="-122"/>
              <a:ea typeface="华文宋体" panose="02010600040101010101" pitchFamily="2" charset="-122"/>
            </a:endParaRPr>
          </a:p>
        </p:txBody>
      </p:sp>
      <p:sp>
        <p:nvSpPr>
          <p:cNvPr id="240645" name="Rectangle 3"/>
          <p:cNvSpPr>
            <a:spLocks noGrp="1" noChangeArrowheads="1"/>
          </p:cNvSpPr>
          <p:nvPr>
            <p:ph type="body" idx="4294967295"/>
          </p:nvPr>
        </p:nvSpPr>
        <p:spPr>
          <a:xfrm>
            <a:off x="1134111" y="1719262"/>
            <a:ext cx="6485889" cy="4525962"/>
          </a:xfrm>
        </p:spPr>
        <p:txBody>
          <a:bodyPr/>
          <a:lstStyle/>
          <a:p>
            <a:pPr eaLnBrk="1" hangingPunct="1">
              <a:lnSpc>
                <a:spcPct val="150000"/>
              </a:lnSpc>
              <a:spcBef>
                <a:spcPts val="0"/>
              </a:spcBef>
              <a:buFontTx/>
              <a:buNone/>
            </a:pPr>
            <a:r>
              <a:rPr lang="en-US" altLang="zh-CN" b="1" dirty="0">
                <a:latin typeface="华文宋体" panose="02010600040101010101" pitchFamily="2" charset="-122"/>
                <a:ea typeface="华文宋体" panose="02010600040101010101" pitchFamily="2" charset="-122"/>
              </a:rPr>
              <a:t>10.1 </a:t>
            </a:r>
            <a:r>
              <a:rPr lang="zh-CN" altLang="en-US" b="1" dirty="0">
                <a:latin typeface="华文宋体" panose="02010600040101010101" pitchFamily="2" charset="-122"/>
                <a:ea typeface="华文宋体" panose="02010600040101010101" pitchFamily="2" charset="-122"/>
              </a:rPr>
              <a:t>基本的非确定训练算法 </a:t>
            </a:r>
          </a:p>
          <a:p>
            <a:pPr eaLnBrk="1" hangingPunct="1">
              <a:lnSpc>
                <a:spcPct val="150000"/>
              </a:lnSpc>
              <a:spcBef>
                <a:spcPts val="0"/>
              </a:spcBef>
              <a:buFontTx/>
              <a:buNone/>
            </a:pPr>
            <a:r>
              <a:rPr lang="en-US" altLang="zh-CN" b="1" dirty="0">
                <a:latin typeface="华文宋体" panose="02010600040101010101" pitchFamily="2" charset="-122"/>
                <a:ea typeface="华文宋体" panose="02010600040101010101" pitchFamily="2" charset="-122"/>
              </a:rPr>
              <a:t>10.2 </a:t>
            </a:r>
            <a:r>
              <a:rPr lang="zh-CN" altLang="en-US" b="1" dirty="0">
                <a:latin typeface="华文宋体" panose="02010600040101010101" pitchFamily="2" charset="-122"/>
                <a:ea typeface="华文宋体" panose="02010600040101010101" pitchFamily="2" charset="-122"/>
              </a:rPr>
              <a:t>模拟退火算法 </a:t>
            </a:r>
          </a:p>
          <a:p>
            <a:pPr eaLnBrk="1" hangingPunct="1">
              <a:lnSpc>
                <a:spcPct val="150000"/>
              </a:lnSpc>
              <a:spcBef>
                <a:spcPts val="0"/>
              </a:spcBef>
              <a:buFontTx/>
              <a:buNone/>
            </a:pPr>
            <a:r>
              <a:rPr lang="en-US" altLang="zh-CN" b="1" dirty="0">
                <a:latin typeface="华文宋体" panose="02010600040101010101" pitchFamily="2" charset="-122"/>
                <a:ea typeface="华文宋体" panose="02010600040101010101" pitchFamily="2" charset="-122"/>
              </a:rPr>
              <a:t>10.3 Cauchy</a:t>
            </a:r>
            <a:r>
              <a:rPr lang="zh-CN" altLang="en-US" b="1" dirty="0">
                <a:latin typeface="华文宋体" panose="02010600040101010101" pitchFamily="2" charset="-122"/>
                <a:ea typeface="华文宋体" panose="02010600040101010101" pitchFamily="2" charset="-122"/>
              </a:rPr>
              <a:t>训练 </a:t>
            </a:r>
          </a:p>
          <a:p>
            <a:pPr eaLnBrk="1" hangingPunct="1">
              <a:lnSpc>
                <a:spcPct val="150000"/>
              </a:lnSpc>
              <a:spcBef>
                <a:spcPts val="0"/>
              </a:spcBef>
              <a:buFontTx/>
              <a:buNone/>
            </a:pPr>
            <a:r>
              <a:rPr lang="en-US" altLang="zh-CN" b="1" dirty="0">
                <a:latin typeface="华文宋体" panose="02010600040101010101" pitchFamily="2" charset="-122"/>
                <a:ea typeface="华文宋体" panose="02010600040101010101" pitchFamily="2" charset="-122"/>
              </a:rPr>
              <a:t>10.4 </a:t>
            </a:r>
            <a:r>
              <a:rPr lang="zh-CN" altLang="en-US" b="1" dirty="0">
                <a:latin typeface="华文宋体" panose="02010600040101010101" pitchFamily="2" charset="-122"/>
                <a:ea typeface="华文宋体" panose="02010600040101010101" pitchFamily="2" charset="-122"/>
              </a:rPr>
              <a:t>相关的几个问题 </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64FB190F-A5C6-4FFB-A3B0-A43A5CDCFA8C}"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grpSp>
        <p:nvGrpSpPr>
          <p:cNvPr id="7" name="组合 6"/>
          <p:cNvGrpSpPr/>
          <p:nvPr/>
        </p:nvGrpSpPr>
        <p:grpSpPr>
          <a:xfrm>
            <a:off x="8400804" y="0"/>
            <a:ext cx="851355" cy="6858000"/>
            <a:chOff x="8400804" y="0"/>
            <a:chExt cx="851355" cy="6858000"/>
          </a:xfrm>
        </p:grpSpPr>
        <p:grpSp>
          <p:nvGrpSpPr>
            <p:cNvPr id="8" name="组 9"/>
            <p:cNvGrpSpPr/>
            <p:nvPr/>
          </p:nvGrpSpPr>
          <p:grpSpPr>
            <a:xfrm>
              <a:off x="8400804" y="0"/>
              <a:ext cx="733409" cy="6858000"/>
              <a:chOff x="9055676" y="0"/>
              <a:chExt cx="3136324" cy="6858000"/>
            </a:xfrm>
          </p:grpSpPr>
          <p:sp>
            <p:nvSpPr>
              <p:cNvPr id="10"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矩形 12"/>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9"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1666"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8F9AE83E-663A-44FB-9B5F-2B94B7601C12}" type="datetime1">
              <a:rPr lang="zh-CN" altLang="en-US" sz="1400"/>
              <a:t>2025/5/30</a:t>
            </a:fld>
            <a:endParaRPr lang="zh-CN" altLang="en-US" sz="1400"/>
          </a:p>
        </p:txBody>
      </p:sp>
      <p:sp>
        <p:nvSpPr>
          <p:cNvPr id="241667"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2EF5440A-F50D-4659-8AA3-EF1E4A4AFB9C}" type="slidenum">
              <a:rPr lang="en-US" altLang="zh-CN" sz="1400"/>
              <a:t>45</a:t>
            </a:fld>
            <a:endParaRPr lang="en-US" altLang="zh-CN" sz="1400"/>
          </a:p>
        </p:txBody>
      </p:sp>
      <p:sp>
        <p:nvSpPr>
          <p:cNvPr id="241668" name="Rectangle 2"/>
          <p:cNvSpPr>
            <a:spLocks noGrp="1" noChangeArrowheads="1"/>
          </p:cNvSpPr>
          <p:nvPr>
            <p:ph type="title" idx="4294967295"/>
          </p:nvPr>
        </p:nvSpPr>
        <p:spPr>
          <a:xfrm>
            <a:off x="1213150" y="254001"/>
            <a:ext cx="5532120" cy="1132204"/>
          </a:xfrm>
        </p:spPr>
        <p:txBody>
          <a:bodyPr>
            <a:normAutofit/>
          </a:bodyPr>
          <a:lstStyle/>
          <a:p>
            <a:pPr eaLnBrk="1" hangingPunct="1"/>
            <a:r>
              <a:rPr lang="en-US" altLang="zh-CN" sz="4000" b="1" dirty="0">
                <a:solidFill>
                  <a:srgbClr val="FF0000"/>
                </a:solidFill>
                <a:latin typeface="Times New Roman" panose="02020603050405020304" pitchFamily="18" charset="0"/>
                <a:ea typeface="宋体" panose="02010600030101010101" pitchFamily="2" charset="-122"/>
              </a:rPr>
              <a:t>10  </a:t>
            </a:r>
            <a:r>
              <a:rPr lang="zh-CN" altLang="en-US" sz="4000" b="1" dirty="0">
                <a:solidFill>
                  <a:srgbClr val="FF0000"/>
                </a:solidFill>
                <a:latin typeface="Times New Roman" panose="02020603050405020304" pitchFamily="18" charset="0"/>
                <a:ea typeface="宋体" panose="02010600030101010101" pitchFamily="2" charset="-122"/>
              </a:rPr>
              <a:t>非确定方法</a:t>
            </a:r>
            <a:endParaRPr lang="zh-CN" altLang="en-US" sz="4000" dirty="0">
              <a:solidFill>
                <a:srgbClr val="FF0000"/>
              </a:solidFill>
              <a:ea typeface="宋体" panose="02010600030101010101" pitchFamily="2" charset="-122"/>
            </a:endParaRPr>
          </a:p>
        </p:txBody>
      </p:sp>
      <p:sp>
        <p:nvSpPr>
          <p:cNvPr id="241669" name="Rectangle 3"/>
          <p:cNvSpPr>
            <a:spLocks noGrp="1" noChangeArrowheads="1"/>
          </p:cNvSpPr>
          <p:nvPr>
            <p:ph type="body" idx="4294967295"/>
          </p:nvPr>
        </p:nvSpPr>
        <p:spPr>
          <a:xfrm>
            <a:off x="1213150" y="1640046"/>
            <a:ext cx="6549390" cy="4351338"/>
          </a:xfrm>
        </p:spPr>
        <p:txBody>
          <a:bodyPr>
            <a:normAutofit/>
          </a:bodyPr>
          <a:lstStyle/>
          <a:p>
            <a:pPr algn="just" eaLnBrk="1" hangingPunct="1"/>
            <a:r>
              <a:rPr lang="zh-CN" altLang="en-US" b="1" dirty="0">
                <a:latin typeface="华文宋体" panose="02010600040101010101" pitchFamily="2" charset="-122"/>
                <a:ea typeface="华文宋体" panose="02010600040101010101" pitchFamily="2" charset="-122"/>
              </a:rPr>
              <a:t>确定的方法</a:t>
            </a:r>
          </a:p>
          <a:p>
            <a:pPr lvl="1" algn="just" eaLnBrk="1" hangingPunct="1"/>
            <a:r>
              <a:rPr lang="zh-CN" altLang="en-US" sz="2800" b="1" dirty="0">
                <a:latin typeface="华文宋体" panose="02010600040101010101" pitchFamily="2" charset="-122"/>
                <a:ea typeface="华文宋体" panose="02010600040101010101" pitchFamily="2" charset="-122"/>
              </a:rPr>
              <a:t>前几章所给方法的共同特征</a:t>
            </a:r>
          </a:p>
          <a:p>
            <a:pPr algn="just" eaLnBrk="1" hangingPunct="1"/>
            <a:r>
              <a:rPr lang="zh-CN" altLang="en-US" b="1" dirty="0">
                <a:latin typeface="华文宋体" panose="02010600040101010101" pitchFamily="2" charset="-122"/>
                <a:ea typeface="华文宋体" panose="02010600040101010101" pitchFamily="2" charset="-122"/>
              </a:rPr>
              <a:t>非确定的方法</a:t>
            </a:r>
          </a:p>
          <a:p>
            <a:pPr lvl="1" algn="just" eaLnBrk="1" hangingPunct="1"/>
            <a:r>
              <a:rPr lang="zh-CN" altLang="en-US" sz="2800" b="1" dirty="0">
                <a:latin typeface="华文宋体" panose="02010600040101010101" pitchFamily="2" charset="-122"/>
                <a:ea typeface="华文宋体" panose="02010600040101010101" pitchFamily="2" charset="-122"/>
              </a:rPr>
              <a:t>生物神经网络按照概率运行</a:t>
            </a:r>
          </a:p>
          <a:p>
            <a:pPr algn="just" eaLnBrk="1" hangingPunct="1"/>
            <a:r>
              <a:rPr lang="zh-CN" altLang="en-US" b="1" dirty="0">
                <a:latin typeface="华文宋体" panose="02010600040101010101" pitchFamily="2" charset="-122"/>
                <a:ea typeface="华文宋体" panose="02010600040101010101" pitchFamily="2" charset="-122"/>
              </a:rPr>
              <a:t>别称</a:t>
            </a:r>
          </a:p>
          <a:p>
            <a:pPr lvl="1" algn="just" eaLnBrk="1" hangingPunct="1"/>
            <a:r>
              <a:rPr lang="zh-CN" altLang="en-US" sz="2800" b="1" dirty="0">
                <a:latin typeface="华文宋体" panose="02010600040101010101" pitchFamily="2" charset="-122"/>
                <a:ea typeface="华文宋体" panose="02010600040101010101" pitchFamily="2" charset="-122"/>
              </a:rPr>
              <a:t>统计方法（</a:t>
            </a:r>
            <a:r>
              <a:rPr lang="en-US" altLang="zh-CN" sz="2800" b="1" dirty="0">
                <a:latin typeface="华文宋体" panose="02010600040101010101" pitchFamily="2" charset="-122"/>
                <a:ea typeface="华文宋体" panose="02010600040101010101" pitchFamily="2" charset="-122"/>
              </a:rPr>
              <a:t>Statistical Method</a:t>
            </a:r>
            <a:r>
              <a:rPr lang="zh-CN" altLang="en-US" sz="2800" b="1" dirty="0">
                <a:latin typeface="华文宋体" panose="02010600040101010101" pitchFamily="2" charset="-122"/>
                <a:ea typeface="华文宋体" panose="02010600040101010101" pitchFamily="2" charset="-122"/>
              </a:rPr>
              <a:t>）。</a:t>
            </a:r>
          </a:p>
          <a:p>
            <a:pPr eaLnBrk="1" hangingPunct="1"/>
            <a:r>
              <a:rPr lang="zh-CN" altLang="en-US" b="1" dirty="0">
                <a:latin typeface="华文宋体" panose="02010600040101010101" pitchFamily="2" charset="-122"/>
                <a:ea typeface="华文宋体" panose="02010600040101010101" pitchFamily="2" charset="-122"/>
              </a:rPr>
              <a:t>既可以用于训练，又可以用于运行 </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C11463CC-C2B4-42F0-AD83-14B6B234491A}"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grpSp>
        <p:nvGrpSpPr>
          <p:cNvPr id="7" name="组合 6"/>
          <p:cNvGrpSpPr/>
          <p:nvPr/>
        </p:nvGrpSpPr>
        <p:grpSpPr>
          <a:xfrm>
            <a:off x="8400804" y="0"/>
            <a:ext cx="851355" cy="6858000"/>
            <a:chOff x="8400804" y="0"/>
            <a:chExt cx="851355" cy="6858000"/>
          </a:xfrm>
        </p:grpSpPr>
        <p:grpSp>
          <p:nvGrpSpPr>
            <p:cNvPr id="8" name="组 9"/>
            <p:cNvGrpSpPr/>
            <p:nvPr/>
          </p:nvGrpSpPr>
          <p:grpSpPr>
            <a:xfrm>
              <a:off x="8400804" y="0"/>
              <a:ext cx="733409" cy="6858000"/>
              <a:chOff x="9055676" y="0"/>
              <a:chExt cx="3136324" cy="6858000"/>
            </a:xfrm>
          </p:grpSpPr>
          <p:sp>
            <p:nvSpPr>
              <p:cNvPr id="10"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矩形 12"/>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9"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1669">
                                            <p:txEl>
                                              <p:pRg st="0" end="0"/>
                                            </p:txEl>
                                          </p:spTgt>
                                        </p:tgtEl>
                                        <p:attrNameLst>
                                          <p:attrName>style.visibility</p:attrName>
                                        </p:attrNameLst>
                                      </p:cBhvr>
                                      <p:to>
                                        <p:strVal val="visible"/>
                                      </p:to>
                                    </p:set>
                                    <p:anim calcmode="lin" valueType="num">
                                      <p:cBhvr additive="base">
                                        <p:cTn id="7" dur="500" fill="hold"/>
                                        <p:tgtEl>
                                          <p:spTgt spid="24166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4166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41669">
                                            <p:txEl>
                                              <p:pRg st="1" end="1"/>
                                            </p:txEl>
                                          </p:spTgt>
                                        </p:tgtEl>
                                        <p:attrNameLst>
                                          <p:attrName>style.visibility</p:attrName>
                                        </p:attrNameLst>
                                      </p:cBhvr>
                                      <p:to>
                                        <p:strVal val="visible"/>
                                      </p:to>
                                    </p:set>
                                    <p:anim calcmode="lin" valueType="num">
                                      <p:cBhvr additive="base">
                                        <p:cTn id="11" dur="500" fill="hold"/>
                                        <p:tgtEl>
                                          <p:spTgt spid="241669">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4166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41669">
                                            <p:txEl>
                                              <p:pRg st="2" end="2"/>
                                            </p:txEl>
                                          </p:spTgt>
                                        </p:tgtEl>
                                        <p:attrNameLst>
                                          <p:attrName>style.visibility</p:attrName>
                                        </p:attrNameLst>
                                      </p:cBhvr>
                                      <p:to>
                                        <p:strVal val="visible"/>
                                      </p:to>
                                    </p:set>
                                    <p:anim calcmode="lin" valueType="num">
                                      <p:cBhvr additive="base">
                                        <p:cTn id="17" dur="500" fill="hold"/>
                                        <p:tgtEl>
                                          <p:spTgt spid="241669">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41669">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241669">
                                            <p:txEl>
                                              <p:pRg st="3" end="3"/>
                                            </p:txEl>
                                          </p:spTgt>
                                        </p:tgtEl>
                                        <p:attrNameLst>
                                          <p:attrName>style.visibility</p:attrName>
                                        </p:attrNameLst>
                                      </p:cBhvr>
                                      <p:to>
                                        <p:strVal val="visible"/>
                                      </p:to>
                                    </p:set>
                                    <p:anim calcmode="lin" valueType="num">
                                      <p:cBhvr additive="base">
                                        <p:cTn id="21" dur="500" fill="hold"/>
                                        <p:tgtEl>
                                          <p:spTgt spid="241669">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24166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241669">
                                            <p:txEl>
                                              <p:pRg st="4" end="4"/>
                                            </p:txEl>
                                          </p:spTgt>
                                        </p:tgtEl>
                                        <p:attrNameLst>
                                          <p:attrName>style.visibility</p:attrName>
                                        </p:attrNameLst>
                                      </p:cBhvr>
                                      <p:to>
                                        <p:strVal val="visible"/>
                                      </p:to>
                                    </p:set>
                                    <p:anim calcmode="lin" valueType="num">
                                      <p:cBhvr additive="base">
                                        <p:cTn id="27" dur="500" fill="hold"/>
                                        <p:tgtEl>
                                          <p:spTgt spid="241669">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241669">
                                            <p:txEl>
                                              <p:pRg st="4" end="4"/>
                                            </p:tx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241669">
                                            <p:txEl>
                                              <p:pRg st="5" end="5"/>
                                            </p:txEl>
                                          </p:spTgt>
                                        </p:tgtEl>
                                        <p:attrNameLst>
                                          <p:attrName>style.visibility</p:attrName>
                                        </p:attrNameLst>
                                      </p:cBhvr>
                                      <p:to>
                                        <p:strVal val="visible"/>
                                      </p:to>
                                    </p:set>
                                    <p:anim calcmode="lin" valueType="num">
                                      <p:cBhvr additive="base">
                                        <p:cTn id="31" dur="500" fill="hold"/>
                                        <p:tgtEl>
                                          <p:spTgt spid="241669">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4166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41669">
                                            <p:txEl>
                                              <p:pRg st="6" end="6"/>
                                            </p:txEl>
                                          </p:spTgt>
                                        </p:tgtEl>
                                        <p:attrNameLst>
                                          <p:attrName>style.visibility</p:attrName>
                                        </p:attrNameLst>
                                      </p:cBhvr>
                                      <p:to>
                                        <p:strVal val="visible"/>
                                      </p:to>
                                    </p:set>
                                    <p:anim calcmode="lin" valueType="num">
                                      <p:cBhvr additive="base">
                                        <p:cTn id="37" dur="500" fill="hold"/>
                                        <p:tgtEl>
                                          <p:spTgt spid="241669">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41669">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669"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2645597-3627-4FE6-9178-7A9DF0BA3560}" type="datetime1">
              <a:rPr lang="zh-CN" altLang="en-US" sz="1400"/>
              <a:t>2025/5/30</a:t>
            </a:fld>
            <a:endParaRPr lang="zh-CN" altLang="en-US" sz="1400"/>
          </a:p>
        </p:txBody>
      </p:sp>
      <p:sp>
        <p:nvSpPr>
          <p:cNvPr id="242691"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9D558080-57A7-4C90-9EB6-FA9AFCB87B06}" type="slidenum">
              <a:rPr lang="en-US" altLang="zh-CN" sz="1400"/>
              <a:t>46</a:t>
            </a:fld>
            <a:endParaRPr lang="en-US" altLang="zh-CN" sz="1400"/>
          </a:p>
        </p:txBody>
      </p:sp>
      <p:sp>
        <p:nvSpPr>
          <p:cNvPr id="242692" name="Rectangle 2"/>
          <p:cNvSpPr>
            <a:spLocks noGrp="1" noChangeArrowheads="1"/>
          </p:cNvSpPr>
          <p:nvPr>
            <p:ph type="title" idx="4294967295"/>
          </p:nvPr>
        </p:nvSpPr>
        <p:spPr>
          <a:xfrm>
            <a:off x="628650" y="365127"/>
            <a:ext cx="7429500" cy="1116012"/>
          </a:xfrm>
        </p:spPr>
        <p:txBody>
          <a:bodyPr>
            <a:normAutofit/>
          </a:bodyPr>
          <a:lstStyle/>
          <a:p>
            <a:pPr eaLnBrk="1" hangingPunct="1"/>
            <a:r>
              <a:rPr lang="en-US" altLang="zh-CN" sz="4000" b="1" dirty="0">
                <a:solidFill>
                  <a:srgbClr val="FF0000"/>
                </a:solidFill>
                <a:latin typeface="华文宋体" panose="02010600040101010101" pitchFamily="2" charset="-122"/>
                <a:ea typeface="华文宋体" panose="02010600040101010101" pitchFamily="2" charset="-122"/>
              </a:rPr>
              <a:t>10.1 </a:t>
            </a:r>
            <a:r>
              <a:rPr lang="zh-CN" altLang="en-US" sz="4000" b="1" dirty="0">
                <a:solidFill>
                  <a:srgbClr val="FF0000"/>
                </a:solidFill>
                <a:latin typeface="华文宋体" panose="02010600040101010101" pitchFamily="2" charset="-122"/>
                <a:ea typeface="华文宋体" panose="02010600040101010101" pitchFamily="2" charset="-122"/>
              </a:rPr>
              <a:t>基本的非确定训练算法</a:t>
            </a:r>
            <a:r>
              <a:rPr lang="zh-CN" altLang="en-US" sz="4000" dirty="0">
                <a:solidFill>
                  <a:srgbClr val="FF0000"/>
                </a:solidFill>
                <a:latin typeface="华文宋体" panose="02010600040101010101" pitchFamily="2" charset="-122"/>
                <a:ea typeface="华文宋体" panose="02010600040101010101" pitchFamily="2" charset="-122"/>
              </a:rPr>
              <a:t> </a:t>
            </a:r>
          </a:p>
        </p:txBody>
      </p:sp>
      <p:sp>
        <p:nvSpPr>
          <p:cNvPr id="242693" name="Rectangle 3"/>
          <p:cNvSpPr>
            <a:spLocks noGrp="1" noChangeArrowheads="1"/>
          </p:cNvSpPr>
          <p:nvPr>
            <p:ph type="body" idx="4294967295"/>
          </p:nvPr>
        </p:nvSpPr>
        <p:spPr>
          <a:xfrm>
            <a:off x="803275" y="1600200"/>
            <a:ext cx="7254875" cy="4525963"/>
          </a:xfrm>
        </p:spPr>
        <p:txBody>
          <a:bodyPr/>
          <a:lstStyle/>
          <a:p>
            <a:pPr marL="0" indent="0" eaLnBrk="1" hangingPunct="1">
              <a:lnSpc>
                <a:spcPct val="130000"/>
              </a:lnSpc>
              <a:spcBef>
                <a:spcPct val="0"/>
              </a:spcBef>
              <a:buFontTx/>
              <a:buNone/>
            </a:pPr>
            <a:r>
              <a:rPr lang="zh-CN" altLang="en-US" b="1" dirty="0">
                <a:solidFill>
                  <a:srgbClr val="FF0000"/>
                </a:solidFill>
                <a:latin typeface="华文宋体" panose="02010600040101010101" pitchFamily="2" charset="-122"/>
                <a:ea typeface="华文宋体" panose="02010600040101010101" pitchFamily="2" charset="-122"/>
              </a:rPr>
              <a:t>基本思想</a:t>
            </a:r>
            <a:r>
              <a:rPr lang="en-US" altLang="zh-CN" b="1" dirty="0">
                <a:solidFill>
                  <a:srgbClr val="FF0000"/>
                </a:solidFill>
                <a:latin typeface="华文宋体" panose="02010600040101010101" pitchFamily="2" charset="-122"/>
                <a:ea typeface="华文宋体" panose="02010600040101010101" pitchFamily="2" charset="-122"/>
              </a:rPr>
              <a:t>:</a:t>
            </a:r>
            <a:endParaRPr lang="zh-CN" altLang="en-US" b="1" dirty="0">
              <a:solidFill>
                <a:srgbClr val="FF0000"/>
              </a:solidFill>
              <a:latin typeface="华文宋体" panose="02010600040101010101" pitchFamily="2" charset="-122"/>
              <a:ea typeface="华文宋体" panose="02010600040101010101" pitchFamily="2" charset="-122"/>
            </a:endParaRPr>
          </a:p>
          <a:p>
            <a:pPr marL="0" indent="0" eaLnBrk="1" hangingPunct="1">
              <a:lnSpc>
                <a:spcPct val="130000"/>
              </a:lnSpc>
              <a:spcBef>
                <a:spcPct val="0"/>
              </a:spcBef>
              <a:buFontTx/>
              <a:buNone/>
            </a:pPr>
            <a:r>
              <a:rPr lang="zh-CN" altLang="en-US" b="1" dirty="0">
                <a:latin typeface="华文宋体" panose="02010600040101010101" pitchFamily="2" charset="-122"/>
                <a:ea typeface="华文宋体" panose="02010600040101010101" pitchFamily="2" charset="-122"/>
              </a:rPr>
              <a:t>       从所给的网络中“</a:t>
            </a:r>
            <a:r>
              <a:rPr lang="zh-CN" altLang="en-US" b="1" dirty="0">
                <a:solidFill>
                  <a:srgbClr val="FF0000"/>
                </a:solidFill>
                <a:latin typeface="华文宋体" panose="02010600040101010101" pitchFamily="2" charset="-122"/>
                <a:ea typeface="华文宋体" panose="02010600040101010101" pitchFamily="2" charset="-122"/>
              </a:rPr>
              <a:t>随机地</a:t>
            </a:r>
            <a:r>
              <a:rPr lang="zh-CN" altLang="en-US" b="1" dirty="0">
                <a:latin typeface="华文宋体" panose="02010600040101010101" pitchFamily="2" charset="-122"/>
                <a:ea typeface="华文宋体" panose="02010600040101010101" pitchFamily="2" charset="-122"/>
              </a:rPr>
              <a:t>选取一个联接权”</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对该联接权提出一个“</a:t>
            </a:r>
            <a:r>
              <a:rPr lang="zh-CN" altLang="en-US" b="1" dirty="0">
                <a:solidFill>
                  <a:srgbClr val="FF0000"/>
                </a:solidFill>
                <a:latin typeface="华文宋体" panose="02010600040101010101" pitchFamily="2" charset="-122"/>
                <a:ea typeface="华文宋体" panose="02010600040101010101" pitchFamily="2" charset="-122"/>
              </a:rPr>
              <a:t>伪随机调整量</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当用此调整量对所选的联接权进行修改后，如果“</a:t>
            </a:r>
            <a:r>
              <a:rPr lang="zh-CN" altLang="en-US" b="1" dirty="0">
                <a:solidFill>
                  <a:srgbClr val="FF0000"/>
                </a:solidFill>
                <a:latin typeface="华文宋体" panose="02010600040101010101" pitchFamily="2" charset="-122"/>
                <a:ea typeface="华文宋体" panose="02010600040101010101" pitchFamily="2" charset="-122"/>
              </a:rPr>
              <a:t>被认为</a:t>
            </a:r>
            <a:r>
              <a:rPr lang="zh-CN" altLang="en-US" b="1" dirty="0">
                <a:latin typeface="华文宋体" panose="02010600040101010101" pitchFamily="2" charset="-122"/>
                <a:ea typeface="华文宋体" panose="02010600040101010101" pitchFamily="2" charset="-122"/>
              </a:rPr>
              <a:t>”修改改进了网络的性能，则保留此调整；否则放弃本次调整。</a:t>
            </a:r>
            <a:r>
              <a:rPr lang="zh-CN" altLang="en-US" dirty="0">
                <a:latin typeface="华文宋体" panose="02010600040101010101" pitchFamily="2" charset="-122"/>
                <a:ea typeface="华文宋体" panose="02010600040101010101" pitchFamily="2" charset="-122"/>
              </a:rPr>
              <a:t> </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02C246C6-B754-4E48-890C-359FC0B751AC}"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grpSp>
        <p:nvGrpSpPr>
          <p:cNvPr id="7" name="组合 6"/>
          <p:cNvGrpSpPr/>
          <p:nvPr/>
        </p:nvGrpSpPr>
        <p:grpSpPr>
          <a:xfrm>
            <a:off x="8400804" y="0"/>
            <a:ext cx="851355" cy="6858000"/>
            <a:chOff x="8400804" y="0"/>
            <a:chExt cx="851355" cy="6858000"/>
          </a:xfrm>
        </p:grpSpPr>
        <p:grpSp>
          <p:nvGrpSpPr>
            <p:cNvPr id="8" name="组 9"/>
            <p:cNvGrpSpPr/>
            <p:nvPr/>
          </p:nvGrpSpPr>
          <p:grpSpPr>
            <a:xfrm>
              <a:off x="8400804" y="0"/>
              <a:ext cx="733409" cy="6858000"/>
              <a:chOff x="9055676" y="0"/>
              <a:chExt cx="3136324" cy="6858000"/>
            </a:xfrm>
          </p:grpSpPr>
          <p:sp>
            <p:nvSpPr>
              <p:cNvPr id="10"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矩形 12"/>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9"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3714"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C15C9F3-58D8-4522-9E99-698E47EEDBA0}" type="datetime1">
              <a:rPr lang="zh-CN" altLang="en-US" sz="1400"/>
              <a:t>2025/5/30</a:t>
            </a:fld>
            <a:endParaRPr lang="zh-CN" altLang="en-US" sz="1400"/>
          </a:p>
        </p:txBody>
      </p:sp>
      <p:sp>
        <p:nvSpPr>
          <p:cNvPr id="24371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D03DD0AB-C7E8-466B-85F6-00EEF6C58F5B}" type="slidenum">
              <a:rPr lang="en-US" altLang="zh-CN" sz="1400"/>
              <a:t>47</a:t>
            </a:fld>
            <a:endParaRPr lang="en-US" altLang="zh-CN" sz="1400"/>
          </a:p>
        </p:txBody>
      </p:sp>
      <p:sp>
        <p:nvSpPr>
          <p:cNvPr id="243717" name="Rectangle 3"/>
          <p:cNvSpPr>
            <a:spLocks noGrp="1" noChangeArrowheads="1"/>
          </p:cNvSpPr>
          <p:nvPr>
            <p:ph type="body" idx="4294967295"/>
          </p:nvPr>
        </p:nvSpPr>
        <p:spPr>
          <a:xfrm>
            <a:off x="756003" y="1435419"/>
            <a:ext cx="7424806" cy="3410901"/>
          </a:xfrm>
        </p:spPr>
        <p:txBody>
          <a:bodyPr>
            <a:normAutofit/>
          </a:bodyPr>
          <a:lstStyle/>
          <a:p>
            <a:pPr eaLnBrk="1" hangingPunct="1">
              <a:lnSpc>
                <a:spcPct val="130000"/>
              </a:lnSpc>
              <a:spcBef>
                <a:spcPct val="0"/>
              </a:spcBef>
            </a:pPr>
            <a:r>
              <a:rPr lang="zh-CN" altLang="en-US" b="1" dirty="0">
                <a:latin typeface="华文宋体" panose="02010600040101010101" pitchFamily="2" charset="-122"/>
                <a:ea typeface="华文宋体" panose="02010600040101010101" pitchFamily="2" charset="-122"/>
              </a:rPr>
              <a:t>基本数据结构</a:t>
            </a:r>
          </a:p>
          <a:p>
            <a:pPr lvl="1" eaLnBrk="1" hangingPunct="1">
              <a:lnSpc>
                <a:spcPct val="130000"/>
              </a:lnSpc>
              <a:spcBef>
                <a:spcPct val="0"/>
              </a:spcBef>
            </a:pPr>
            <a:r>
              <a:rPr lang="zh-CN" altLang="en-US" sz="2800" b="1" dirty="0">
                <a:latin typeface="华文宋体" panose="02010600040101010101" pitchFamily="2" charset="-122"/>
                <a:ea typeface="华文宋体" panose="02010600040101010101" pitchFamily="2" charset="-122"/>
              </a:rPr>
              <a:t>样本集：</a:t>
            </a:r>
            <a:r>
              <a:rPr lang="en-US" altLang="zh-CN" sz="2800" b="1" dirty="0">
                <a:latin typeface="华文宋体" panose="02010600040101010101" pitchFamily="2" charset="-122"/>
                <a:ea typeface="华文宋体" panose="02010600040101010101" pitchFamily="2" charset="-122"/>
                <a:cs typeface="Times New Roman" panose="02020603050405020304" pitchFamily="18" charset="0"/>
              </a:rPr>
              <a:t>S={ (X</a:t>
            </a:r>
            <a:r>
              <a:rPr lang="en-US" altLang="zh-CN" sz="2800" b="1" baseline="-30000" dirty="0">
                <a:latin typeface="华文宋体" panose="02010600040101010101" pitchFamily="2" charset="-122"/>
                <a:ea typeface="华文宋体" panose="02010600040101010101" pitchFamily="2" charset="-122"/>
                <a:cs typeface="Times New Roman" panose="02020603050405020304" pitchFamily="18" charset="0"/>
              </a:rPr>
              <a:t>1</a:t>
            </a:r>
            <a:r>
              <a:rPr lang="en-US" altLang="zh-CN" sz="2800" b="1" dirty="0">
                <a:latin typeface="华文宋体" panose="02010600040101010101" pitchFamily="2" charset="-122"/>
                <a:ea typeface="华文宋体" panose="02010600040101010101" pitchFamily="2" charset="-122"/>
                <a:cs typeface="Times New Roman" panose="02020603050405020304" pitchFamily="18" charset="0"/>
              </a:rPr>
              <a:t>,Y</a:t>
            </a:r>
            <a:r>
              <a:rPr lang="en-US" altLang="zh-CN" sz="2800" b="1" baseline="-30000" dirty="0">
                <a:latin typeface="华文宋体" panose="02010600040101010101" pitchFamily="2" charset="-122"/>
                <a:ea typeface="华文宋体" panose="02010600040101010101" pitchFamily="2" charset="-122"/>
                <a:cs typeface="Times New Roman" panose="02020603050405020304" pitchFamily="18" charset="0"/>
              </a:rPr>
              <a:t>1</a:t>
            </a:r>
            <a:r>
              <a:rPr lang="en-US" altLang="zh-CN" sz="2800" b="1" dirty="0">
                <a:latin typeface="华文宋体" panose="02010600040101010101" pitchFamily="2" charset="-122"/>
                <a:ea typeface="华文宋体" panose="02010600040101010101" pitchFamily="2" charset="-122"/>
                <a:cs typeface="Times New Roman" panose="02020603050405020304" pitchFamily="18" charset="0"/>
              </a:rPr>
              <a:t>),(X</a:t>
            </a:r>
            <a:r>
              <a:rPr lang="en-US" altLang="zh-CN" sz="2800" b="1" baseline="-30000" dirty="0">
                <a:latin typeface="华文宋体" panose="02010600040101010101" pitchFamily="2" charset="-122"/>
                <a:ea typeface="华文宋体" panose="02010600040101010101" pitchFamily="2" charset="-122"/>
                <a:cs typeface="Times New Roman" panose="02020603050405020304" pitchFamily="18" charset="0"/>
              </a:rPr>
              <a:t>2</a:t>
            </a:r>
            <a:r>
              <a:rPr lang="en-US" altLang="zh-CN" sz="2800" b="1" dirty="0">
                <a:latin typeface="华文宋体" panose="02010600040101010101" pitchFamily="2" charset="-122"/>
                <a:ea typeface="华文宋体" panose="02010600040101010101" pitchFamily="2" charset="-122"/>
                <a:cs typeface="Times New Roman" panose="02020603050405020304" pitchFamily="18" charset="0"/>
              </a:rPr>
              <a:t>,Y</a:t>
            </a:r>
            <a:r>
              <a:rPr lang="en-US" altLang="zh-CN" sz="2800" b="1" baseline="-30000" dirty="0">
                <a:latin typeface="华文宋体" panose="02010600040101010101" pitchFamily="2" charset="-122"/>
                <a:ea typeface="华文宋体" panose="02010600040101010101" pitchFamily="2" charset="-122"/>
                <a:cs typeface="Times New Roman" panose="02020603050405020304" pitchFamily="18" charset="0"/>
              </a:rPr>
              <a:t>2</a:t>
            </a:r>
            <a:r>
              <a:rPr lang="en-US" altLang="zh-CN" sz="2800" b="1" dirty="0">
                <a:latin typeface="华文宋体" panose="02010600040101010101" pitchFamily="2" charset="-122"/>
                <a:ea typeface="华文宋体" panose="02010600040101010101" pitchFamily="2" charset="-122"/>
                <a:cs typeface="Times New Roman" panose="02020603050405020304" pitchFamily="18" charset="0"/>
              </a:rPr>
              <a:t>),…,(</a:t>
            </a:r>
            <a:r>
              <a:rPr lang="en-US" altLang="zh-CN" sz="2800" b="1" dirty="0" err="1">
                <a:latin typeface="华文宋体" panose="02010600040101010101" pitchFamily="2" charset="-122"/>
                <a:ea typeface="华文宋体" panose="02010600040101010101" pitchFamily="2" charset="-122"/>
                <a:cs typeface="Times New Roman" panose="02020603050405020304" pitchFamily="18" charset="0"/>
              </a:rPr>
              <a:t>X</a:t>
            </a:r>
            <a:r>
              <a:rPr lang="en-US" altLang="zh-CN" sz="2800" b="1" baseline="-30000" dirty="0" err="1">
                <a:latin typeface="华文宋体" panose="02010600040101010101" pitchFamily="2" charset="-122"/>
                <a:ea typeface="华文宋体" panose="02010600040101010101" pitchFamily="2" charset="-122"/>
                <a:cs typeface="Times New Roman" panose="02020603050405020304" pitchFamily="18" charset="0"/>
              </a:rPr>
              <a:t>s</a:t>
            </a:r>
            <a:r>
              <a:rPr lang="en-US" altLang="zh-CN" sz="2800" b="1" dirty="0" err="1">
                <a:latin typeface="华文宋体" panose="02010600040101010101" pitchFamily="2" charset="-122"/>
                <a:ea typeface="华文宋体" panose="02010600040101010101" pitchFamily="2" charset="-122"/>
                <a:cs typeface="Times New Roman" panose="02020603050405020304" pitchFamily="18" charset="0"/>
              </a:rPr>
              <a:t>,Y</a:t>
            </a:r>
            <a:r>
              <a:rPr lang="en-US" altLang="zh-CN" sz="2800" b="1" baseline="-30000" dirty="0" err="1">
                <a:latin typeface="华文宋体" panose="02010600040101010101" pitchFamily="2" charset="-122"/>
                <a:ea typeface="华文宋体" panose="02010600040101010101" pitchFamily="2" charset="-122"/>
                <a:cs typeface="Times New Roman" panose="02020603050405020304" pitchFamily="18" charset="0"/>
              </a:rPr>
              <a:t>s</a:t>
            </a:r>
            <a:r>
              <a:rPr lang="en-US" altLang="zh-CN" sz="2800" b="1" dirty="0">
                <a:latin typeface="华文宋体" panose="02010600040101010101" pitchFamily="2" charset="-122"/>
                <a:ea typeface="华文宋体" panose="02010600040101010101" pitchFamily="2" charset="-122"/>
                <a:cs typeface="Times New Roman" panose="02020603050405020304" pitchFamily="18" charset="0"/>
              </a:rPr>
              <a:t>)}</a:t>
            </a:r>
          </a:p>
          <a:p>
            <a:pPr lvl="1" eaLnBrk="1" hangingPunct="1">
              <a:lnSpc>
                <a:spcPct val="130000"/>
              </a:lnSpc>
              <a:spcBef>
                <a:spcPct val="0"/>
              </a:spcBef>
            </a:pPr>
            <a:r>
              <a:rPr lang="zh-CN" altLang="en-US" sz="2800" b="1" dirty="0">
                <a:latin typeface="华文宋体" panose="02010600040101010101" pitchFamily="2" charset="-122"/>
                <a:ea typeface="华文宋体" panose="02010600040101010101" pitchFamily="2" charset="-122"/>
                <a:cs typeface="Times New Roman" panose="02020603050405020304" pitchFamily="18" charset="0"/>
              </a:rPr>
              <a:t>输入向量：</a:t>
            </a:r>
            <a:r>
              <a:rPr lang="en-US" altLang="zh-CN" sz="2800" b="1" dirty="0">
                <a:latin typeface="华文宋体" panose="02010600040101010101" pitchFamily="2" charset="-122"/>
                <a:ea typeface="华文宋体" panose="02010600040101010101" pitchFamily="2" charset="-122"/>
                <a:cs typeface="Times New Roman" panose="02020603050405020304" pitchFamily="18" charset="0"/>
              </a:rPr>
              <a:t>X=(x</a:t>
            </a:r>
            <a:r>
              <a:rPr lang="en-US" altLang="zh-CN" sz="2800" b="1" baseline="-30000" dirty="0">
                <a:latin typeface="华文宋体" panose="02010600040101010101" pitchFamily="2" charset="-122"/>
                <a:ea typeface="华文宋体" panose="02010600040101010101" pitchFamily="2" charset="-122"/>
                <a:cs typeface="Times New Roman" panose="02020603050405020304" pitchFamily="18" charset="0"/>
              </a:rPr>
              <a:t>1</a:t>
            </a:r>
            <a:r>
              <a:rPr lang="zh-CN" altLang="en-US" sz="2800" b="1" dirty="0">
                <a:latin typeface="华文宋体" panose="02010600040101010101" pitchFamily="2" charset="-122"/>
                <a:ea typeface="华文宋体" panose="02010600040101010101" pitchFamily="2" charset="-122"/>
                <a:cs typeface="Times New Roman" panose="02020603050405020304" pitchFamily="18" charset="0"/>
              </a:rPr>
              <a:t>，</a:t>
            </a:r>
            <a:r>
              <a:rPr lang="en-US" altLang="zh-CN" sz="2800" b="1" dirty="0">
                <a:latin typeface="华文宋体" panose="02010600040101010101" pitchFamily="2" charset="-122"/>
                <a:ea typeface="华文宋体" panose="02010600040101010101" pitchFamily="2" charset="-122"/>
                <a:cs typeface="Times New Roman" panose="02020603050405020304" pitchFamily="18" charset="0"/>
              </a:rPr>
              <a:t>x</a:t>
            </a:r>
            <a:r>
              <a:rPr lang="en-US" altLang="zh-CN" sz="2800" b="1" baseline="-30000" dirty="0">
                <a:latin typeface="华文宋体" panose="02010600040101010101" pitchFamily="2" charset="-122"/>
                <a:ea typeface="华文宋体" panose="02010600040101010101" pitchFamily="2" charset="-122"/>
                <a:cs typeface="Times New Roman" panose="02020603050405020304" pitchFamily="18" charset="0"/>
              </a:rPr>
              <a:t>2</a:t>
            </a:r>
            <a:r>
              <a:rPr lang="zh-CN" altLang="en-US" sz="2800" b="1" dirty="0">
                <a:latin typeface="华文宋体" panose="02010600040101010101" pitchFamily="2" charset="-122"/>
                <a:ea typeface="华文宋体" panose="02010600040101010101" pitchFamily="2" charset="-122"/>
                <a:cs typeface="Times New Roman" panose="02020603050405020304" pitchFamily="18" charset="0"/>
              </a:rPr>
              <a:t>，</a:t>
            </a:r>
            <a:r>
              <a:rPr lang="en-US" altLang="zh-CN" sz="2800" b="1" dirty="0">
                <a:latin typeface="华文宋体" panose="02010600040101010101" pitchFamily="2" charset="-122"/>
                <a:ea typeface="华文宋体" panose="02010600040101010101" pitchFamily="2" charset="-122"/>
                <a:cs typeface="Times New Roman" panose="02020603050405020304" pitchFamily="18" charset="0"/>
              </a:rPr>
              <a:t>…</a:t>
            </a:r>
            <a:r>
              <a:rPr lang="zh-CN" altLang="en-US" sz="2800" b="1" dirty="0">
                <a:latin typeface="华文宋体" panose="02010600040101010101" pitchFamily="2" charset="-122"/>
                <a:ea typeface="华文宋体" panose="02010600040101010101" pitchFamily="2" charset="-122"/>
                <a:cs typeface="Times New Roman" panose="02020603050405020304" pitchFamily="18" charset="0"/>
              </a:rPr>
              <a:t>，</a:t>
            </a:r>
            <a:r>
              <a:rPr lang="en-US" altLang="zh-CN" sz="2800" b="1" dirty="0" err="1">
                <a:latin typeface="华文宋体" panose="02010600040101010101" pitchFamily="2" charset="-122"/>
                <a:ea typeface="华文宋体" panose="02010600040101010101" pitchFamily="2" charset="-122"/>
                <a:cs typeface="Times New Roman" panose="02020603050405020304" pitchFamily="18" charset="0"/>
              </a:rPr>
              <a:t>x</a:t>
            </a:r>
            <a:r>
              <a:rPr lang="en-US" altLang="zh-CN" sz="2800" b="1" baseline="-30000" dirty="0" err="1">
                <a:latin typeface="华文宋体" panose="02010600040101010101" pitchFamily="2" charset="-122"/>
                <a:ea typeface="华文宋体" panose="02010600040101010101" pitchFamily="2" charset="-122"/>
                <a:cs typeface="Times New Roman" panose="02020603050405020304" pitchFamily="18" charset="0"/>
              </a:rPr>
              <a:t>n</a:t>
            </a:r>
            <a:r>
              <a:rPr lang="en-US" altLang="zh-CN" sz="2800" b="1" dirty="0">
                <a:latin typeface="华文宋体" panose="02010600040101010101" pitchFamily="2" charset="-122"/>
                <a:ea typeface="华文宋体" panose="02010600040101010101" pitchFamily="2" charset="-122"/>
                <a:cs typeface="Times New Roman" panose="02020603050405020304" pitchFamily="18" charset="0"/>
              </a:rPr>
              <a:t>)</a:t>
            </a:r>
          </a:p>
          <a:p>
            <a:pPr lvl="1" eaLnBrk="1" hangingPunct="1">
              <a:lnSpc>
                <a:spcPct val="130000"/>
              </a:lnSpc>
              <a:spcBef>
                <a:spcPct val="0"/>
              </a:spcBef>
            </a:pPr>
            <a:r>
              <a:rPr lang="zh-CN" altLang="en-US" sz="2800" b="1" dirty="0">
                <a:latin typeface="华文宋体" panose="02010600040101010101" pitchFamily="2" charset="-122"/>
                <a:ea typeface="华文宋体" panose="02010600040101010101" pitchFamily="2" charset="-122"/>
                <a:cs typeface="Times New Roman" panose="02020603050405020304" pitchFamily="18" charset="0"/>
              </a:rPr>
              <a:t>理想输出向量：</a:t>
            </a:r>
            <a:r>
              <a:rPr lang="en-US" altLang="zh-CN" sz="2800" b="1" dirty="0">
                <a:latin typeface="华文宋体" panose="02010600040101010101" pitchFamily="2" charset="-122"/>
                <a:ea typeface="华文宋体" panose="02010600040101010101" pitchFamily="2" charset="-122"/>
                <a:cs typeface="Times New Roman" panose="02020603050405020304" pitchFamily="18" charset="0"/>
              </a:rPr>
              <a:t>Y=(y</a:t>
            </a:r>
            <a:r>
              <a:rPr lang="en-US" altLang="zh-CN" sz="2800" b="1" baseline="-30000" dirty="0">
                <a:latin typeface="华文宋体" panose="02010600040101010101" pitchFamily="2" charset="-122"/>
                <a:ea typeface="华文宋体" panose="02010600040101010101" pitchFamily="2" charset="-122"/>
                <a:cs typeface="Times New Roman" panose="02020603050405020304" pitchFamily="18" charset="0"/>
              </a:rPr>
              <a:t>1</a:t>
            </a:r>
            <a:r>
              <a:rPr lang="zh-CN" altLang="en-US" sz="2800" b="1" dirty="0">
                <a:latin typeface="华文宋体" panose="02010600040101010101" pitchFamily="2" charset="-122"/>
                <a:ea typeface="华文宋体" panose="02010600040101010101" pitchFamily="2" charset="-122"/>
                <a:cs typeface="Times New Roman" panose="02020603050405020304" pitchFamily="18" charset="0"/>
              </a:rPr>
              <a:t>，</a:t>
            </a:r>
            <a:r>
              <a:rPr lang="en-US" altLang="zh-CN" sz="2800" b="1" dirty="0">
                <a:latin typeface="华文宋体" panose="02010600040101010101" pitchFamily="2" charset="-122"/>
                <a:ea typeface="华文宋体" panose="02010600040101010101" pitchFamily="2" charset="-122"/>
                <a:cs typeface="Times New Roman" panose="02020603050405020304" pitchFamily="18" charset="0"/>
              </a:rPr>
              <a:t>y</a:t>
            </a:r>
            <a:r>
              <a:rPr lang="en-US" altLang="zh-CN" sz="2800" b="1" baseline="-30000" dirty="0">
                <a:latin typeface="华文宋体" panose="02010600040101010101" pitchFamily="2" charset="-122"/>
                <a:ea typeface="华文宋体" panose="02010600040101010101" pitchFamily="2" charset="-122"/>
                <a:cs typeface="Times New Roman" panose="02020603050405020304" pitchFamily="18" charset="0"/>
              </a:rPr>
              <a:t>2</a:t>
            </a:r>
            <a:r>
              <a:rPr lang="zh-CN" altLang="en-US" sz="2800" b="1" dirty="0">
                <a:latin typeface="华文宋体" panose="02010600040101010101" pitchFamily="2" charset="-122"/>
                <a:ea typeface="华文宋体" panose="02010600040101010101" pitchFamily="2" charset="-122"/>
                <a:cs typeface="Times New Roman" panose="02020603050405020304" pitchFamily="18" charset="0"/>
              </a:rPr>
              <a:t>，</a:t>
            </a:r>
            <a:r>
              <a:rPr lang="en-US" altLang="zh-CN" sz="2800" b="1" dirty="0">
                <a:latin typeface="华文宋体" panose="02010600040101010101" pitchFamily="2" charset="-122"/>
                <a:ea typeface="华文宋体" panose="02010600040101010101" pitchFamily="2" charset="-122"/>
                <a:cs typeface="Times New Roman" panose="02020603050405020304" pitchFamily="18" charset="0"/>
              </a:rPr>
              <a:t>…</a:t>
            </a:r>
            <a:r>
              <a:rPr lang="zh-CN" altLang="en-US" sz="2800" b="1" dirty="0">
                <a:latin typeface="华文宋体" panose="02010600040101010101" pitchFamily="2" charset="-122"/>
                <a:ea typeface="华文宋体" panose="02010600040101010101" pitchFamily="2" charset="-122"/>
                <a:cs typeface="Times New Roman" panose="02020603050405020304" pitchFamily="18" charset="0"/>
              </a:rPr>
              <a:t>，</a:t>
            </a:r>
            <a:r>
              <a:rPr lang="en-US" altLang="zh-CN" sz="2800" b="1" dirty="0" err="1">
                <a:latin typeface="华文宋体" panose="02010600040101010101" pitchFamily="2" charset="-122"/>
                <a:ea typeface="华文宋体" panose="02010600040101010101" pitchFamily="2" charset="-122"/>
                <a:cs typeface="Times New Roman" panose="02020603050405020304" pitchFamily="18" charset="0"/>
              </a:rPr>
              <a:t>y</a:t>
            </a:r>
            <a:r>
              <a:rPr lang="en-US" altLang="zh-CN" sz="2800" b="1" baseline="-30000" dirty="0" err="1">
                <a:latin typeface="华文宋体" panose="02010600040101010101" pitchFamily="2" charset="-122"/>
                <a:ea typeface="华文宋体" panose="02010600040101010101" pitchFamily="2" charset="-122"/>
                <a:cs typeface="Times New Roman" panose="02020603050405020304" pitchFamily="18" charset="0"/>
              </a:rPr>
              <a:t>m</a:t>
            </a:r>
            <a:r>
              <a:rPr lang="en-US" altLang="zh-CN" sz="2800" b="1" dirty="0">
                <a:latin typeface="华文宋体" panose="02010600040101010101" pitchFamily="2" charset="-122"/>
                <a:ea typeface="华文宋体" panose="02010600040101010101" pitchFamily="2" charset="-122"/>
                <a:cs typeface="Times New Roman" panose="02020603050405020304" pitchFamily="18" charset="0"/>
              </a:rPr>
              <a:t>)</a:t>
            </a:r>
          </a:p>
          <a:p>
            <a:pPr lvl="1" eaLnBrk="1" hangingPunct="1">
              <a:lnSpc>
                <a:spcPct val="130000"/>
              </a:lnSpc>
              <a:spcBef>
                <a:spcPct val="0"/>
              </a:spcBef>
            </a:pPr>
            <a:r>
              <a:rPr lang="en-US" altLang="zh-CN" sz="2800" b="1" dirty="0">
                <a:latin typeface="华文宋体" panose="02010600040101010101" pitchFamily="2" charset="-122"/>
                <a:ea typeface="华文宋体" panose="02010600040101010101" pitchFamily="2" charset="-122"/>
                <a:cs typeface="Times New Roman" panose="02020603050405020304" pitchFamily="18" charset="0"/>
              </a:rPr>
              <a:t>L</a:t>
            </a:r>
            <a:r>
              <a:rPr lang="zh-CN" altLang="en-US" sz="2800" b="1" dirty="0">
                <a:latin typeface="华文宋体" panose="02010600040101010101" pitchFamily="2" charset="-122"/>
                <a:ea typeface="华文宋体" panose="02010600040101010101" pitchFamily="2" charset="-122"/>
                <a:cs typeface="Times New Roman" panose="02020603050405020304" pitchFamily="18" charset="0"/>
              </a:rPr>
              <a:t>层： </a:t>
            </a:r>
            <a:r>
              <a:rPr lang="en-US" altLang="zh-CN" sz="2800" b="1" dirty="0">
                <a:latin typeface="华文宋体" panose="02010600040101010101" pitchFamily="2" charset="-122"/>
                <a:ea typeface="华文宋体" panose="02010600040101010101" pitchFamily="2" charset="-122"/>
                <a:cs typeface="Times New Roman" panose="02020603050405020304" pitchFamily="18" charset="0"/>
              </a:rPr>
              <a:t>W</a:t>
            </a:r>
            <a:r>
              <a:rPr lang="en-US" altLang="zh-CN" sz="2800" b="1" baseline="30000" dirty="0">
                <a:latin typeface="华文宋体" panose="02010600040101010101" pitchFamily="2" charset="-122"/>
                <a:ea typeface="华文宋体" panose="02010600040101010101" pitchFamily="2" charset="-122"/>
                <a:cs typeface="Times New Roman" panose="02020603050405020304" pitchFamily="18" charset="0"/>
              </a:rPr>
              <a:t>(1)</a:t>
            </a:r>
            <a:r>
              <a:rPr lang="en-US" altLang="zh-CN" sz="2800" b="1" dirty="0">
                <a:latin typeface="华文宋体" panose="02010600040101010101" pitchFamily="2" charset="-122"/>
                <a:ea typeface="华文宋体" panose="02010600040101010101" pitchFamily="2" charset="-122"/>
                <a:cs typeface="Times New Roman" panose="02020603050405020304" pitchFamily="18" charset="0"/>
              </a:rPr>
              <a:t> </a:t>
            </a:r>
            <a:r>
              <a:rPr lang="zh-CN" altLang="en-US" sz="2800" b="1" dirty="0">
                <a:latin typeface="华文宋体" panose="02010600040101010101" pitchFamily="2" charset="-122"/>
                <a:ea typeface="华文宋体" panose="02010600040101010101" pitchFamily="2" charset="-122"/>
                <a:cs typeface="Times New Roman" panose="02020603050405020304" pitchFamily="18" charset="0"/>
              </a:rPr>
              <a:t>，</a:t>
            </a:r>
            <a:r>
              <a:rPr lang="en-US" altLang="zh-CN" sz="2800" b="1" dirty="0">
                <a:latin typeface="华文宋体" panose="02010600040101010101" pitchFamily="2" charset="-122"/>
                <a:ea typeface="华文宋体" panose="02010600040101010101" pitchFamily="2" charset="-122"/>
                <a:cs typeface="Times New Roman" panose="02020603050405020304" pitchFamily="18" charset="0"/>
              </a:rPr>
              <a:t>W</a:t>
            </a:r>
            <a:r>
              <a:rPr lang="en-US" altLang="zh-CN" sz="2800" b="1" baseline="30000" dirty="0">
                <a:latin typeface="华文宋体" panose="02010600040101010101" pitchFamily="2" charset="-122"/>
                <a:ea typeface="华文宋体" panose="02010600040101010101" pitchFamily="2" charset="-122"/>
                <a:cs typeface="Times New Roman" panose="02020603050405020304" pitchFamily="18" charset="0"/>
              </a:rPr>
              <a:t>(2)</a:t>
            </a:r>
            <a:r>
              <a:rPr lang="en-US" altLang="zh-CN" sz="2800" b="1" dirty="0">
                <a:latin typeface="华文宋体" panose="02010600040101010101" pitchFamily="2" charset="-122"/>
                <a:ea typeface="华文宋体" panose="02010600040101010101" pitchFamily="2" charset="-122"/>
                <a:cs typeface="Times New Roman" panose="02020603050405020304" pitchFamily="18" charset="0"/>
              </a:rPr>
              <a:t> </a:t>
            </a:r>
            <a:r>
              <a:rPr lang="zh-CN" altLang="en-US" sz="2800" b="1" dirty="0">
                <a:latin typeface="华文宋体" panose="02010600040101010101" pitchFamily="2" charset="-122"/>
                <a:ea typeface="华文宋体" panose="02010600040101010101" pitchFamily="2" charset="-122"/>
                <a:cs typeface="Times New Roman" panose="02020603050405020304" pitchFamily="18" charset="0"/>
              </a:rPr>
              <a:t>，</a:t>
            </a:r>
            <a:r>
              <a:rPr lang="en-US" altLang="zh-CN" sz="2800" b="1" dirty="0">
                <a:latin typeface="华文宋体" panose="02010600040101010101" pitchFamily="2" charset="-122"/>
                <a:ea typeface="华文宋体" panose="02010600040101010101" pitchFamily="2" charset="-122"/>
                <a:cs typeface="Times New Roman" panose="02020603050405020304" pitchFamily="18" charset="0"/>
              </a:rPr>
              <a:t>…</a:t>
            </a:r>
            <a:r>
              <a:rPr lang="zh-CN" altLang="en-US" sz="2800" b="1" dirty="0">
                <a:latin typeface="华文宋体" panose="02010600040101010101" pitchFamily="2" charset="-122"/>
                <a:ea typeface="华文宋体" panose="02010600040101010101" pitchFamily="2" charset="-122"/>
                <a:cs typeface="Times New Roman" panose="02020603050405020304" pitchFamily="18" charset="0"/>
              </a:rPr>
              <a:t>，</a:t>
            </a:r>
            <a:r>
              <a:rPr lang="en-US" altLang="zh-CN" sz="2800" b="1" dirty="0">
                <a:latin typeface="华文宋体" panose="02010600040101010101" pitchFamily="2" charset="-122"/>
                <a:ea typeface="华文宋体" panose="02010600040101010101" pitchFamily="2" charset="-122"/>
                <a:cs typeface="Times New Roman" panose="02020603050405020304" pitchFamily="18" charset="0"/>
              </a:rPr>
              <a:t>W</a:t>
            </a:r>
            <a:r>
              <a:rPr lang="en-US" altLang="zh-CN" sz="2800" b="1" baseline="30000" dirty="0">
                <a:latin typeface="华文宋体" panose="02010600040101010101" pitchFamily="2" charset="-122"/>
                <a:ea typeface="华文宋体" panose="02010600040101010101" pitchFamily="2" charset="-122"/>
                <a:cs typeface="Times New Roman" panose="02020603050405020304" pitchFamily="18" charset="0"/>
              </a:rPr>
              <a:t>(L)</a:t>
            </a:r>
            <a:r>
              <a:rPr lang="en-US" altLang="zh-CN" sz="2800" b="1" dirty="0">
                <a:latin typeface="华文宋体" panose="02010600040101010101" pitchFamily="2" charset="-122"/>
                <a:ea typeface="华文宋体" panose="02010600040101010101" pitchFamily="2" charset="-122"/>
                <a:cs typeface="Times New Roman" panose="02020603050405020304" pitchFamily="18" charset="0"/>
              </a:rPr>
              <a:t> </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8EE66F4C-18A4-418E-9610-FBDD83372577}"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grpSp>
        <p:nvGrpSpPr>
          <p:cNvPr id="7" name="组合 6"/>
          <p:cNvGrpSpPr/>
          <p:nvPr/>
        </p:nvGrpSpPr>
        <p:grpSpPr>
          <a:xfrm>
            <a:off x="8400804" y="0"/>
            <a:ext cx="851355" cy="6858000"/>
            <a:chOff x="8400804" y="0"/>
            <a:chExt cx="851355" cy="6858000"/>
          </a:xfrm>
        </p:grpSpPr>
        <p:grpSp>
          <p:nvGrpSpPr>
            <p:cNvPr id="8" name="组 9"/>
            <p:cNvGrpSpPr/>
            <p:nvPr/>
          </p:nvGrpSpPr>
          <p:grpSpPr>
            <a:xfrm>
              <a:off x="8400804" y="0"/>
              <a:ext cx="733409" cy="6858000"/>
              <a:chOff x="9055676" y="0"/>
              <a:chExt cx="3136324" cy="6858000"/>
            </a:xfrm>
          </p:grpSpPr>
          <p:sp>
            <p:nvSpPr>
              <p:cNvPr id="10"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矩形 12"/>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9"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
        <p:nvSpPr>
          <p:cNvPr id="15" name="Rectangle 2"/>
          <p:cNvSpPr txBox="1">
            <a:spLocks noChangeArrowheads="1"/>
          </p:cNvSpPr>
          <p:nvPr/>
        </p:nvSpPr>
        <p:spPr>
          <a:xfrm>
            <a:off x="751309" y="319407"/>
            <a:ext cx="7429500" cy="1116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华文宋体" panose="02010600040101010101" pitchFamily="2" charset="-122"/>
                <a:ea typeface="华文宋体" panose="02010600040101010101" pitchFamily="2" charset="-122"/>
              </a:rPr>
              <a:t>10.1 </a:t>
            </a:r>
            <a:r>
              <a:rPr lang="zh-CN" altLang="en-US" sz="4000" b="1" dirty="0">
                <a:solidFill>
                  <a:srgbClr val="FF0000"/>
                </a:solidFill>
                <a:latin typeface="华文宋体" panose="02010600040101010101" pitchFamily="2" charset="-122"/>
                <a:ea typeface="华文宋体" panose="02010600040101010101" pitchFamily="2" charset="-122"/>
              </a:rPr>
              <a:t>基本的非确定训练算法</a:t>
            </a:r>
            <a:r>
              <a:rPr lang="zh-CN" altLang="en-US" sz="4000" dirty="0">
                <a:solidFill>
                  <a:srgbClr val="FF0000"/>
                </a:solidFill>
                <a:latin typeface="华文宋体" panose="02010600040101010101" pitchFamily="2" charset="-122"/>
                <a:ea typeface="华文宋体" panose="02010600040101010101"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3717">
                                            <p:txEl>
                                              <p:pRg st="0" end="0"/>
                                            </p:txEl>
                                          </p:spTgt>
                                        </p:tgtEl>
                                        <p:attrNameLst>
                                          <p:attrName>style.visibility</p:attrName>
                                        </p:attrNameLst>
                                      </p:cBhvr>
                                      <p:to>
                                        <p:strVal val="visible"/>
                                      </p:to>
                                    </p:set>
                                    <p:anim calcmode="lin" valueType="num">
                                      <p:cBhvr additive="base">
                                        <p:cTn id="7" dur="500" fill="hold"/>
                                        <p:tgtEl>
                                          <p:spTgt spid="24371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4371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43717">
                                            <p:txEl>
                                              <p:pRg st="1" end="1"/>
                                            </p:txEl>
                                          </p:spTgt>
                                        </p:tgtEl>
                                        <p:attrNameLst>
                                          <p:attrName>style.visibility</p:attrName>
                                        </p:attrNameLst>
                                      </p:cBhvr>
                                      <p:to>
                                        <p:strVal val="visible"/>
                                      </p:to>
                                    </p:set>
                                    <p:anim calcmode="lin" valueType="num">
                                      <p:cBhvr additive="base">
                                        <p:cTn id="13" dur="500" fill="hold"/>
                                        <p:tgtEl>
                                          <p:spTgt spid="24371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4371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43717">
                                            <p:txEl>
                                              <p:pRg st="2" end="2"/>
                                            </p:txEl>
                                          </p:spTgt>
                                        </p:tgtEl>
                                        <p:attrNameLst>
                                          <p:attrName>style.visibility</p:attrName>
                                        </p:attrNameLst>
                                      </p:cBhvr>
                                      <p:to>
                                        <p:strVal val="visible"/>
                                      </p:to>
                                    </p:set>
                                    <p:anim calcmode="lin" valueType="num">
                                      <p:cBhvr additive="base">
                                        <p:cTn id="19" dur="500" fill="hold"/>
                                        <p:tgtEl>
                                          <p:spTgt spid="24371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4371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43717">
                                            <p:txEl>
                                              <p:pRg st="3" end="3"/>
                                            </p:txEl>
                                          </p:spTgt>
                                        </p:tgtEl>
                                        <p:attrNameLst>
                                          <p:attrName>style.visibility</p:attrName>
                                        </p:attrNameLst>
                                      </p:cBhvr>
                                      <p:to>
                                        <p:strVal val="visible"/>
                                      </p:to>
                                    </p:set>
                                    <p:anim calcmode="lin" valueType="num">
                                      <p:cBhvr additive="base">
                                        <p:cTn id="25" dur="500" fill="hold"/>
                                        <p:tgtEl>
                                          <p:spTgt spid="24371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4371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43717">
                                            <p:txEl>
                                              <p:pRg st="4" end="4"/>
                                            </p:txEl>
                                          </p:spTgt>
                                        </p:tgtEl>
                                        <p:attrNameLst>
                                          <p:attrName>style.visibility</p:attrName>
                                        </p:attrNameLst>
                                      </p:cBhvr>
                                      <p:to>
                                        <p:strVal val="visible"/>
                                      </p:to>
                                    </p:set>
                                    <p:anim calcmode="lin" valueType="num">
                                      <p:cBhvr additive="base">
                                        <p:cTn id="31" dur="500" fill="hold"/>
                                        <p:tgtEl>
                                          <p:spTgt spid="243717">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4371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17" grpId="0" build="p" bldLvl="2"/>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4738"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A89A29EA-C101-4E14-B207-9BD357B125F1}" type="datetime1">
              <a:rPr lang="zh-CN" altLang="en-US" sz="1400"/>
              <a:t>2025/5/30</a:t>
            </a:fld>
            <a:endParaRPr lang="zh-CN" altLang="en-US" sz="1400"/>
          </a:p>
        </p:txBody>
      </p:sp>
      <p:sp>
        <p:nvSpPr>
          <p:cNvPr id="244739"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12584D89-FEDD-45BF-B63B-52733F9A4EBB}" type="slidenum">
              <a:rPr lang="en-US" altLang="zh-CN" sz="1400"/>
              <a:t>48</a:t>
            </a:fld>
            <a:endParaRPr lang="en-US" altLang="zh-CN" sz="1400"/>
          </a:p>
        </p:txBody>
      </p:sp>
      <p:sp>
        <p:nvSpPr>
          <p:cNvPr id="244741" name="Rectangle 3"/>
          <p:cNvSpPr>
            <a:spLocks noGrp="1" noChangeArrowheads="1"/>
          </p:cNvSpPr>
          <p:nvPr>
            <p:ph type="body" idx="4294967295"/>
          </p:nvPr>
        </p:nvSpPr>
        <p:spPr>
          <a:xfrm>
            <a:off x="381000" y="1295400"/>
            <a:ext cx="2209800" cy="609600"/>
          </a:xfrm>
        </p:spPr>
        <p:txBody>
          <a:bodyPr/>
          <a:lstStyle/>
          <a:p>
            <a:pPr eaLnBrk="1" hangingPunct="1"/>
            <a:r>
              <a:rPr lang="zh-CN" altLang="en-US" b="1" dirty="0">
                <a:latin typeface="Times New Roman" panose="02020603050405020304" pitchFamily="18" charset="0"/>
                <a:ea typeface="黑体" panose="02010609060101010101" pitchFamily="49" charset="-122"/>
              </a:rPr>
              <a:t>拓扑结构</a:t>
            </a:r>
            <a:r>
              <a:rPr lang="zh-CN" altLang="en-US" dirty="0">
                <a:ea typeface="宋体" panose="02010600030101010101" pitchFamily="2" charset="-122"/>
              </a:rPr>
              <a:t> </a:t>
            </a:r>
          </a:p>
        </p:txBody>
      </p:sp>
      <p:grpSp>
        <p:nvGrpSpPr>
          <p:cNvPr id="2" name="Group 4"/>
          <p:cNvGrpSpPr/>
          <p:nvPr/>
        </p:nvGrpSpPr>
        <p:grpSpPr bwMode="auto">
          <a:xfrm>
            <a:off x="628650" y="1897063"/>
            <a:ext cx="7612063" cy="4459288"/>
            <a:chOff x="0" y="0"/>
            <a:chExt cx="4795" cy="2809"/>
          </a:xfrm>
        </p:grpSpPr>
        <p:grpSp>
          <p:nvGrpSpPr>
            <p:cNvPr id="244744" name="Group 5"/>
            <p:cNvGrpSpPr/>
            <p:nvPr/>
          </p:nvGrpSpPr>
          <p:grpSpPr bwMode="auto">
            <a:xfrm>
              <a:off x="0" y="0"/>
              <a:ext cx="4795" cy="2809"/>
              <a:chOff x="0" y="0"/>
              <a:chExt cx="4795" cy="3016"/>
            </a:xfrm>
          </p:grpSpPr>
          <p:grpSp>
            <p:nvGrpSpPr>
              <p:cNvPr id="244748" name="Group 6"/>
              <p:cNvGrpSpPr/>
              <p:nvPr/>
            </p:nvGrpSpPr>
            <p:grpSpPr bwMode="auto">
              <a:xfrm>
                <a:off x="0" y="58"/>
                <a:ext cx="4704" cy="2602"/>
                <a:chOff x="0" y="0"/>
                <a:chExt cx="5580" cy="2184"/>
              </a:xfrm>
            </p:grpSpPr>
            <p:sp>
              <p:nvSpPr>
                <p:cNvPr id="244765" name="Oval 7"/>
                <p:cNvSpPr>
                  <a:spLocks noChangeArrowheads="1"/>
                </p:cNvSpPr>
                <p:nvPr/>
              </p:nvSpPr>
              <p:spPr bwMode="auto">
                <a:xfrm>
                  <a:off x="720" y="75"/>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244766" name="Oval 8"/>
                <p:cNvSpPr>
                  <a:spLocks noChangeArrowheads="1"/>
                </p:cNvSpPr>
                <p:nvPr/>
              </p:nvSpPr>
              <p:spPr bwMode="auto">
                <a:xfrm>
                  <a:off x="720" y="714"/>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244767" name="Oval 9"/>
                <p:cNvSpPr>
                  <a:spLocks noChangeArrowheads="1"/>
                </p:cNvSpPr>
                <p:nvPr/>
              </p:nvSpPr>
              <p:spPr bwMode="auto">
                <a:xfrm>
                  <a:off x="720" y="1962"/>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244768" name="Rectangle 10"/>
                <p:cNvSpPr>
                  <a:spLocks noChangeArrowheads="1"/>
                </p:cNvSpPr>
                <p:nvPr/>
              </p:nvSpPr>
              <p:spPr bwMode="auto">
                <a:xfrm>
                  <a:off x="1980" y="0"/>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244769" name="Rectangle 11"/>
                <p:cNvSpPr>
                  <a:spLocks noChangeArrowheads="1"/>
                </p:cNvSpPr>
                <p:nvPr/>
              </p:nvSpPr>
              <p:spPr bwMode="auto">
                <a:xfrm>
                  <a:off x="1980" y="624"/>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244770" name="Rectangle 12"/>
                <p:cNvSpPr>
                  <a:spLocks noChangeArrowheads="1"/>
                </p:cNvSpPr>
                <p:nvPr/>
              </p:nvSpPr>
              <p:spPr bwMode="auto">
                <a:xfrm>
                  <a:off x="1980" y="1872"/>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244771" name="Rectangle 13"/>
                <p:cNvSpPr>
                  <a:spLocks noChangeArrowheads="1"/>
                </p:cNvSpPr>
                <p:nvPr/>
              </p:nvSpPr>
              <p:spPr bwMode="auto">
                <a:xfrm>
                  <a:off x="3060" y="0"/>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244772" name="Rectangle 14"/>
                <p:cNvSpPr>
                  <a:spLocks noChangeArrowheads="1"/>
                </p:cNvSpPr>
                <p:nvPr/>
              </p:nvSpPr>
              <p:spPr bwMode="auto">
                <a:xfrm>
                  <a:off x="3060" y="624"/>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244773" name="Rectangle 15"/>
                <p:cNvSpPr>
                  <a:spLocks noChangeArrowheads="1"/>
                </p:cNvSpPr>
                <p:nvPr/>
              </p:nvSpPr>
              <p:spPr bwMode="auto">
                <a:xfrm>
                  <a:off x="3060" y="1872"/>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244774" name="Rectangle 16"/>
                <p:cNvSpPr>
                  <a:spLocks noChangeArrowheads="1"/>
                </p:cNvSpPr>
                <p:nvPr/>
              </p:nvSpPr>
              <p:spPr bwMode="auto">
                <a:xfrm>
                  <a:off x="4680" y="1872"/>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244775" name="Rectangle 17"/>
                <p:cNvSpPr>
                  <a:spLocks noChangeArrowheads="1"/>
                </p:cNvSpPr>
                <p:nvPr/>
              </p:nvSpPr>
              <p:spPr bwMode="auto">
                <a:xfrm>
                  <a:off x="4680" y="624"/>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244776" name="Rectangle 18"/>
                <p:cNvSpPr>
                  <a:spLocks noChangeArrowheads="1"/>
                </p:cNvSpPr>
                <p:nvPr/>
              </p:nvSpPr>
              <p:spPr bwMode="auto">
                <a:xfrm>
                  <a:off x="4680" y="0"/>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244777" name="Line 19"/>
                <p:cNvSpPr>
                  <a:spLocks noChangeShapeType="1"/>
                </p:cNvSpPr>
                <p:nvPr/>
              </p:nvSpPr>
              <p:spPr bwMode="auto">
                <a:xfrm>
                  <a:off x="0" y="156"/>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4778" name="Line 20"/>
                <p:cNvSpPr>
                  <a:spLocks noChangeShapeType="1"/>
                </p:cNvSpPr>
                <p:nvPr/>
              </p:nvSpPr>
              <p:spPr bwMode="auto">
                <a:xfrm>
                  <a:off x="0" y="780"/>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4779" name="Line 21"/>
                <p:cNvSpPr>
                  <a:spLocks noChangeShapeType="1"/>
                </p:cNvSpPr>
                <p:nvPr/>
              </p:nvSpPr>
              <p:spPr bwMode="auto">
                <a:xfrm>
                  <a:off x="0" y="2028"/>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4780" name="Line 22"/>
                <p:cNvSpPr>
                  <a:spLocks noChangeShapeType="1"/>
                </p:cNvSpPr>
                <p:nvPr/>
              </p:nvSpPr>
              <p:spPr bwMode="auto">
                <a:xfrm>
                  <a:off x="4860" y="2028"/>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4781" name="Line 23"/>
                <p:cNvSpPr>
                  <a:spLocks noChangeShapeType="1"/>
                </p:cNvSpPr>
                <p:nvPr/>
              </p:nvSpPr>
              <p:spPr bwMode="auto">
                <a:xfrm>
                  <a:off x="4860" y="780"/>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4782" name="Line 24"/>
                <p:cNvSpPr>
                  <a:spLocks noChangeShapeType="1"/>
                </p:cNvSpPr>
                <p:nvPr/>
              </p:nvSpPr>
              <p:spPr bwMode="auto">
                <a:xfrm>
                  <a:off x="4860" y="156"/>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4783" name="Line 25"/>
                <p:cNvSpPr>
                  <a:spLocks noChangeShapeType="1"/>
                </p:cNvSpPr>
                <p:nvPr/>
              </p:nvSpPr>
              <p:spPr bwMode="auto">
                <a:xfrm>
                  <a:off x="900" y="156"/>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4784" name="Line 26"/>
                <p:cNvSpPr>
                  <a:spLocks noChangeShapeType="1"/>
                </p:cNvSpPr>
                <p:nvPr/>
              </p:nvSpPr>
              <p:spPr bwMode="auto">
                <a:xfrm>
                  <a:off x="900" y="780"/>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4785" name="Line 27"/>
                <p:cNvSpPr>
                  <a:spLocks noChangeShapeType="1"/>
                </p:cNvSpPr>
                <p:nvPr/>
              </p:nvSpPr>
              <p:spPr bwMode="auto">
                <a:xfrm>
                  <a:off x="900" y="2028"/>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4786" name="Line 28"/>
                <p:cNvSpPr>
                  <a:spLocks noChangeShapeType="1"/>
                </p:cNvSpPr>
                <p:nvPr/>
              </p:nvSpPr>
              <p:spPr bwMode="auto">
                <a:xfrm>
                  <a:off x="900" y="156"/>
                  <a:ext cx="1080" cy="46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4787" name="Line 29"/>
                <p:cNvSpPr>
                  <a:spLocks noChangeShapeType="1"/>
                </p:cNvSpPr>
                <p:nvPr/>
              </p:nvSpPr>
              <p:spPr bwMode="auto">
                <a:xfrm>
                  <a:off x="900" y="156"/>
                  <a:ext cx="1080" cy="171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4788" name="Line 30"/>
                <p:cNvSpPr>
                  <a:spLocks noChangeShapeType="1"/>
                </p:cNvSpPr>
                <p:nvPr/>
              </p:nvSpPr>
              <p:spPr bwMode="auto">
                <a:xfrm flipV="1">
                  <a:off x="900" y="156"/>
                  <a:ext cx="1080" cy="62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4789" name="Line 31"/>
                <p:cNvSpPr>
                  <a:spLocks noChangeShapeType="1"/>
                </p:cNvSpPr>
                <p:nvPr/>
              </p:nvSpPr>
              <p:spPr bwMode="auto">
                <a:xfrm flipV="1">
                  <a:off x="900" y="312"/>
                  <a:ext cx="1080" cy="171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4790" name="Line 32"/>
                <p:cNvSpPr>
                  <a:spLocks noChangeShapeType="1"/>
                </p:cNvSpPr>
                <p:nvPr/>
              </p:nvSpPr>
              <p:spPr bwMode="auto">
                <a:xfrm>
                  <a:off x="900" y="780"/>
                  <a:ext cx="1080" cy="124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4791" name="Line 33"/>
                <p:cNvSpPr>
                  <a:spLocks noChangeShapeType="1"/>
                </p:cNvSpPr>
                <p:nvPr/>
              </p:nvSpPr>
              <p:spPr bwMode="auto">
                <a:xfrm flipV="1">
                  <a:off x="900" y="936"/>
                  <a:ext cx="1080" cy="1092"/>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4792" name="Line 34"/>
                <p:cNvSpPr>
                  <a:spLocks noChangeShapeType="1"/>
                </p:cNvSpPr>
                <p:nvPr/>
              </p:nvSpPr>
              <p:spPr bwMode="auto">
                <a:xfrm>
                  <a:off x="2160" y="156"/>
                  <a:ext cx="90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4793" name="Line 35"/>
                <p:cNvSpPr>
                  <a:spLocks noChangeShapeType="1"/>
                </p:cNvSpPr>
                <p:nvPr/>
              </p:nvSpPr>
              <p:spPr bwMode="auto">
                <a:xfrm>
                  <a:off x="2160" y="780"/>
                  <a:ext cx="90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4794" name="Line 36"/>
                <p:cNvSpPr>
                  <a:spLocks noChangeShapeType="1"/>
                </p:cNvSpPr>
                <p:nvPr/>
              </p:nvSpPr>
              <p:spPr bwMode="auto">
                <a:xfrm>
                  <a:off x="2160" y="2028"/>
                  <a:ext cx="90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4795" name="Line 37"/>
                <p:cNvSpPr>
                  <a:spLocks noChangeShapeType="1"/>
                </p:cNvSpPr>
                <p:nvPr/>
              </p:nvSpPr>
              <p:spPr bwMode="auto">
                <a:xfrm>
                  <a:off x="2160" y="156"/>
                  <a:ext cx="900" cy="46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4796" name="Line 38"/>
                <p:cNvSpPr>
                  <a:spLocks noChangeShapeType="1"/>
                </p:cNvSpPr>
                <p:nvPr/>
              </p:nvSpPr>
              <p:spPr bwMode="auto">
                <a:xfrm>
                  <a:off x="2160" y="156"/>
                  <a:ext cx="900" cy="171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4797" name="Line 39"/>
                <p:cNvSpPr>
                  <a:spLocks noChangeShapeType="1"/>
                </p:cNvSpPr>
                <p:nvPr/>
              </p:nvSpPr>
              <p:spPr bwMode="auto">
                <a:xfrm flipV="1">
                  <a:off x="2160" y="156"/>
                  <a:ext cx="900" cy="62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4798" name="Line 40"/>
                <p:cNvSpPr>
                  <a:spLocks noChangeShapeType="1"/>
                </p:cNvSpPr>
                <p:nvPr/>
              </p:nvSpPr>
              <p:spPr bwMode="auto">
                <a:xfrm>
                  <a:off x="2160" y="780"/>
                  <a:ext cx="900" cy="124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4799" name="Line 41"/>
                <p:cNvSpPr>
                  <a:spLocks noChangeShapeType="1"/>
                </p:cNvSpPr>
                <p:nvPr/>
              </p:nvSpPr>
              <p:spPr bwMode="auto">
                <a:xfrm flipV="1">
                  <a:off x="2160" y="312"/>
                  <a:ext cx="900" cy="171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4800" name="Line 42"/>
                <p:cNvSpPr>
                  <a:spLocks noChangeShapeType="1"/>
                </p:cNvSpPr>
                <p:nvPr/>
              </p:nvSpPr>
              <p:spPr bwMode="auto">
                <a:xfrm flipV="1">
                  <a:off x="2160" y="936"/>
                  <a:ext cx="900" cy="1092"/>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4801" name="Line 43"/>
                <p:cNvSpPr>
                  <a:spLocks noChangeShapeType="1"/>
                </p:cNvSpPr>
                <p:nvPr/>
              </p:nvSpPr>
              <p:spPr bwMode="auto">
                <a:xfrm>
                  <a:off x="3240" y="156"/>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4802" name="Line 44"/>
                <p:cNvSpPr>
                  <a:spLocks noChangeShapeType="1"/>
                </p:cNvSpPr>
                <p:nvPr/>
              </p:nvSpPr>
              <p:spPr bwMode="auto">
                <a:xfrm>
                  <a:off x="3240" y="780"/>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4803" name="Line 45"/>
                <p:cNvSpPr>
                  <a:spLocks noChangeShapeType="1"/>
                </p:cNvSpPr>
                <p:nvPr/>
              </p:nvSpPr>
              <p:spPr bwMode="auto">
                <a:xfrm>
                  <a:off x="3240" y="2028"/>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4804" name="Line 46"/>
                <p:cNvSpPr>
                  <a:spLocks noChangeShapeType="1"/>
                </p:cNvSpPr>
                <p:nvPr/>
              </p:nvSpPr>
              <p:spPr bwMode="auto">
                <a:xfrm>
                  <a:off x="4140" y="156"/>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 name="Line 47"/>
                <p:cNvSpPr>
                  <a:spLocks noChangeShapeType="1"/>
                </p:cNvSpPr>
                <p:nvPr/>
              </p:nvSpPr>
              <p:spPr bwMode="auto">
                <a:xfrm>
                  <a:off x="4140" y="780"/>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4806" name="Line 48"/>
                <p:cNvSpPr>
                  <a:spLocks noChangeShapeType="1"/>
                </p:cNvSpPr>
                <p:nvPr/>
              </p:nvSpPr>
              <p:spPr bwMode="auto">
                <a:xfrm>
                  <a:off x="4140" y="2028"/>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44749" name="Rectangle 49"/>
              <p:cNvSpPr>
                <a:spLocks noChangeArrowheads="1"/>
              </p:cNvSpPr>
              <p:nvPr/>
            </p:nvSpPr>
            <p:spPr bwMode="auto">
              <a:xfrm>
                <a:off x="19" y="8"/>
                <a:ext cx="248"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1</a:t>
                </a:r>
              </a:p>
            </p:txBody>
          </p:sp>
          <p:sp>
            <p:nvSpPr>
              <p:cNvPr id="244750" name="Rectangle 50"/>
              <p:cNvSpPr>
                <a:spLocks noChangeArrowheads="1"/>
              </p:cNvSpPr>
              <p:nvPr/>
            </p:nvSpPr>
            <p:spPr bwMode="auto">
              <a:xfrm>
                <a:off x="4512" y="0"/>
                <a:ext cx="248"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1</a:t>
                </a:r>
              </a:p>
            </p:txBody>
          </p:sp>
          <p:sp>
            <p:nvSpPr>
              <p:cNvPr id="244751" name="Rectangle 51"/>
              <p:cNvSpPr>
                <a:spLocks noChangeArrowheads="1"/>
              </p:cNvSpPr>
              <p:nvPr/>
            </p:nvSpPr>
            <p:spPr bwMode="auto">
              <a:xfrm>
                <a:off x="3696" y="2747"/>
                <a:ext cx="599"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输出层</a:t>
                </a:r>
              </a:p>
            </p:txBody>
          </p:sp>
          <p:sp>
            <p:nvSpPr>
              <p:cNvPr id="244752" name="Rectangle 52"/>
              <p:cNvSpPr>
                <a:spLocks noChangeArrowheads="1"/>
              </p:cNvSpPr>
              <p:nvPr/>
            </p:nvSpPr>
            <p:spPr bwMode="auto">
              <a:xfrm>
                <a:off x="2016" y="2747"/>
                <a:ext cx="599"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隐藏层</a:t>
                </a:r>
              </a:p>
            </p:txBody>
          </p:sp>
          <p:sp>
            <p:nvSpPr>
              <p:cNvPr id="244753" name="Rectangle 53"/>
              <p:cNvSpPr>
                <a:spLocks noChangeArrowheads="1"/>
              </p:cNvSpPr>
              <p:nvPr/>
            </p:nvSpPr>
            <p:spPr bwMode="auto">
              <a:xfrm>
                <a:off x="384" y="2736"/>
                <a:ext cx="599"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输入层</a:t>
                </a:r>
              </a:p>
            </p:txBody>
          </p:sp>
          <p:sp>
            <p:nvSpPr>
              <p:cNvPr id="244754" name="Rectangle 54"/>
              <p:cNvSpPr>
                <a:spLocks noChangeArrowheads="1"/>
              </p:cNvSpPr>
              <p:nvPr/>
            </p:nvSpPr>
            <p:spPr bwMode="auto">
              <a:xfrm>
                <a:off x="28" y="779"/>
                <a:ext cx="248"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2</a:t>
                </a:r>
              </a:p>
            </p:txBody>
          </p:sp>
          <p:sp>
            <p:nvSpPr>
              <p:cNvPr id="244755" name="Rectangle 55"/>
              <p:cNvSpPr>
                <a:spLocks noChangeArrowheads="1"/>
              </p:cNvSpPr>
              <p:nvPr/>
            </p:nvSpPr>
            <p:spPr bwMode="auto">
              <a:xfrm>
                <a:off x="4504" y="731"/>
                <a:ext cx="248"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2</a:t>
                </a:r>
              </a:p>
            </p:txBody>
          </p:sp>
          <p:sp>
            <p:nvSpPr>
              <p:cNvPr id="244756" name="Rectangle 56"/>
              <p:cNvSpPr>
                <a:spLocks noChangeArrowheads="1"/>
              </p:cNvSpPr>
              <p:nvPr/>
            </p:nvSpPr>
            <p:spPr bwMode="auto">
              <a:xfrm>
                <a:off x="4512" y="2216"/>
                <a:ext cx="283"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m</a:t>
                </a:r>
              </a:p>
            </p:txBody>
          </p:sp>
          <p:sp>
            <p:nvSpPr>
              <p:cNvPr id="244757" name="Rectangle 57"/>
              <p:cNvSpPr>
                <a:spLocks noChangeArrowheads="1"/>
              </p:cNvSpPr>
              <p:nvPr/>
            </p:nvSpPr>
            <p:spPr bwMode="auto">
              <a:xfrm>
                <a:off x="28" y="2216"/>
                <a:ext cx="254"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n</a:t>
                </a:r>
              </a:p>
            </p:txBody>
          </p:sp>
          <p:sp>
            <p:nvSpPr>
              <p:cNvPr id="244758" name="Rectangle 58"/>
              <p:cNvSpPr>
                <a:spLocks noChangeArrowheads="1"/>
              </p:cNvSpPr>
              <p:nvPr/>
            </p:nvSpPr>
            <p:spPr bwMode="auto">
              <a:xfrm>
                <a:off x="538" y="1678"/>
                <a:ext cx="276"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244759" name="Rectangle 59"/>
              <p:cNvSpPr>
                <a:spLocks noChangeArrowheads="1"/>
              </p:cNvSpPr>
              <p:nvPr/>
            </p:nvSpPr>
            <p:spPr bwMode="auto">
              <a:xfrm>
                <a:off x="1632" y="1691"/>
                <a:ext cx="276"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244760" name="Rectangle 60"/>
              <p:cNvSpPr>
                <a:spLocks noChangeArrowheads="1"/>
              </p:cNvSpPr>
              <p:nvPr/>
            </p:nvSpPr>
            <p:spPr bwMode="auto">
              <a:xfrm>
                <a:off x="2544" y="1691"/>
                <a:ext cx="276"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244761" name="Rectangle 61"/>
              <p:cNvSpPr>
                <a:spLocks noChangeArrowheads="1"/>
              </p:cNvSpPr>
              <p:nvPr/>
            </p:nvSpPr>
            <p:spPr bwMode="auto">
              <a:xfrm>
                <a:off x="3919" y="1740"/>
                <a:ext cx="27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244762" name="Rectangle 62"/>
              <p:cNvSpPr>
                <a:spLocks noChangeArrowheads="1"/>
              </p:cNvSpPr>
              <p:nvPr/>
            </p:nvSpPr>
            <p:spPr bwMode="auto">
              <a:xfrm>
                <a:off x="4464" y="1740"/>
                <a:ext cx="27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244763" name="Rectangle 63"/>
              <p:cNvSpPr>
                <a:spLocks noChangeArrowheads="1"/>
              </p:cNvSpPr>
              <p:nvPr/>
            </p:nvSpPr>
            <p:spPr bwMode="auto">
              <a:xfrm>
                <a:off x="0" y="1684"/>
                <a:ext cx="27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244764" name="Rectangle 64"/>
              <p:cNvSpPr>
                <a:spLocks noChangeArrowheads="1"/>
              </p:cNvSpPr>
              <p:nvPr/>
            </p:nvSpPr>
            <p:spPr bwMode="auto">
              <a:xfrm>
                <a:off x="3295" y="1717"/>
                <a:ext cx="276"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grpSp>
        <p:sp>
          <p:nvSpPr>
            <p:cNvPr id="244745" name="Rectangle 65"/>
            <p:cNvSpPr>
              <a:spLocks noChangeArrowheads="1"/>
            </p:cNvSpPr>
            <p:nvPr/>
          </p:nvSpPr>
          <p:spPr bwMode="auto">
            <a:xfrm>
              <a:off x="960" y="0"/>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400" b="1">
                  <a:latin typeface="Times New Roman" panose="02020603050405020304" pitchFamily="18" charset="0"/>
                </a:rPr>
                <a:t>W</a:t>
              </a:r>
              <a:r>
                <a:rPr lang="en-US" altLang="zh-CN" sz="2400" b="1" baseline="30000">
                  <a:latin typeface="Times New Roman" panose="02020603050405020304" pitchFamily="18" charset="0"/>
                </a:rPr>
                <a:t>(1)</a:t>
              </a:r>
              <a:r>
                <a:rPr lang="en-US" altLang="zh-CN" sz="2400" b="1">
                  <a:latin typeface="Times New Roman" panose="02020603050405020304" pitchFamily="18" charset="0"/>
                </a:rPr>
                <a:t> </a:t>
              </a:r>
            </a:p>
          </p:txBody>
        </p:sp>
        <p:sp>
          <p:nvSpPr>
            <p:cNvPr id="244746" name="Rectangle 66"/>
            <p:cNvSpPr>
              <a:spLocks noChangeArrowheads="1"/>
            </p:cNvSpPr>
            <p:nvPr/>
          </p:nvSpPr>
          <p:spPr bwMode="auto">
            <a:xfrm>
              <a:off x="3421" y="0"/>
              <a:ext cx="47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400" b="1">
                  <a:latin typeface="Times New Roman" panose="02020603050405020304" pitchFamily="18" charset="0"/>
                </a:rPr>
                <a:t>W</a:t>
              </a:r>
              <a:r>
                <a:rPr lang="en-US" altLang="zh-CN" sz="2400" b="1" baseline="30000">
                  <a:latin typeface="Times New Roman" panose="02020603050405020304" pitchFamily="18" charset="0"/>
                </a:rPr>
                <a:t>(L)</a:t>
              </a:r>
            </a:p>
          </p:txBody>
        </p:sp>
        <p:sp>
          <p:nvSpPr>
            <p:cNvPr id="244747" name="Rectangle 67"/>
            <p:cNvSpPr>
              <a:spLocks noChangeArrowheads="1"/>
            </p:cNvSpPr>
            <p:nvPr/>
          </p:nvSpPr>
          <p:spPr bwMode="auto">
            <a:xfrm>
              <a:off x="1942" y="0"/>
              <a:ext cx="45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400" b="1">
                  <a:latin typeface="Times New Roman" panose="02020603050405020304" pitchFamily="18" charset="0"/>
                </a:rPr>
                <a:t>W</a:t>
              </a:r>
              <a:r>
                <a:rPr lang="en-US" altLang="zh-CN" sz="2400" b="1" baseline="30000">
                  <a:latin typeface="Times New Roman" panose="02020603050405020304" pitchFamily="18" charset="0"/>
                </a:rPr>
                <a:t>(2)</a:t>
              </a:r>
            </a:p>
          </p:txBody>
        </p:sp>
      </p:grpSp>
      <p:sp>
        <p:nvSpPr>
          <p:cNvPr id="244805"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BC14492B-F2CB-4F96-9A26-1586647F91C9}"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grpSp>
        <p:nvGrpSpPr>
          <p:cNvPr id="71" name="组合 70"/>
          <p:cNvGrpSpPr/>
          <p:nvPr/>
        </p:nvGrpSpPr>
        <p:grpSpPr>
          <a:xfrm>
            <a:off x="8400804" y="0"/>
            <a:ext cx="851355" cy="6858000"/>
            <a:chOff x="8400804" y="0"/>
            <a:chExt cx="851355" cy="6858000"/>
          </a:xfrm>
        </p:grpSpPr>
        <p:grpSp>
          <p:nvGrpSpPr>
            <p:cNvPr id="72" name="组 9"/>
            <p:cNvGrpSpPr/>
            <p:nvPr/>
          </p:nvGrpSpPr>
          <p:grpSpPr>
            <a:xfrm>
              <a:off x="8400804" y="0"/>
              <a:ext cx="733409" cy="6858000"/>
              <a:chOff x="9055676" y="0"/>
              <a:chExt cx="3136324" cy="6858000"/>
            </a:xfrm>
          </p:grpSpPr>
          <p:sp>
            <p:nvSpPr>
              <p:cNvPr id="7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7" name="矩形 7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73"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
        <p:nvSpPr>
          <p:cNvPr id="79" name="Rectangle 2"/>
          <p:cNvSpPr txBox="1">
            <a:spLocks noChangeArrowheads="1"/>
          </p:cNvSpPr>
          <p:nvPr/>
        </p:nvSpPr>
        <p:spPr>
          <a:xfrm>
            <a:off x="562134" y="183020"/>
            <a:ext cx="7429500" cy="1116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华文宋体" panose="02010600040101010101" pitchFamily="2" charset="-122"/>
                <a:ea typeface="华文宋体" panose="02010600040101010101" pitchFamily="2" charset="-122"/>
              </a:rPr>
              <a:t>10.1 </a:t>
            </a:r>
            <a:r>
              <a:rPr lang="zh-CN" altLang="en-US" sz="4000" b="1" dirty="0">
                <a:solidFill>
                  <a:srgbClr val="FF0000"/>
                </a:solidFill>
                <a:latin typeface="华文宋体" panose="02010600040101010101" pitchFamily="2" charset="-122"/>
                <a:ea typeface="华文宋体" panose="02010600040101010101" pitchFamily="2" charset="-122"/>
              </a:rPr>
              <a:t>基本的非确定训练算法</a:t>
            </a:r>
            <a:r>
              <a:rPr lang="zh-CN" altLang="en-US" sz="4000" dirty="0">
                <a:solidFill>
                  <a:srgbClr val="FF0000"/>
                </a:solidFill>
                <a:latin typeface="华文宋体" panose="02010600040101010101" pitchFamily="2" charset="-122"/>
                <a:ea typeface="华文宋体" panose="02010600040101010101"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4741">
                                            <p:txEl>
                                              <p:pRg st="0" end="0"/>
                                            </p:txEl>
                                          </p:spTgt>
                                        </p:tgtEl>
                                        <p:attrNameLst>
                                          <p:attrName>style.visibility</p:attrName>
                                        </p:attrNameLst>
                                      </p:cBhvr>
                                      <p:to>
                                        <p:strVal val="visible"/>
                                      </p:to>
                                    </p:set>
                                    <p:anim calcmode="lin" valueType="num">
                                      <p:cBhvr additive="base">
                                        <p:cTn id="7" dur="500" fill="hold"/>
                                        <p:tgtEl>
                                          <p:spTgt spid="24474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4474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741" grpId="0" build="p"/>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62"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8BD93807-9BE1-416E-89C4-C6D0619B4E98}" type="datetime1">
              <a:rPr lang="zh-CN" altLang="en-US" sz="1400"/>
              <a:t>2025/5/30</a:t>
            </a:fld>
            <a:endParaRPr lang="zh-CN" altLang="en-US" sz="1400"/>
          </a:p>
        </p:txBody>
      </p:sp>
      <p:sp>
        <p:nvSpPr>
          <p:cNvPr id="245763"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B2F0825A-7248-49DC-A79D-C75844170E2F}" type="slidenum">
              <a:rPr lang="en-US" altLang="zh-CN" sz="1400"/>
              <a:t>49</a:t>
            </a:fld>
            <a:endParaRPr lang="en-US" altLang="zh-CN" sz="1400"/>
          </a:p>
        </p:txBody>
      </p:sp>
      <p:sp>
        <p:nvSpPr>
          <p:cNvPr id="245764" name="Rectangle 2"/>
          <p:cNvSpPr>
            <a:spLocks noGrp="1" noChangeArrowheads="1"/>
          </p:cNvSpPr>
          <p:nvPr>
            <p:ph type="title" idx="4294967295"/>
          </p:nvPr>
        </p:nvSpPr>
        <p:spPr>
          <a:xfrm>
            <a:off x="628650" y="365126"/>
            <a:ext cx="7178461" cy="1325563"/>
          </a:xfrm>
        </p:spPr>
        <p:txBody>
          <a:bodyPr>
            <a:normAutofit/>
          </a:bodyPr>
          <a:lstStyle/>
          <a:p>
            <a:pPr eaLnBrk="1" hangingPunct="1"/>
            <a:r>
              <a:rPr lang="zh-CN" altLang="en-US" sz="4000" b="1" dirty="0">
                <a:solidFill>
                  <a:srgbClr val="FF0000"/>
                </a:solidFill>
                <a:latin typeface="华文宋体" panose="02010600040101010101" pitchFamily="2" charset="-122"/>
                <a:ea typeface="华文宋体" panose="02010600040101010101" pitchFamily="2" charset="-122"/>
              </a:rPr>
              <a:t>算法</a:t>
            </a:r>
            <a:r>
              <a:rPr lang="en-US" altLang="zh-CN" sz="4000" b="1" dirty="0">
                <a:solidFill>
                  <a:srgbClr val="FF0000"/>
                </a:solidFill>
                <a:latin typeface="华文宋体" panose="02010600040101010101" pitchFamily="2" charset="-122"/>
                <a:ea typeface="华文宋体" panose="02010600040101010101" pitchFamily="2" charset="-122"/>
              </a:rPr>
              <a:t>1 </a:t>
            </a:r>
            <a:r>
              <a:rPr lang="zh-CN" altLang="en-US" sz="4000" b="1" dirty="0">
                <a:solidFill>
                  <a:srgbClr val="FF0000"/>
                </a:solidFill>
                <a:latin typeface="华文宋体" panose="02010600040101010101" pitchFamily="2" charset="-122"/>
                <a:ea typeface="华文宋体" panose="02010600040101010101" pitchFamily="2" charset="-122"/>
              </a:rPr>
              <a:t>基本统计训练算法 </a:t>
            </a:r>
          </a:p>
        </p:txBody>
      </p:sp>
      <p:sp>
        <p:nvSpPr>
          <p:cNvPr id="245765" name="Rectangle 3"/>
          <p:cNvSpPr>
            <a:spLocks noGrp="1" noChangeArrowheads="1"/>
          </p:cNvSpPr>
          <p:nvPr>
            <p:ph type="body" idx="4294967295"/>
          </p:nvPr>
        </p:nvSpPr>
        <p:spPr>
          <a:xfrm>
            <a:off x="754380" y="1690689"/>
            <a:ext cx="7205189" cy="4351338"/>
          </a:xfrm>
        </p:spPr>
        <p:txBody>
          <a:bodyPr/>
          <a:lstStyle/>
          <a:p>
            <a:pPr algn="just" eaLnBrk="1" hangingPunct="1">
              <a:lnSpc>
                <a:spcPct val="130000"/>
              </a:lnSpc>
              <a:spcBef>
                <a:spcPts val="0"/>
              </a:spcBef>
              <a:buFontTx/>
              <a:buNone/>
            </a:pPr>
            <a:r>
              <a:rPr lang="en-US" altLang="zh-CN" b="1" dirty="0">
                <a:latin typeface="华文宋体" panose="02010600040101010101" pitchFamily="2" charset="-122"/>
                <a:ea typeface="华文宋体" panose="02010600040101010101" pitchFamily="2" charset="-122"/>
              </a:rPr>
              <a:t>1  </a:t>
            </a:r>
            <a:r>
              <a:rPr lang="zh-CN" altLang="en-US" b="1" dirty="0">
                <a:latin typeface="华文宋体" panose="02010600040101010101" pitchFamily="2" charset="-122"/>
                <a:ea typeface="华文宋体" panose="02010600040101010101" pitchFamily="2" charset="-122"/>
              </a:rPr>
              <a:t>从样本集</a:t>
            </a:r>
            <a:r>
              <a:rPr lang="en-US" altLang="zh-CN" b="1" dirty="0">
                <a:latin typeface="华文宋体" panose="02010600040101010101" pitchFamily="2" charset="-122"/>
                <a:ea typeface="华文宋体" panose="02010600040101010101" pitchFamily="2" charset="-122"/>
              </a:rPr>
              <a:t>S</a:t>
            </a:r>
            <a:r>
              <a:rPr lang="zh-CN" altLang="en-US" b="1" dirty="0">
                <a:latin typeface="华文宋体" panose="02010600040101010101" pitchFamily="2" charset="-122"/>
                <a:ea typeface="华文宋体" panose="02010600040101010101" pitchFamily="2" charset="-122"/>
              </a:rPr>
              <a:t>中取一样本（</a:t>
            </a:r>
            <a:r>
              <a:rPr lang="en-US" altLang="zh-CN" b="1" dirty="0">
                <a:latin typeface="华文宋体" panose="02010600040101010101" pitchFamily="2" charset="-122"/>
                <a:ea typeface="华文宋体" panose="02010600040101010101" pitchFamily="2" charset="-122"/>
              </a:rPr>
              <a:t>X,Y</a:t>
            </a:r>
            <a:r>
              <a:rPr lang="zh-CN" altLang="en-US" b="1" dirty="0">
                <a:latin typeface="华文宋体" panose="02010600040101010101" pitchFamily="2" charset="-122"/>
                <a:ea typeface="华文宋体" panose="02010600040101010101" pitchFamily="2" charset="-122"/>
              </a:rPr>
              <a:t>）；</a:t>
            </a:r>
          </a:p>
          <a:p>
            <a:pPr algn="just" eaLnBrk="1" hangingPunct="1">
              <a:lnSpc>
                <a:spcPct val="130000"/>
              </a:lnSpc>
              <a:spcBef>
                <a:spcPts val="0"/>
              </a:spcBef>
              <a:buFontTx/>
              <a:buNone/>
            </a:pPr>
            <a:r>
              <a:rPr lang="en-US" altLang="zh-CN" b="1" dirty="0">
                <a:latin typeface="华文宋体" panose="02010600040101010101" pitchFamily="2" charset="-122"/>
                <a:ea typeface="华文宋体" panose="02010600040101010101" pitchFamily="2" charset="-122"/>
              </a:rPr>
              <a:t>2  </a:t>
            </a:r>
            <a:r>
              <a:rPr lang="zh-CN" altLang="en-US" b="1" dirty="0">
                <a:latin typeface="华文宋体" panose="02010600040101010101" pitchFamily="2" charset="-122"/>
                <a:ea typeface="华文宋体" panose="02010600040101010101" pitchFamily="2" charset="-122"/>
              </a:rPr>
              <a:t>将</a:t>
            </a:r>
            <a:r>
              <a:rPr lang="en-US" altLang="zh-CN" b="1" dirty="0">
                <a:latin typeface="华文宋体" panose="02010600040101010101" pitchFamily="2" charset="-122"/>
                <a:ea typeface="华文宋体" panose="02010600040101010101" pitchFamily="2" charset="-122"/>
              </a:rPr>
              <a:t>X</a:t>
            </a:r>
            <a:r>
              <a:rPr lang="zh-CN" altLang="en-US" b="1" dirty="0">
                <a:latin typeface="华文宋体" panose="02010600040101010101" pitchFamily="2" charset="-122"/>
                <a:ea typeface="华文宋体" panose="02010600040101010101" pitchFamily="2" charset="-122"/>
              </a:rPr>
              <a:t>输入到网络中，计算出实际输出</a:t>
            </a:r>
            <a:r>
              <a:rPr lang="en-US" altLang="zh-CN" b="1" dirty="0">
                <a:latin typeface="华文宋体" panose="02010600040101010101" pitchFamily="2" charset="-122"/>
                <a:ea typeface="华文宋体" panose="02010600040101010101" pitchFamily="2" charset="-122"/>
              </a:rPr>
              <a:t>O</a:t>
            </a:r>
            <a:r>
              <a:rPr lang="zh-CN" altLang="en-US" b="1" dirty="0">
                <a:latin typeface="华文宋体" panose="02010600040101010101" pitchFamily="2" charset="-122"/>
                <a:ea typeface="华文宋体" panose="02010600040101010101" pitchFamily="2" charset="-122"/>
              </a:rPr>
              <a:t>；</a:t>
            </a:r>
          </a:p>
          <a:p>
            <a:pPr algn="just" eaLnBrk="1" hangingPunct="1">
              <a:lnSpc>
                <a:spcPct val="130000"/>
              </a:lnSpc>
              <a:spcBef>
                <a:spcPts val="0"/>
              </a:spcBef>
              <a:buFontTx/>
              <a:buNone/>
            </a:pPr>
            <a:r>
              <a:rPr lang="en-US" altLang="zh-CN" b="1" dirty="0">
                <a:latin typeface="华文宋体" panose="02010600040101010101" pitchFamily="2" charset="-122"/>
                <a:ea typeface="华文宋体" panose="02010600040101010101" pitchFamily="2" charset="-122"/>
              </a:rPr>
              <a:t>3  </a:t>
            </a:r>
            <a:r>
              <a:rPr lang="zh-CN" altLang="en-US" b="1" dirty="0">
                <a:latin typeface="华文宋体" panose="02010600040101010101" pitchFamily="2" charset="-122"/>
                <a:ea typeface="华文宋体" panose="02010600040101010101" pitchFamily="2" charset="-122"/>
              </a:rPr>
              <a:t>求出网络关于</a:t>
            </a:r>
            <a:r>
              <a:rPr lang="en-US" altLang="zh-CN" b="1" dirty="0">
                <a:latin typeface="华文宋体" panose="02010600040101010101" pitchFamily="2" charset="-122"/>
                <a:ea typeface="华文宋体" panose="02010600040101010101" pitchFamily="2" charset="-122"/>
              </a:rPr>
              <a:t>Y</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O</a:t>
            </a:r>
            <a:r>
              <a:rPr lang="zh-CN" altLang="en-US" b="1" dirty="0">
                <a:latin typeface="华文宋体" panose="02010600040101010101" pitchFamily="2" charset="-122"/>
                <a:ea typeface="华文宋体" panose="02010600040101010101" pitchFamily="2" charset="-122"/>
              </a:rPr>
              <a:t>的误差测度</a:t>
            </a:r>
            <a:r>
              <a:rPr lang="en-US" altLang="zh-CN" b="1" dirty="0">
                <a:latin typeface="华文宋体" panose="02010600040101010101" pitchFamily="2" charset="-122"/>
                <a:ea typeface="华文宋体" panose="02010600040101010101" pitchFamily="2" charset="-122"/>
              </a:rPr>
              <a:t>E</a:t>
            </a:r>
            <a:r>
              <a:rPr lang="zh-CN" altLang="en-US" b="1" dirty="0">
                <a:latin typeface="华文宋体" panose="02010600040101010101" pitchFamily="2" charset="-122"/>
                <a:ea typeface="华文宋体" panose="02010600040101010101" pitchFamily="2" charset="-122"/>
              </a:rPr>
              <a:t>；</a:t>
            </a:r>
          </a:p>
          <a:p>
            <a:pPr algn="just" eaLnBrk="1" hangingPunct="1">
              <a:lnSpc>
                <a:spcPct val="130000"/>
              </a:lnSpc>
              <a:spcBef>
                <a:spcPts val="0"/>
              </a:spcBef>
              <a:buFontTx/>
              <a:buNone/>
            </a:pPr>
            <a:r>
              <a:rPr lang="en-US" altLang="zh-CN" b="1" dirty="0">
                <a:latin typeface="华文宋体" panose="02010600040101010101" pitchFamily="2" charset="-122"/>
                <a:ea typeface="华文宋体" panose="02010600040101010101" pitchFamily="2" charset="-122"/>
              </a:rPr>
              <a:t>4  </a:t>
            </a:r>
            <a:r>
              <a:rPr lang="zh-CN" altLang="en-US" b="1" dirty="0">
                <a:latin typeface="华文宋体" panose="02010600040101010101" pitchFamily="2" charset="-122"/>
                <a:ea typeface="华文宋体" panose="02010600040101010101" pitchFamily="2" charset="-122"/>
              </a:rPr>
              <a:t>随机地从</a:t>
            </a:r>
            <a:r>
              <a:rPr lang="en-US" altLang="zh-CN" b="1" dirty="0">
                <a:latin typeface="华文宋体" panose="02010600040101010101" pitchFamily="2" charset="-122"/>
                <a:ea typeface="华文宋体" panose="02010600040101010101" pitchFamily="2" charset="-122"/>
              </a:rPr>
              <a:t>W</a:t>
            </a:r>
            <a:r>
              <a:rPr lang="en-US" altLang="zh-CN" b="1" baseline="30000" dirty="0">
                <a:latin typeface="华文宋体" panose="02010600040101010101" pitchFamily="2" charset="-122"/>
                <a:ea typeface="华文宋体" panose="02010600040101010101" pitchFamily="2" charset="-122"/>
              </a:rPr>
              <a:t>(1)</a:t>
            </a:r>
            <a:r>
              <a:rPr lang="en-US" altLang="zh-CN" b="1" dirty="0">
                <a:latin typeface="华文宋体" panose="02010600040101010101" pitchFamily="2" charset="-122"/>
                <a:ea typeface="华文宋体" panose="02010600040101010101" pitchFamily="2" charset="-122"/>
              </a:rPr>
              <a:t> </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W</a:t>
            </a:r>
            <a:r>
              <a:rPr lang="en-US" altLang="zh-CN" b="1" baseline="30000" dirty="0">
                <a:latin typeface="华文宋体" panose="02010600040101010101" pitchFamily="2" charset="-122"/>
                <a:ea typeface="华文宋体" panose="02010600040101010101" pitchFamily="2" charset="-122"/>
              </a:rPr>
              <a:t>(2)</a:t>
            </a:r>
            <a:r>
              <a:rPr lang="en-US" altLang="zh-CN" b="1" dirty="0">
                <a:latin typeface="华文宋体" panose="02010600040101010101" pitchFamily="2" charset="-122"/>
                <a:ea typeface="华文宋体" panose="02010600040101010101" pitchFamily="2" charset="-122"/>
              </a:rPr>
              <a:t> </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W</a:t>
            </a:r>
            <a:r>
              <a:rPr lang="en-US" altLang="zh-CN" b="1" baseline="30000" dirty="0">
                <a:latin typeface="华文宋体" panose="02010600040101010101" pitchFamily="2" charset="-122"/>
                <a:ea typeface="华文宋体" panose="02010600040101010101" pitchFamily="2" charset="-122"/>
              </a:rPr>
              <a:t>(L)</a:t>
            </a:r>
            <a:r>
              <a:rPr lang="zh-CN" altLang="en-US" b="1" dirty="0">
                <a:latin typeface="华文宋体" panose="02010600040101010101" pitchFamily="2" charset="-122"/>
                <a:ea typeface="华文宋体" panose="02010600040101010101" pitchFamily="2" charset="-122"/>
              </a:rPr>
              <a:t>中选择一个联接权</a:t>
            </a:r>
            <a:r>
              <a:rPr lang="en-US" altLang="zh-CN" b="1" dirty="0" err="1">
                <a:latin typeface="华文宋体" panose="02010600040101010101" pitchFamily="2" charset="-122"/>
                <a:ea typeface="华文宋体" panose="02010600040101010101" pitchFamily="2" charset="-122"/>
              </a:rPr>
              <a:t>w</a:t>
            </a:r>
            <a:r>
              <a:rPr lang="en-US" altLang="zh-CN" b="1" baseline="-30000" dirty="0" err="1">
                <a:latin typeface="华文宋体" panose="02010600040101010101" pitchFamily="2" charset="-122"/>
                <a:ea typeface="华文宋体" panose="02010600040101010101" pitchFamily="2" charset="-122"/>
              </a:rPr>
              <a:t>ij</a:t>
            </a:r>
            <a:r>
              <a:rPr lang="en-US" altLang="zh-CN" b="1" baseline="30000" dirty="0">
                <a:latin typeface="华文宋体" panose="02010600040101010101" pitchFamily="2" charset="-122"/>
                <a:ea typeface="华文宋体" panose="02010600040101010101" pitchFamily="2" charset="-122"/>
              </a:rPr>
              <a:t>(p)</a:t>
            </a:r>
            <a:r>
              <a:rPr lang="zh-CN" altLang="en-US" b="1" dirty="0">
                <a:latin typeface="华文宋体" panose="02010600040101010101" pitchFamily="2" charset="-122"/>
                <a:ea typeface="华文宋体" panose="02010600040101010101" pitchFamily="2" charset="-122"/>
              </a:rPr>
              <a:t>；</a:t>
            </a:r>
          </a:p>
          <a:p>
            <a:pPr algn="just" eaLnBrk="1" hangingPunct="1">
              <a:lnSpc>
                <a:spcPct val="130000"/>
              </a:lnSpc>
              <a:spcBef>
                <a:spcPts val="0"/>
              </a:spcBef>
              <a:buFontTx/>
              <a:buNone/>
            </a:pPr>
            <a:r>
              <a:rPr lang="en-US" altLang="zh-CN" b="1" dirty="0">
                <a:latin typeface="华文宋体" panose="02010600040101010101" pitchFamily="2" charset="-122"/>
                <a:ea typeface="华文宋体" panose="02010600040101010101" pitchFamily="2" charset="-122"/>
              </a:rPr>
              <a:t>5  </a:t>
            </a:r>
            <a:r>
              <a:rPr lang="zh-CN" altLang="en-US" b="1" dirty="0">
                <a:latin typeface="华文宋体" panose="02010600040101010101" pitchFamily="2" charset="-122"/>
                <a:ea typeface="华文宋体" panose="02010600040101010101" pitchFamily="2" charset="-122"/>
              </a:rPr>
              <a:t>生成一个小随机数</a:t>
            </a:r>
            <a:r>
              <a:rPr lang="en-US" altLang="zh-CN" b="1" dirty="0" err="1">
                <a:latin typeface="华文宋体" panose="02010600040101010101" pitchFamily="2" charset="-122"/>
                <a:ea typeface="华文宋体" panose="02010600040101010101" pitchFamily="2" charset="-122"/>
              </a:rPr>
              <a:t>Δw</a:t>
            </a:r>
            <a:r>
              <a:rPr lang="en-US" altLang="zh-CN" b="1" baseline="-30000" dirty="0" err="1">
                <a:latin typeface="华文宋体" panose="02010600040101010101" pitchFamily="2" charset="-122"/>
                <a:ea typeface="华文宋体" panose="02010600040101010101" pitchFamily="2" charset="-122"/>
              </a:rPr>
              <a:t>ij</a:t>
            </a:r>
            <a:r>
              <a:rPr lang="en-US" altLang="zh-CN" b="1" baseline="30000" dirty="0">
                <a:latin typeface="华文宋体" panose="02010600040101010101" pitchFamily="2" charset="-122"/>
                <a:ea typeface="华文宋体" panose="02010600040101010101" pitchFamily="2" charset="-122"/>
              </a:rPr>
              <a:t>(p)</a:t>
            </a:r>
            <a:r>
              <a:rPr lang="zh-CN" altLang="en-US" b="1" dirty="0">
                <a:latin typeface="华文宋体" panose="02010600040101010101" pitchFamily="2" charset="-122"/>
                <a:ea typeface="华文宋体" panose="02010600040101010101" pitchFamily="2" charset="-122"/>
              </a:rPr>
              <a:t>；</a:t>
            </a:r>
          </a:p>
          <a:p>
            <a:pPr algn="just" eaLnBrk="1" hangingPunct="1">
              <a:lnSpc>
                <a:spcPct val="130000"/>
              </a:lnSpc>
              <a:spcBef>
                <a:spcPts val="0"/>
              </a:spcBef>
              <a:buFontTx/>
              <a:buNone/>
            </a:pPr>
            <a:r>
              <a:rPr lang="en-US" altLang="zh-CN" b="1" dirty="0">
                <a:latin typeface="华文宋体" panose="02010600040101010101" pitchFamily="2" charset="-122"/>
                <a:ea typeface="华文宋体" panose="02010600040101010101" pitchFamily="2" charset="-122"/>
              </a:rPr>
              <a:t>6  </a:t>
            </a:r>
            <a:r>
              <a:rPr lang="zh-CN" altLang="en-US" b="1" dirty="0">
                <a:latin typeface="华文宋体" panose="02010600040101010101" pitchFamily="2" charset="-122"/>
                <a:ea typeface="华文宋体" panose="02010600040101010101" pitchFamily="2" charset="-122"/>
              </a:rPr>
              <a:t>用</a:t>
            </a:r>
            <a:r>
              <a:rPr lang="en-US" altLang="zh-CN" b="1" dirty="0" err="1">
                <a:latin typeface="华文宋体" panose="02010600040101010101" pitchFamily="2" charset="-122"/>
                <a:ea typeface="华文宋体" panose="02010600040101010101" pitchFamily="2" charset="-122"/>
              </a:rPr>
              <a:t>Δw</a:t>
            </a:r>
            <a:r>
              <a:rPr lang="en-US" altLang="zh-CN" b="1" baseline="-30000" dirty="0" err="1">
                <a:latin typeface="华文宋体" panose="02010600040101010101" pitchFamily="2" charset="-122"/>
                <a:ea typeface="华文宋体" panose="02010600040101010101" pitchFamily="2" charset="-122"/>
              </a:rPr>
              <a:t>ij</a:t>
            </a:r>
            <a:r>
              <a:rPr lang="en-US" altLang="zh-CN" b="1" baseline="30000" dirty="0">
                <a:latin typeface="华文宋体" panose="02010600040101010101" pitchFamily="2" charset="-122"/>
                <a:ea typeface="华文宋体" panose="02010600040101010101" pitchFamily="2" charset="-122"/>
              </a:rPr>
              <a:t>(p)</a:t>
            </a:r>
            <a:r>
              <a:rPr lang="zh-CN" altLang="en-US" b="1" dirty="0">
                <a:latin typeface="华文宋体" panose="02010600040101010101" pitchFamily="2" charset="-122"/>
                <a:ea typeface="华文宋体" panose="02010600040101010101" pitchFamily="2" charset="-122"/>
              </a:rPr>
              <a:t>修改</a:t>
            </a:r>
            <a:r>
              <a:rPr lang="en-US" altLang="zh-CN" b="1" dirty="0" err="1">
                <a:latin typeface="华文宋体" panose="02010600040101010101" pitchFamily="2" charset="-122"/>
                <a:ea typeface="华文宋体" panose="02010600040101010101" pitchFamily="2" charset="-122"/>
              </a:rPr>
              <a:t>w</a:t>
            </a:r>
            <a:r>
              <a:rPr lang="en-US" altLang="zh-CN" b="1" baseline="-30000" dirty="0" err="1">
                <a:latin typeface="华文宋体" panose="02010600040101010101" pitchFamily="2" charset="-122"/>
                <a:ea typeface="华文宋体" panose="02010600040101010101" pitchFamily="2" charset="-122"/>
              </a:rPr>
              <a:t>ij</a:t>
            </a:r>
            <a:r>
              <a:rPr lang="en-US" altLang="zh-CN" b="1" baseline="30000" dirty="0">
                <a:latin typeface="华文宋体" panose="02010600040101010101" pitchFamily="2" charset="-122"/>
                <a:ea typeface="华文宋体" panose="02010600040101010101" pitchFamily="2" charset="-122"/>
              </a:rPr>
              <a:t>(p)</a:t>
            </a:r>
            <a:r>
              <a:rPr lang="zh-CN" altLang="en-US" b="1" dirty="0">
                <a:latin typeface="华文宋体" panose="02010600040101010101" pitchFamily="2" charset="-122"/>
                <a:ea typeface="华文宋体" panose="02010600040101010101" pitchFamily="2" charset="-122"/>
              </a:rPr>
              <a:t>；</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8204957E-B6ED-4DCC-B694-84ED36335F8F}"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grpSp>
        <p:nvGrpSpPr>
          <p:cNvPr id="7" name="组合 6"/>
          <p:cNvGrpSpPr/>
          <p:nvPr/>
        </p:nvGrpSpPr>
        <p:grpSpPr>
          <a:xfrm>
            <a:off x="8400804" y="0"/>
            <a:ext cx="851355" cy="6858000"/>
            <a:chOff x="8400804" y="0"/>
            <a:chExt cx="851355" cy="6858000"/>
          </a:xfrm>
        </p:grpSpPr>
        <p:grpSp>
          <p:nvGrpSpPr>
            <p:cNvPr id="8" name="组 9"/>
            <p:cNvGrpSpPr/>
            <p:nvPr/>
          </p:nvGrpSpPr>
          <p:grpSpPr>
            <a:xfrm>
              <a:off x="8400804" y="0"/>
              <a:ext cx="733409" cy="6858000"/>
              <a:chOff x="9055676" y="0"/>
              <a:chExt cx="3136324" cy="6858000"/>
            </a:xfrm>
          </p:grpSpPr>
          <p:sp>
            <p:nvSpPr>
              <p:cNvPr id="10"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矩形 12"/>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9"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5765">
                                            <p:txEl>
                                              <p:pRg st="0" end="0"/>
                                            </p:txEl>
                                          </p:spTgt>
                                        </p:tgtEl>
                                        <p:attrNameLst>
                                          <p:attrName>style.visibility</p:attrName>
                                        </p:attrNameLst>
                                      </p:cBhvr>
                                      <p:to>
                                        <p:strVal val="visible"/>
                                      </p:to>
                                    </p:set>
                                    <p:anim calcmode="lin" valueType="num">
                                      <p:cBhvr additive="base">
                                        <p:cTn id="7" dur="500" fill="hold"/>
                                        <p:tgtEl>
                                          <p:spTgt spid="24576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4576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45765">
                                            <p:txEl>
                                              <p:pRg st="1" end="1"/>
                                            </p:txEl>
                                          </p:spTgt>
                                        </p:tgtEl>
                                        <p:attrNameLst>
                                          <p:attrName>style.visibility</p:attrName>
                                        </p:attrNameLst>
                                      </p:cBhvr>
                                      <p:to>
                                        <p:strVal val="visible"/>
                                      </p:to>
                                    </p:set>
                                    <p:anim calcmode="lin" valueType="num">
                                      <p:cBhvr additive="base">
                                        <p:cTn id="13" dur="500" fill="hold"/>
                                        <p:tgtEl>
                                          <p:spTgt spid="24576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4576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45765">
                                            <p:txEl>
                                              <p:pRg st="2" end="2"/>
                                            </p:txEl>
                                          </p:spTgt>
                                        </p:tgtEl>
                                        <p:attrNameLst>
                                          <p:attrName>style.visibility</p:attrName>
                                        </p:attrNameLst>
                                      </p:cBhvr>
                                      <p:to>
                                        <p:strVal val="visible"/>
                                      </p:to>
                                    </p:set>
                                    <p:anim calcmode="lin" valueType="num">
                                      <p:cBhvr additive="base">
                                        <p:cTn id="19" dur="500" fill="hold"/>
                                        <p:tgtEl>
                                          <p:spTgt spid="24576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4576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45765">
                                            <p:txEl>
                                              <p:pRg st="3" end="3"/>
                                            </p:txEl>
                                          </p:spTgt>
                                        </p:tgtEl>
                                        <p:attrNameLst>
                                          <p:attrName>style.visibility</p:attrName>
                                        </p:attrNameLst>
                                      </p:cBhvr>
                                      <p:to>
                                        <p:strVal val="visible"/>
                                      </p:to>
                                    </p:set>
                                    <p:anim calcmode="lin" valueType="num">
                                      <p:cBhvr additive="base">
                                        <p:cTn id="25" dur="500" fill="hold"/>
                                        <p:tgtEl>
                                          <p:spTgt spid="24576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4576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45765">
                                            <p:txEl>
                                              <p:pRg st="4" end="4"/>
                                            </p:txEl>
                                          </p:spTgt>
                                        </p:tgtEl>
                                        <p:attrNameLst>
                                          <p:attrName>style.visibility</p:attrName>
                                        </p:attrNameLst>
                                      </p:cBhvr>
                                      <p:to>
                                        <p:strVal val="visible"/>
                                      </p:to>
                                    </p:set>
                                    <p:anim calcmode="lin" valueType="num">
                                      <p:cBhvr additive="base">
                                        <p:cTn id="31" dur="500" fill="hold"/>
                                        <p:tgtEl>
                                          <p:spTgt spid="24576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4576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45765">
                                            <p:txEl>
                                              <p:pRg st="5" end="5"/>
                                            </p:txEl>
                                          </p:spTgt>
                                        </p:tgtEl>
                                        <p:attrNameLst>
                                          <p:attrName>style.visibility</p:attrName>
                                        </p:attrNameLst>
                                      </p:cBhvr>
                                      <p:to>
                                        <p:strVal val="visible"/>
                                      </p:to>
                                    </p:set>
                                    <p:anim calcmode="lin" valueType="num">
                                      <p:cBhvr additive="base">
                                        <p:cTn id="37" dur="500" fill="hold"/>
                                        <p:tgtEl>
                                          <p:spTgt spid="24576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45765">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6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4" name="Group 39"/>
          <p:cNvGrpSpPr/>
          <p:nvPr/>
        </p:nvGrpSpPr>
        <p:grpSpPr bwMode="auto">
          <a:xfrm>
            <a:off x="2023111" y="3015796"/>
            <a:ext cx="5063490" cy="3417570"/>
            <a:chOff x="0" y="0"/>
            <a:chExt cx="2586" cy="1597"/>
          </a:xfrm>
        </p:grpSpPr>
        <p:sp>
          <p:nvSpPr>
            <p:cNvPr id="13316" name="Oval 5"/>
            <p:cNvSpPr>
              <a:spLocks noChangeArrowheads="1"/>
            </p:cNvSpPr>
            <p:nvPr/>
          </p:nvSpPr>
          <p:spPr bwMode="auto">
            <a:xfrm>
              <a:off x="408" y="453"/>
              <a:ext cx="136" cy="137"/>
            </a:xfrm>
            <a:prstGeom prst="ellipse">
              <a:avLst/>
            </a:prstGeom>
            <a:solidFill>
              <a:schemeClr val="accent1"/>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317" name="Oval 6"/>
            <p:cNvSpPr>
              <a:spLocks noChangeArrowheads="1"/>
            </p:cNvSpPr>
            <p:nvPr/>
          </p:nvSpPr>
          <p:spPr bwMode="auto">
            <a:xfrm>
              <a:off x="1089" y="453"/>
              <a:ext cx="136" cy="137"/>
            </a:xfrm>
            <a:prstGeom prst="ellipse">
              <a:avLst/>
            </a:prstGeom>
            <a:solidFill>
              <a:schemeClr val="accent1"/>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318" name="Oval 7"/>
            <p:cNvSpPr>
              <a:spLocks noChangeArrowheads="1"/>
            </p:cNvSpPr>
            <p:nvPr/>
          </p:nvSpPr>
          <p:spPr bwMode="auto">
            <a:xfrm>
              <a:off x="1678" y="453"/>
              <a:ext cx="136" cy="137"/>
            </a:xfrm>
            <a:prstGeom prst="ellipse">
              <a:avLst/>
            </a:prstGeom>
            <a:solidFill>
              <a:schemeClr val="accent1"/>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319" name="Oval 8"/>
            <p:cNvSpPr>
              <a:spLocks noChangeArrowheads="1"/>
            </p:cNvSpPr>
            <p:nvPr/>
          </p:nvSpPr>
          <p:spPr bwMode="auto">
            <a:xfrm>
              <a:off x="0" y="1088"/>
              <a:ext cx="136" cy="137"/>
            </a:xfrm>
            <a:prstGeom prst="ellipse">
              <a:avLst/>
            </a:prstGeom>
            <a:solidFill>
              <a:schemeClr val="accent1"/>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320" name="Oval 9"/>
            <p:cNvSpPr>
              <a:spLocks noChangeArrowheads="1"/>
            </p:cNvSpPr>
            <p:nvPr/>
          </p:nvSpPr>
          <p:spPr bwMode="auto">
            <a:xfrm>
              <a:off x="680" y="1088"/>
              <a:ext cx="136" cy="137"/>
            </a:xfrm>
            <a:prstGeom prst="ellipse">
              <a:avLst/>
            </a:prstGeom>
            <a:solidFill>
              <a:schemeClr val="accent1"/>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321" name="Oval 10"/>
            <p:cNvSpPr>
              <a:spLocks noChangeArrowheads="1"/>
            </p:cNvSpPr>
            <p:nvPr/>
          </p:nvSpPr>
          <p:spPr bwMode="auto">
            <a:xfrm>
              <a:off x="1361" y="1088"/>
              <a:ext cx="136" cy="137"/>
            </a:xfrm>
            <a:prstGeom prst="ellipse">
              <a:avLst/>
            </a:prstGeom>
            <a:solidFill>
              <a:schemeClr val="accent1"/>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322" name="Oval 11"/>
            <p:cNvSpPr>
              <a:spLocks noChangeArrowheads="1"/>
            </p:cNvSpPr>
            <p:nvPr/>
          </p:nvSpPr>
          <p:spPr bwMode="auto">
            <a:xfrm>
              <a:off x="2087" y="1088"/>
              <a:ext cx="136" cy="137"/>
            </a:xfrm>
            <a:prstGeom prst="ellipse">
              <a:avLst/>
            </a:prstGeom>
            <a:solidFill>
              <a:schemeClr val="accent1"/>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323" name="Line 12"/>
            <p:cNvSpPr>
              <a:spLocks noChangeShapeType="1"/>
            </p:cNvSpPr>
            <p:nvPr/>
          </p:nvSpPr>
          <p:spPr bwMode="auto">
            <a:xfrm flipV="1">
              <a:off x="91" y="544"/>
              <a:ext cx="363" cy="544"/>
            </a:xfrm>
            <a:prstGeom prst="line">
              <a:avLst/>
            </a:prstGeom>
            <a:noFill/>
            <a:ln w="9525">
              <a:solidFill>
                <a:srgbClr val="CC66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324" name="Line 13"/>
            <p:cNvSpPr>
              <a:spLocks noChangeShapeType="1"/>
            </p:cNvSpPr>
            <p:nvPr/>
          </p:nvSpPr>
          <p:spPr bwMode="auto">
            <a:xfrm flipV="1">
              <a:off x="771" y="590"/>
              <a:ext cx="408" cy="498"/>
            </a:xfrm>
            <a:prstGeom prst="line">
              <a:avLst/>
            </a:prstGeom>
            <a:noFill/>
            <a:ln w="9525">
              <a:solidFill>
                <a:srgbClr val="CC66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325" name="Line 14"/>
            <p:cNvSpPr>
              <a:spLocks noChangeShapeType="1"/>
            </p:cNvSpPr>
            <p:nvPr/>
          </p:nvSpPr>
          <p:spPr bwMode="auto">
            <a:xfrm flipV="1">
              <a:off x="1406" y="544"/>
              <a:ext cx="363" cy="544"/>
            </a:xfrm>
            <a:prstGeom prst="line">
              <a:avLst/>
            </a:prstGeom>
            <a:noFill/>
            <a:ln w="9525">
              <a:solidFill>
                <a:srgbClr val="CC66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326" name="Line 15"/>
            <p:cNvSpPr>
              <a:spLocks noChangeShapeType="1"/>
            </p:cNvSpPr>
            <p:nvPr/>
          </p:nvSpPr>
          <p:spPr bwMode="auto">
            <a:xfrm flipH="1" flipV="1">
              <a:off x="1769" y="544"/>
              <a:ext cx="363" cy="544"/>
            </a:xfrm>
            <a:prstGeom prst="line">
              <a:avLst/>
            </a:prstGeom>
            <a:noFill/>
            <a:ln w="9525">
              <a:solidFill>
                <a:srgbClr val="CC66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327" name="Line 16"/>
            <p:cNvSpPr>
              <a:spLocks noChangeShapeType="1"/>
            </p:cNvSpPr>
            <p:nvPr/>
          </p:nvSpPr>
          <p:spPr bwMode="auto">
            <a:xfrm flipH="1" flipV="1">
              <a:off x="1225" y="590"/>
              <a:ext cx="907" cy="498"/>
            </a:xfrm>
            <a:prstGeom prst="line">
              <a:avLst/>
            </a:prstGeom>
            <a:noFill/>
            <a:ln w="9525">
              <a:solidFill>
                <a:srgbClr val="CC66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328" name="Line 17"/>
            <p:cNvSpPr>
              <a:spLocks noChangeShapeType="1"/>
            </p:cNvSpPr>
            <p:nvPr/>
          </p:nvSpPr>
          <p:spPr bwMode="auto">
            <a:xfrm flipH="1" flipV="1">
              <a:off x="499" y="590"/>
              <a:ext cx="1633" cy="498"/>
            </a:xfrm>
            <a:prstGeom prst="line">
              <a:avLst/>
            </a:prstGeom>
            <a:noFill/>
            <a:ln w="9525">
              <a:solidFill>
                <a:srgbClr val="CC66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329" name="Line 18"/>
            <p:cNvSpPr>
              <a:spLocks noChangeShapeType="1"/>
            </p:cNvSpPr>
            <p:nvPr/>
          </p:nvSpPr>
          <p:spPr bwMode="auto">
            <a:xfrm flipV="1">
              <a:off x="91" y="590"/>
              <a:ext cx="1633" cy="498"/>
            </a:xfrm>
            <a:prstGeom prst="line">
              <a:avLst/>
            </a:prstGeom>
            <a:noFill/>
            <a:ln w="9525">
              <a:solidFill>
                <a:srgbClr val="CC66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330" name="Line 19"/>
            <p:cNvSpPr>
              <a:spLocks noChangeShapeType="1"/>
            </p:cNvSpPr>
            <p:nvPr/>
          </p:nvSpPr>
          <p:spPr bwMode="auto">
            <a:xfrm flipV="1">
              <a:off x="91" y="590"/>
              <a:ext cx="1043" cy="498"/>
            </a:xfrm>
            <a:prstGeom prst="line">
              <a:avLst/>
            </a:prstGeom>
            <a:noFill/>
            <a:ln w="9525">
              <a:solidFill>
                <a:srgbClr val="CC66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331" name="Line 20"/>
            <p:cNvSpPr>
              <a:spLocks noChangeShapeType="1"/>
            </p:cNvSpPr>
            <p:nvPr/>
          </p:nvSpPr>
          <p:spPr bwMode="auto">
            <a:xfrm flipH="1" flipV="1">
              <a:off x="1179" y="590"/>
              <a:ext cx="227" cy="498"/>
            </a:xfrm>
            <a:prstGeom prst="line">
              <a:avLst/>
            </a:prstGeom>
            <a:noFill/>
            <a:ln w="9525">
              <a:solidFill>
                <a:srgbClr val="CC66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332" name="Line 21"/>
            <p:cNvSpPr>
              <a:spLocks noChangeShapeType="1"/>
            </p:cNvSpPr>
            <p:nvPr/>
          </p:nvSpPr>
          <p:spPr bwMode="auto">
            <a:xfrm flipH="1" flipV="1">
              <a:off x="499" y="590"/>
              <a:ext cx="907" cy="498"/>
            </a:xfrm>
            <a:prstGeom prst="line">
              <a:avLst/>
            </a:prstGeom>
            <a:noFill/>
            <a:ln w="9525">
              <a:solidFill>
                <a:srgbClr val="CC66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333" name="Line 22"/>
            <p:cNvSpPr>
              <a:spLocks noChangeShapeType="1"/>
            </p:cNvSpPr>
            <p:nvPr/>
          </p:nvSpPr>
          <p:spPr bwMode="auto">
            <a:xfrm flipV="1">
              <a:off x="771" y="590"/>
              <a:ext cx="953" cy="498"/>
            </a:xfrm>
            <a:prstGeom prst="line">
              <a:avLst/>
            </a:prstGeom>
            <a:noFill/>
            <a:ln w="9525">
              <a:solidFill>
                <a:srgbClr val="CC66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334" name="Line 23"/>
            <p:cNvSpPr>
              <a:spLocks noChangeShapeType="1"/>
            </p:cNvSpPr>
            <p:nvPr/>
          </p:nvSpPr>
          <p:spPr bwMode="auto">
            <a:xfrm flipH="1" flipV="1">
              <a:off x="499" y="590"/>
              <a:ext cx="272" cy="498"/>
            </a:xfrm>
            <a:prstGeom prst="line">
              <a:avLst/>
            </a:prstGeom>
            <a:noFill/>
            <a:ln w="9525">
              <a:solidFill>
                <a:srgbClr val="CC66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335" name="Line 24"/>
            <p:cNvSpPr>
              <a:spLocks noChangeShapeType="1"/>
            </p:cNvSpPr>
            <p:nvPr/>
          </p:nvSpPr>
          <p:spPr bwMode="auto">
            <a:xfrm flipV="1">
              <a:off x="45" y="1225"/>
              <a:ext cx="0" cy="226"/>
            </a:xfrm>
            <a:prstGeom prst="line">
              <a:avLst/>
            </a:prstGeom>
            <a:noFill/>
            <a:ln w="9525">
              <a:solidFill>
                <a:srgbClr val="CC66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336" name="Line 25"/>
            <p:cNvSpPr>
              <a:spLocks noChangeShapeType="1"/>
            </p:cNvSpPr>
            <p:nvPr/>
          </p:nvSpPr>
          <p:spPr bwMode="auto">
            <a:xfrm flipV="1">
              <a:off x="726" y="1225"/>
              <a:ext cx="0" cy="226"/>
            </a:xfrm>
            <a:prstGeom prst="line">
              <a:avLst/>
            </a:prstGeom>
            <a:noFill/>
            <a:ln w="9525">
              <a:solidFill>
                <a:srgbClr val="CC66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337" name="Line 26"/>
            <p:cNvSpPr>
              <a:spLocks noChangeShapeType="1"/>
            </p:cNvSpPr>
            <p:nvPr/>
          </p:nvSpPr>
          <p:spPr bwMode="auto">
            <a:xfrm flipV="1">
              <a:off x="1452" y="1225"/>
              <a:ext cx="0" cy="226"/>
            </a:xfrm>
            <a:prstGeom prst="line">
              <a:avLst/>
            </a:prstGeom>
            <a:noFill/>
            <a:ln w="9525">
              <a:solidFill>
                <a:srgbClr val="CC66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338" name="Line 27"/>
            <p:cNvSpPr>
              <a:spLocks noChangeShapeType="1"/>
            </p:cNvSpPr>
            <p:nvPr/>
          </p:nvSpPr>
          <p:spPr bwMode="auto">
            <a:xfrm flipV="1">
              <a:off x="2177" y="1225"/>
              <a:ext cx="0" cy="226"/>
            </a:xfrm>
            <a:prstGeom prst="line">
              <a:avLst/>
            </a:prstGeom>
            <a:noFill/>
            <a:ln w="9525">
              <a:solidFill>
                <a:srgbClr val="CC66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339" name="Line 28"/>
            <p:cNvSpPr>
              <a:spLocks noChangeShapeType="1"/>
            </p:cNvSpPr>
            <p:nvPr/>
          </p:nvSpPr>
          <p:spPr bwMode="auto">
            <a:xfrm flipV="1">
              <a:off x="499" y="227"/>
              <a:ext cx="0" cy="226"/>
            </a:xfrm>
            <a:prstGeom prst="line">
              <a:avLst/>
            </a:prstGeom>
            <a:noFill/>
            <a:ln w="9525">
              <a:solidFill>
                <a:srgbClr val="CC66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340" name="Line 29"/>
            <p:cNvSpPr>
              <a:spLocks noChangeShapeType="1"/>
            </p:cNvSpPr>
            <p:nvPr/>
          </p:nvSpPr>
          <p:spPr bwMode="auto">
            <a:xfrm flipV="1">
              <a:off x="1179" y="227"/>
              <a:ext cx="0" cy="226"/>
            </a:xfrm>
            <a:prstGeom prst="line">
              <a:avLst/>
            </a:prstGeom>
            <a:noFill/>
            <a:ln w="9525">
              <a:solidFill>
                <a:srgbClr val="CC66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341" name="Line 30"/>
            <p:cNvSpPr>
              <a:spLocks noChangeShapeType="1"/>
            </p:cNvSpPr>
            <p:nvPr/>
          </p:nvSpPr>
          <p:spPr bwMode="auto">
            <a:xfrm flipV="1">
              <a:off x="1769" y="227"/>
              <a:ext cx="0" cy="226"/>
            </a:xfrm>
            <a:prstGeom prst="line">
              <a:avLst/>
            </a:prstGeom>
            <a:noFill/>
            <a:ln w="9525">
              <a:solidFill>
                <a:srgbClr val="CC66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342" name="Text Box 31"/>
            <p:cNvSpPr txBox="1">
              <a:spLocks noChangeArrowheads="1"/>
            </p:cNvSpPr>
            <p:nvPr/>
          </p:nvSpPr>
          <p:spPr bwMode="auto">
            <a:xfrm>
              <a:off x="726" y="1406"/>
              <a:ext cx="1088"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a:solidFill>
                    <a:srgbClr val="CC6600"/>
                  </a:solidFill>
                </a:rPr>
                <a:t>输入模式</a:t>
              </a:r>
            </a:p>
          </p:txBody>
        </p:sp>
        <p:sp>
          <p:nvSpPr>
            <p:cNvPr id="13343" name="Text Box 32"/>
            <p:cNvSpPr txBox="1">
              <a:spLocks noChangeArrowheads="1"/>
            </p:cNvSpPr>
            <p:nvPr/>
          </p:nvSpPr>
          <p:spPr bwMode="auto">
            <a:xfrm>
              <a:off x="816" y="0"/>
              <a:ext cx="726"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a:solidFill>
                    <a:srgbClr val="CC6600"/>
                  </a:solidFill>
                </a:rPr>
                <a:t>输出模式</a:t>
              </a:r>
            </a:p>
          </p:txBody>
        </p:sp>
        <p:sp>
          <p:nvSpPr>
            <p:cNvPr id="13344" name="Freeform 34"/>
            <p:cNvSpPr>
              <a:spLocks noChangeArrowheads="1"/>
            </p:cNvSpPr>
            <p:nvPr/>
          </p:nvSpPr>
          <p:spPr bwMode="auto">
            <a:xfrm>
              <a:off x="499" y="408"/>
              <a:ext cx="1179" cy="45"/>
            </a:xfrm>
            <a:custGeom>
              <a:avLst/>
              <a:gdLst>
                <a:gd name="T0" fmla="*/ 0 w 590"/>
                <a:gd name="T1" fmla="*/ 46 h 46"/>
                <a:gd name="T2" fmla="*/ 272 w 590"/>
                <a:gd name="T3" fmla="*/ 0 h 46"/>
                <a:gd name="T4" fmla="*/ 590 w 590"/>
                <a:gd name="T5" fmla="*/ 46 h 46"/>
                <a:gd name="T6" fmla="*/ 0 60000 65536"/>
                <a:gd name="T7" fmla="*/ 0 60000 65536"/>
                <a:gd name="T8" fmla="*/ 0 60000 65536"/>
                <a:gd name="T9" fmla="*/ 0 w 590"/>
                <a:gd name="T10" fmla="*/ 0 h 46"/>
                <a:gd name="T11" fmla="*/ 590 w 590"/>
                <a:gd name="T12" fmla="*/ 46 h 46"/>
              </a:gdLst>
              <a:ahLst/>
              <a:cxnLst>
                <a:cxn ang="T6">
                  <a:pos x="T0" y="T1"/>
                </a:cxn>
                <a:cxn ang="T7">
                  <a:pos x="T2" y="T3"/>
                </a:cxn>
                <a:cxn ang="T8">
                  <a:pos x="T4" y="T5"/>
                </a:cxn>
              </a:cxnLst>
              <a:rect l="T9" t="T10" r="T11" b="T12"/>
              <a:pathLst>
                <a:path w="590" h="46">
                  <a:moveTo>
                    <a:pt x="0" y="46"/>
                  </a:moveTo>
                  <a:cubicBezTo>
                    <a:pt x="87" y="23"/>
                    <a:pt x="174" y="0"/>
                    <a:pt x="272" y="0"/>
                  </a:cubicBezTo>
                  <a:cubicBezTo>
                    <a:pt x="370" y="0"/>
                    <a:pt x="480" y="23"/>
                    <a:pt x="590" y="46"/>
                  </a:cubicBezTo>
                </a:path>
              </a:pathLst>
            </a:custGeom>
            <a:noFill/>
            <a:ln w="9525">
              <a:solidFill>
                <a:srgbClr val="006600"/>
              </a:solidFill>
              <a:bevel/>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345" name="Freeform 36"/>
            <p:cNvSpPr>
              <a:spLocks noChangeArrowheads="1"/>
            </p:cNvSpPr>
            <p:nvPr/>
          </p:nvSpPr>
          <p:spPr bwMode="auto">
            <a:xfrm>
              <a:off x="1225" y="499"/>
              <a:ext cx="460" cy="45"/>
            </a:xfrm>
            <a:custGeom>
              <a:avLst/>
              <a:gdLst>
                <a:gd name="T0" fmla="*/ 0 w 460"/>
                <a:gd name="T1" fmla="*/ 0 h 45"/>
                <a:gd name="T2" fmla="*/ 272 w 460"/>
                <a:gd name="T3" fmla="*/ 45 h 45"/>
                <a:gd name="T4" fmla="*/ 453 w 460"/>
                <a:gd name="T5" fmla="*/ 0 h 45"/>
                <a:gd name="T6" fmla="*/ 0 60000 65536"/>
                <a:gd name="T7" fmla="*/ 0 60000 65536"/>
                <a:gd name="T8" fmla="*/ 0 60000 65536"/>
                <a:gd name="T9" fmla="*/ 0 w 460"/>
                <a:gd name="T10" fmla="*/ 0 h 45"/>
                <a:gd name="T11" fmla="*/ 460 w 460"/>
                <a:gd name="T12" fmla="*/ 45 h 45"/>
              </a:gdLst>
              <a:ahLst/>
              <a:cxnLst>
                <a:cxn ang="T6">
                  <a:pos x="T0" y="T1"/>
                </a:cxn>
                <a:cxn ang="T7">
                  <a:pos x="T2" y="T3"/>
                </a:cxn>
                <a:cxn ang="T8">
                  <a:pos x="T4" y="T5"/>
                </a:cxn>
              </a:cxnLst>
              <a:rect l="T9" t="T10" r="T11" b="T12"/>
              <a:pathLst>
                <a:path w="460" h="45">
                  <a:moveTo>
                    <a:pt x="0" y="0"/>
                  </a:moveTo>
                  <a:cubicBezTo>
                    <a:pt x="98" y="22"/>
                    <a:pt x="197" y="45"/>
                    <a:pt x="272" y="45"/>
                  </a:cubicBezTo>
                  <a:cubicBezTo>
                    <a:pt x="347" y="45"/>
                    <a:pt x="460" y="7"/>
                    <a:pt x="453" y="0"/>
                  </a:cubicBezTo>
                </a:path>
              </a:pathLst>
            </a:custGeom>
            <a:noFill/>
            <a:ln w="9525">
              <a:solidFill>
                <a:srgbClr val="006600"/>
              </a:solidFill>
              <a:bevel/>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346" name="Freeform 37"/>
            <p:cNvSpPr>
              <a:spLocks noChangeArrowheads="1"/>
            </p:cNvSpPr>
            <p:nvPr/>
          </p:nvSpPr>
          <p:spPr bwMode="auto">
            <a:xfrm>
              <a:off x="544" y="544"/>
              <a:ext cx="545" cy="45"/>
            </a:xfrm>
            <a:custGeom>
              <a:avLst/>
              <a:gdLst>
                <a:gd name="T0" fmla="*/ 0 w 460"/>
                <a:gd name="T1" fmla="*/ 0 h 45"/>
                <a:gd name="T2" fmla="*/ 272 w 460"/>
                <a:gd name="T3" fmla="*/ 45 h 45"/>
                <a:gd name="T4" fmla="*/ 453 w 460"/>
                <a:gd name="T5" fmla="*/ 0 h 45"/>
                <a:gd name="T6" fmla="*/ 0 60000 65536"/>
                <a:gd name="T7" fmla="*/ 0 60000 65536"/>
                <a:gd name="T8" fmla="*/ 0 60000 65536"/>
                <a:gd name="T9" fmla="*/ 0 w 460"/>
                <a:gd name="T10" fmla="*/ 0 h 45"/>
                <a:gd name="T11" fmla="*/ 460 w 460"/>
                <a:gd name="T12" fmla="*/ 45 h 45"/>
              </a:gdLst>
              <a:ahLst/>
              <a:cxnLst>
                <a:cxn ang="T6">
                  <a:pos x="T0" y="T1"/>
                </a:cxn>
                <a:cxn ang="T7">
                  <a:pos x="T2" y="T3"/>
                </a:cxn>
                <a:cxn ang="T8">
                  <a:pos x="T4" y="T5"/>
                </a:cxn>
              </a:cxnLst>
              <a:rect l="T9" t="T10" r="T11" b="T12"/>
              <a:pathLst>
                <a:path w="460" h="45">
                  <a:moveTo>
                    <a:pt x="0" y="0"/>
                  </a:moveTo>
                  <a:cubicBezTo>
                    <a:pt x="98" y="22"/>
                    <a:pt x="197" y="45"/>
                    <a:pt x="272" y="45"/>
                  </a:cubicBezTo>
                  <a:cubicBezTo>
                    <a:pt x="347" y="45"/>
                    <a:pt x="460" y="7"/>
                    <a:pt x="453" y="0"/>
                  </a:cubicBezTo>
                </a:path>
              </a:pathLst>
            </a:custGeom>
            <a:noFill/>
            <a:ln w="9525">
              <a:solidFill>
                <a:srgbClr val="006600"/>
              </a:solidFill>
              <a:bevel/>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347" name="Text Box 38"/>
            <p:cNvSpPr txBox="1">
              <a:spLocks noChangeArrowheads="1"/>
            </p:cNvSpPr>
            <p:nvPr/>
          </p:nvSpPr>
          <p:spPr bwMode="auto">
            <a:xfrm>
              <a:off x="1905" y="363"/>
              <a:ext cx="681"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a:solidFill>
                    <a:srgbClr val="006600"/>
                  </a:solidFill>
                </a:rPr>
                <a:t>竞争层</a:t>
              </a:r>
            </a:p>
          </p:txBody>
        </p:sp>
      </p:grpSp>
      <p:sp>
        <p:nvSpPr>
          <p:cNvPr id="13315" name="Text Box 40"/>
          <p:cNvSpPr txBox="1">
            <a:spLocks noChangeArrowheads="1"/>
          </p:cNvSpPr>
          <p:nvPr/>
        </p:nvSpPr>
        <p:spPr bwMode="auto">
          <a:xfrm>
            <a:off x="59427" y="322751"/>
            <a:ext cx="8222256" cy="2693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en-US" altLang="zh-CN" sz="2600" b="1" dirty="0">
                <a:latin typeface="华文宋体" panose="02010600040101010101" pitchFamily="2" charset="-122"/>
                <a:ea typeface="华文宋体" panose="02010600040101010101" pitchFamily="2" charset="-122"/>
              </a:rPr>
              <a:t>        </a:t>
            </a:r>
            <a:r>
              <a:rPr lang="zh-CN" altLang="en-US" sz="2600" b="1" dirty="0">
                <a:latin typeface="华文宋体" panose="02010600040101010101" pitchFamily="2" charset="-122"/>
                <a:ea typeface="华文宋体" panose="02010600040101010101" pitchFamily="2" charset="-122"/>
              </a:rPr>
              <a:t>最简单的网络结构具有一个输入层和一个竞争层。</a:t>
            </a:r>
            <a:endParaRPr lang="en-US" altLang="zh-CN" sz="2600" b="1" dirty="0">
              <a:latin typeface="华文宋体" panose="02010600040101010101" pitchFamily="2" charset="-122"/>
              <a:ea typeface="华文宋体" panose="02010600040101010101" pitchFamily="2" charset="-122"/>
            </a:endParaRPr>
          </a:p>
          <a:p>
            <a:pPr eaLnBrk="1" hangingPunct="1">
              <a:lnSpc>
                <a:spcPct val="130000"/>
              </a:lnSpc>
            </a:pPr>
            <a:r>
              <a:rPr lang="zh-CN" altLang="en-US" sz="2600" b="1" dirty="0">
                <a:latin typeface="华文宋体" panose="02010600040101010101" pitchFamily="2" charset="-122"/>
                <a:ea typeface="华文宋体" panose="02010600040101010101" pitchFamily="2" charset="-122"/>
              </a:rPr>
              <a:t>       </a:t>
            </a:r>
            <a:r>
              <a:rPr lang="zh-CN" altLang="en-US" sz="2600" b="1" dirty="0">
                <a:solidFill>
                  <a:srgbClr val="FF0000"/>
                </a:solidFill>
                <a:latin typeface="华文宋体" panose="02010600040101010101" pitchFamily="2" charset="-122"/>
                <a:ea typeface="华文宋体" panose="02010600040101010101" pitchFamily="2" charset="-122"/>
              </a:rPr>
              <a:t>输入层：</a:t>
            </a:r>
            <a:r>
              <a:rPr lang="zh-CN" altLang="en-US" sz="2600" b="1" dirty="0">
                <a:latin typeface="华文宋体" panose="02010600040101010101" pitchFamily="2" charset="-122"/>
                <a:ea typeface="华文宋体" panose="02010600040101010101" pitchFamily="2" charset="-122"/>
              </a:rPr>
              <a:t>接受外界信息并将输入模式向竞争层传递</a:t>
            </a:r>
            <a:r>
              <a:rPr lang="en-US" altLang="zh-CN" sz="2600" b="1" dirty="0">
                <a:latin typeface="华文宋体" panose="02010600040101010101" pitchFamily="2" charset="-122"/>
                <a:ea typeface="华文宋体" panose="02010600040101010101" pitchFamily="2" charset="-122"/>
              </a:rPr>
              <a:t>,</a:t>
            </a:r>
            <a:r>
              <a:rPr lang="zh-CN" altLang="en-US" sz="2600" b="1" dirty="0">
                <a:latin typeface="华文宋体" panose="02010600040101010101" pitchFamily="2" charset="-122"/>
                <a:ea typeface="华文宋体" panose="02010600040101010101" pitchFamily="2" charset="-122"/>
              </a:rPr>
              <a:t>观察作用。</a:t>
            </a:r>
          </a:p>
          <a:p>
            <a:pPr eaLnBrk="1" hangingPunct="1">
              <a:lnSpc>
                <a:spcPct val="130000"/>
              </a:lnSpc>
            </a:pPr>
            <a:r>
              <a:rPr lang="zh-CN" altLang="en-US" sz="2600" b="1" dirty="0">
                <a:latin typeface="华文宋体" panose="02010600040101010101" pitchFamily="2" charset="-122"/>
                <a:ea typeface="华文宋体" panose="02010600040101010101" pitchFamily="2" charset="-122"/>
              </a:rPr>
              <a:t>       </a:t>
            </a:r>
            <a:r>
              <a:rPr lang="zh-CN" altLang="en-US" sz="2600" b="1" dirty="0">
                <a:solidFill>
                  <a:srgbClr val="FF0000"/>
                </a:solidFill>
                <a:latin typeface="华文宋体" panose="02010600040101010101" pitchFamily="2" charset="-122"/>
                <a:ea typeface="华文宋体" panose="02010600040101010101" pitchFamily="2" charset="-122"/>
              </a:rPr>
              <a:t>竞争层：</a:t>
            </a:r>
            <a:r>
              <a:rPr lang="zh-CN" altLang="en-US" sz="2600" b="1" dirty="0">
                <a:latin typeface="华文宋体" panose="02010600040101010101" pitchFamily="2" charset="-122"/>
                <a:ea typeface="华文宋体" panose="02010600040101010101" pitchFamily="2" charset="-122"/>
              </a:rPr>
              <a:t>对样本进行</a:t>
            </a:r>
            <a:r>
              <a:rPr lang="zh-CN" altLang="en-US" sz="2600" b="1" dirty="0">
                <a:solidFill>
                  <a:srgbClr val="FF0000"/>
                </a:solidFill>
                <a:latin typeface="华文宋体" panose="02010600040101010101" pitchFamily="2" charset="-122"/>
                <a:ea typeface="华文宋体" panose="02010600040101010101" pitchFamily="2" charset="-122"/>
              </a:rPr>
              <a:t>分析比较</a:t>
            </a:r>
            <a:r>
              <a:rPr lang="en-US" altLang="zh-CN" sz="2600" b="1" dirty="0">
                <a:latin typeface="华文宋体" panose="02010600040101010101" pitchFamily="2" charset="-122"/>
                <a:ea typeface="华文宋体" panose="02010600040101010101" pitchFamily="2" charset="-122"/>
              </a:rPr>
              <a:t>,</a:t>
            </a:r>
            <a:r>
              <a:rPr lang="zh-CN" altLang="en-US" sz="2600" b="1" dirty="0">
                <a:latin typeface="华文宋体" panose="02010600040101010101" pitchFamily="2" charset="-122"/>
                <a:ea typeface="华文宋体" panose="02010600040101010101" pitchFamily="2" charset="-122"/>
              </a:rPr>
              <a:t>找出规律以正确分类。</a:t>
            </a:r>
          </a:p>
          <a:p>
            <a:pPr eaLnBrk="1" hangingPunct="1">
              <a:lnSpc>
                <a:spcPct val="130000"/>
              </a:lnSpc>
            </a:pPr>
            <a:r>
              <a:rPr lang="zh-CN" altLang="en-US" sz="2600" b="1" dirty="0">
                <a:latin typeface="华文宋体" panose="02010600040101010101" pitchFamily="2" charset="-122"/>
                <a:ea typeface="华文宋体" panose="02010600040101010101" pitchFamily="2" charset="-122"/>
              </a:rPr>
              <a:t>       这种功能是通过下面要介绍的竞争机制实现的。</a:t>
            </a:r>
          </a:p>
        </p:txBody>
      </p:sp>
      <p:grpSp>
        <p:nvGrpSpPr>
          <p:cNvPr id="36" name="组 9"/>
          <p:cNvGrpSpPr/>
          <p:nvPr/>
        </p:nvGrpSpPr>
        <p:grpSpPr>
          <a:xfrm>
            <a:off x="8363761" y="0"/>
            <a:ext cx="733409" cy="6858000"/>
            <a:chOff x="9055676" y="0"/>
            <a:chExt cx="3136324" cy="6858000"/>
          </a:xfrm>
        </p:grpSpPr>
        <p:sp>
          <p:nvSpPr>
            <p:cNvPr id="37"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38"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39"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40" name="矩形 39"/>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41"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42" name="图形 10" descr="烧瓶"/>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6786"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C43299F-0A7E-4EBF-9C1F-8FBB5801FC62}" type="datetime1">
              <a:rPr lang="zh-CN" altLang="en-US" sz="1400"/>
              <a:t>2025/5/30</a:t>
            </a:fld>
            <a:endParaRPr lang="zh-CN" altLang="en-US" sz="1400"/>
          </a:p>
        </p:txBody>
      </p:sp>
      <p:sp>
        <p:nvSpPr>
          <p:cNvPr id="246787"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DD5689A7-406F-4AC9-AFD7-84A3A1E1FDE2}" type="slidenum">
              <a:rPr lang="en-US" altLang="zh-CN" sz="1400"/>
              <a:t>50</a:t>
            </a:fld>
            <a:endParaRPr lang="en-US" altLang="zh-CN" sz="1400"/>
          </a:p>
        </p:txBody>
      </p:sp>
      <p:sp>
        <p:nvSpPr>
          <p:cNvPr id="246788" name="Rectangle 2"/>
          <p:cNvSpPr>
            <a:spLocks noGrp="1" noChangeArrowheads="1"/>
          </p:cNvSpPr>
          <p:nvPr>
            <p:ph type="title" idx="4294967295"/>
          </p:nvPr>
        </p:nvSpPr>
        <p:spPr>
          <a:xfrm>
            <a:off x="628649" y="227966"/>
            <a:ext cx="6137910" cy="1029969"/>
          </a:xfrm>
        </p:spPr>
        <p:txBody>
          <a:bodyPr>
            <a:normAutofit/>
          </a:bodyPr>
          <a:lstStyle/>
          <a:p>
            <a:pPr eaLnBrk="1" hangingPunct="1"/>
            <a:r>
              <a:rPr lang="zh-CN" altLang="en-US" sz="4000" b="1" dirty="0">
                <a:solidFill>
                  <a:srgbClr val="FF0000"/>
                </a:solidFill>
                <a:latin typeface="华文宋体" panose="02010600040101010101" pitchFamily="2" charset="-122"/>
                <a:ea typeface="华文宋体" panose="02010600040101010101" pitchFamily="2" charset="-122"/>
              </a:rPr>
              <a:t>算法</a:t>
            </a:r>
            <a:r>
              <a:rPr lang="en-US" altLang="zh-CN" sz="4000" b="1" dirty="0">
                <a:solidFill>
                  <a:srgbClr val="FF0000"/>
                </a:solidFill>
                <a:latin typeface="华文宋体" panose="02010600040101010101" pitchFamily="2" charset="-122"/>
                <a:ea typeface="华文宋体" panose="02010600040101010101" pitchFamily="2" charset="-122"/>
              </a:rPr>
              <a:t>1</a:t>
            </a:r>
            <a:r>
              <a:rPr lang="en-US" altLang="zh-CN" sz="4000" dirty="0">
                <a:solidFill>
                  <a:srgbClr val="FF0000"/>
                </a:solidFill>
                <a:latin typeface="华文宋体" panose="02010600040101010101" pitchFamily="2" charset="-122"/>
                <a:ea typeface="华文宋体" panose="02010600040101010101" pitchFamily="2" charset="-122"/>
              </a:rPr>
              <a:t> </a:t>
            </a:r>
            <a:r>
              <a:rPr lang="zh-CN" altLang="en-US" sz="4000" b="1" dirty="0">
                <a:solidFill>
                  <a:srgbClr val="FF0000"/>
                </a:solidFill>
                <a:latin typeface="华文宋体" panose="02010600040101010101" pitchFamily="2" charset="-122"/>
                <a:ea typeface="华文宋体" panose="02010600040101010101" pitchFamily="2" charset="-122"/>
              </a:rPr>
              <a:t>基本统计训练算法</a:t>
            </a:r>
          </a:p>
        </p:txBody>
      </p:sp>
      <p:sp>
        <p:nvSpPr>
          <p:cNvPr id="246789" name="Rectangle 3"/>
          <p:cNvSpPr>
            <a:spLocks noGrp="1" noChangeArrowheads="1"/>
          </p:cNvSpPr>
          <p:nvPr>
            <p:ph type="body" idx="4294967295"/>
          </p:nvPr>
        </p:nvSpPr>
        <p:spPr>
          <a:xfrm>
            <a:off x="628649" y="1531620"/>
            <a:ext cx="7543801" cy="4645343"/>
          </a:xfrm>
        </p:spPr>
        <p:txBody>
          <a:bodyPr>
            <a:normAutofit fontScale="92500"/>
          </a:bodyPr>
          <a:lstStyle/>
          <a:p>
            <a:pPr algn="just" eaLnBrk="1" hangingPunct="1">
              <a:lnSpc>
                <a:spcPct val="130000"/>
              </a:lnSpc>
              <a:spcBef>
                <a:spcPts val="0"/>
              </a:spcBef>
              <a:buFontTx/>
              <a:buNone/>
            </a:pPr>
            <a:r>
              <a:rPr lang="en-US" altLang="zh-CN" sz="2800" b="1" dirty="0">
                <a:latin typeface="华文宋体" panose="02010600040101010101" pitchFamily="2" charset="-122"/>
                <a:ea typeface="华文宋体" panose="02010600040101010101" pitchFamily="2" charset="-122"/>
              </a:rPr>
              <a:t>7 </a:t>
            </a:r>
            <a:r>
              <a:rPr lang="zh-CN" altLang="en-US" sz="2800" b="1" dirty="0">
                <a:latin typeface="华文宋体" panose="02010600040101010101" pitchFamily="2" charset="-122"/>
                <a:ea typeface="华文宋体" panose="02010600040101010101" pitchFamily="2" charset="-122"/>
              </a:rPr>
              <a:t>用修改后的</a:t>
            </a:r>
            <a:r>
              <a:rPr lang="en-US" altLang="zh-CN" sz="2800" b="1" dirty="0">
                <a:latin typeface="华文宋体" panose="02010600040101010101" pitchFamily="2" charset="-122"/>
                <a:ea typeface="华文宋体" panose="02010600040101010101" pitchFamily="2" charset="-122"/>
              </a:rPr>
              <a:t>W</a:t>
            </a:r>
            <a:r>
              <a:rPr lang="en-US" altLang="zh-CN" sz="2800" b="1" baseline="30000" dirty="0">
                <a:latin typeface="华文宋体" panose="02010600040101010101" pitchFamily="2" charset="-122"/>
                <a:ea typeface="华文宋体" panose="02010600040101010101" pitchFamily="2" charset="-122"/>
              </a:rPr>
              <a:t>(1)</a:t>
            </a:r>
            <a:r>
              <a:rPr lang="en-US" altLang="zh-CN" sz="2800" b="1" dirty="0">
                <a:latin typeface="华文宋体" panose="02010600040101010101" pitchFamily="2" charset="-122"/>
                <a:ea typeface="华文宋体" panose="02010600040101010101" pitchFamily="2" charset="-122"/>
              </a:rPr>
              <a:t> </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W</a:t>
            </a:r>
            <a:r>
              <a:rPr lang="en-US" altLang="zh-CN" sz="2800" b="1" baseline="30000" dirty="0">
                <a:latin typeface="华文宋体" panose="02010600040101010101" pitchFamily="2" charset="-122"/>
                <a:ea typeface="华文宋体" panose="02010600040101010101" pitchFamily="2" charset="-122"/>
              </a:rPr>
              <a:t>(2)</a:t>
            </a:r>
            <a:r>
              <a:rPr lang="en-US" altLang="zh-CN" sz="2800" b="1" dirty="0">
                <a:latin typeface="华文宋体" panose="02010600040101010101" pitchFamily="2" charset="-122"/>
                <a:ea typeface="华文宋体" panose="02010600040101010101" pitchFamily="2" charset="-122"/>
              </a:rPr>
              <a:t> </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W</a:t>
            </a:r>
            <a:r>
              <a:rPr lang="en-US" altLang="zh-CN" sz="2800" b="1" baseline="30000" dirty="0">
                <a:latin typeface="华文宋体" panose="02010600040101010101" pitchFamily="2" charset="-122"/>
                <a:ea typeface="华文宋体" panose="02010600040101010101" pitchFamily="2" charset="-122"/>
              </a:rPr>
              <a:t>(L)</a:t>
            </a:r>
            <a:r>
              <a:rPr lang="zh-CN" altLang="en-US" sz="2800" b="1" dirty="0">
                <a:latin typeface="华文宋体" panose="02010600040101010101" pitchFamily="2" charset="-122"/>
                <a:ea typeface="华文宋体" panose="02010600040101010101" pitchFamily="2" charset="-122"/>
              </a:rPr>
              <a:t>重新计算</a:t>
            </a:r>
            <a:r>
              <a:rPr lang="en-US" altLang="zh-CN" sz="2800" b="1" dirty="0">
                <a:latin typeface="华文宋体" panose="02010600040101010101" pitchFamily="2" charset="-122"/>
                <a:ea typeface="华文宋体" panose="02010600040101010101" pitchFamily="2" charset="-122"/>
              </a:rPr>
              <a:t>X</a:t>
            </a:r>
            <a:r>
              <a:rPr lang="zh-CN" altLang="en-US" sz="2800" b="1" dirty="0">
                <a:latin typeface="华文宋体" panose="02010600040101010101" pitchFamily="2" charset="-122"/>
                <a:ea typeface="华文宋体" panose="02010600040101010101" pitchFamily="2" charset="-122"/>
              </a:rPr>
              <a:t>对应的实际输出</a:t>
            </a:r>
            <a:r>
              <a:rPr lang="en-US" altLang="zh-CN" sz="2800" b="1" dirty="0">
                <a:latin typeface="华文宋体" panose="02010600040101010101" pitchFamily="2" charset="-122"/>
                <a:ea typeface="华文宋体" panose="02010600040101010101" pitchFamily="2" charset="-122"/>
              </a:rPr>
              <a:t>O′</a:t>
            </a:r>
            <a:r>
              <a:rPr lang="zh-CN" altLang="en-US" sz="2800" b="1" dirty="0">
                <a:latin typeface="华文宋体" panose="02010600040101010101" pitchFamily="2" charset="-122"/>
                <a:ea typeface="华文宋体" panose="02010600040101010101" pitchFamily="2" charset="-122"/>
              </a:rPr>
              <a:t>；</a:t>
            </a:r>
          </a:p>
          <a:p>
            <a:pPr algn="just" eaLnBrk="1" hangingPunct="1">
              <a:lnSpc>
                <a:spcPct val="130000"/>
              </a:lnSpc>
              <a:spcBef>
                <a:spcPts val="0"/>
              </a:spcBef>
              <a:buFontTx/>
              <a:buNone/>
            </a:pPr>
            <a:r>
              <a:rPr lang="en-US" altLang="zh-CN" sz="2800" b="1" dirty="0">
                <a:latin typeface="华文宋体" panose="02010600040101010101" pitchFamily="2" charset="-122"/>
                <a:ea typeface="华文宋体" panose="02010600040101010101" pitchFamily="2" charset="-122"/>
              </a:rPr>
              <a:t>8  </a:t>
            </a:r>
            <a:r>
              <a:rPr lang="zh-CN" altLang="en-US" sz="2800" b="1" dirty="0">
                <a:latin typeface="华文宋体" panose="02010600040101010101" pitchFamily="2" charset="-122"/>
                <a:ea typeface="华文宋体" panose="02010600040101010101" pitchFamily="2" charset="-122"/>
              </a:rPr>
              <a:t>求出网络关于</a:t>
            </a:r>
            <a:r>
              <a:rPr lang="en-US" altLang="zh-CN" sz="2800" b="1" dirty="0">
                <a:latin typeface="华文宋体" panose="02010600040101010101" pitchFamily="2" charset="-122"/>
                <a:ea typeface="华文宋体" panose="02010600040101010101" pitchFamily="2" charset="-122"/>
              </a:rPr>
              <a:t>Y</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O′</a:t>
            </a:r>
            <a:r>
              <a:rPr lang="zh-CN" altLang="en-US" sz="2800" b="1" dirty="0">
                <a:latin typeface="华文宋体" panose="02010600040101010101" pitchFamily="2" charset="-122"/>
                <a:ea typeface="华文宋体" panose="02010600040101010101" pitchFamily="2" charset="-122"/>
              </a:rPr>
              <a:t>的误差测度</a:t>
            </a:r>
            <a:r>
              <a:rPr lang="en-US" altLang="zh-CN" sz="2800" b="1" dirty="0">
                <a:latin typeface="华文宋体" panose="02010600040101010101" pitchFamily="2" charset="-122"/>
                <a:ea typeface="华文宋体" panose="02010600040101010101" pitchFamily="2" charset="-122"/>
              </a:rPr>
              <a:t>E′</a:t>
            </a:r>
            <a:r>
              <a:rPr lang="zh-CN" altLang="en-US" sz="2800" b="1" dirty="0">
                <a:latin typeface="华文宋体" panose="02010600040101010101" pitchFamily="2" charset="-122"/>
                <a:ea typeface="华文宋体" panose="02010600040101010101" pitchFamily="2" charset="-122"/>
              </a:rPr>
              <a:t>；</a:t>
            </a:r>
          </a:p>
          <a:p>
            <a:pPr algn="just" eaLnBrk="1" hangingPunct="1">
              <a:lnSpc>
                <a:spcPct val="130000"/>
              </a:lnSpc>
              <a:spcBef>
                <a:spcPts val="0"/>
              </a:spcBef>
              <a:buFontTx/>
              <a:buNone/>
            </a:pPr>
            <a:r>
              <a:rPr lang="en-US" altLang="zh-CN" sz="2800" b="1" dirty="0">
                <a:latin typeface="华文宋体" panose="02010600040101010101" pitchFamily="2" charset="-122"/>
                <a:ea typeface="华文宋体" panose="02010600040101010101" pitchFamily="2" charset="-122"/>
              </a:rPr>
              <a:t>9 </a:t>
            </a:r>
            <a:r>
              <a:rPr lang="zh-CN" altLang="en-US" sz="2800" b="1" dirty="0">
                <a:latin typeface="华文宋体" panose="02010600040101010101" pitchFamily="2" charset="-122"/>
                <a:ea typeface="华文宋体" panose="02010600040101010101" pitchFamily="2" charset="-122"/>
              </a:rPr>
              <a:t>如果</a:t>
            </a:r>
            <a:r>
              <a:rPr lang="en-US" altLang="zh-CN" sz="2800" b="1" dirty="0">
                <a:latin typeface="华文宋体" panose="02010600040101010101" pitchFamily="2" charset="-122"/>
                <a:ea typeface="华文宋体" panose="02010600040101010101" pitchFamily="2" charset="-122"/>
              </a:rPr>
              <a:t>E′&lt;E</a:t>
            </a:r>
            <a:r>
              <a:rPr lang="zh-CN" altLang="en-US" sz="2800" b="1" dirty="0">
                <a:latin typeface="华文宋体" panose="02010600040101010101" pitchFamily="2" charset="-122"/>
                <a:ea typeface="华文宋体" panose="02010600040101010101" pitchFamily="2" charset="-122"/>
              </a:rPr>
              <a:t>，则保留本次对</a:t>
            </a:r>
            <a:r>
              <a:rPr lang="en-US" altLang="zh-CN" sz="2800" b="1" dirty="0">
                <a:latin typeface="华文宋体" panose="02010600040101010101" pitchFamily="2" charset="-122"/>
                <a:ea typeface="华文宋体" panose="02010600040101010101" pitchFamily="2" charset="-122"/>
              </a:rPr>
              <a:t>W</a:t>
            </a:r>
            <a:r>
              <a:rPr lang="en-US" altLang="zh-CN" sz="2800" b="1" baseline="30000" dirty="0">
                <a:latin typeface="华文宋体" panose="02010600040101010101" pitchFamily="2" charset="-122"/>
                <a:ea typeface="华文宋体" panose="02010600040101010101" pitchFamily="2" charset="-122"/>
              </a:rPr>
              <a:t>(1)</a:t>
            </a:r>
            <a:r>
              <a:rPr lang="en-US" altLang="zh-CN" sz="2800" b="1" dirty="0">
                <a:latin typeface="华文宋体" panose="02010600040101010101" pitchFamily="2" charset="-122"/>
                <a:ea typeface="华文宋体" panose="02010600040101010101" pitchFamily="2" charset="-122"/>
              </a:rPr>
              <a:t> </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W</a:t>
            </a:r>
            <a:r>
              <a:rPr lang="en-US" altLang="zh-CN" sz="2800" b="1" baseline="30000" dirty="0">
                <a:latin typeface="华文宋体" panose="02010600040101010101" pitchFamily="2" charset="-122"/>
                <a:ea typeface="华文宋体" panose="02010600040101010101" pitchFamily="2" charset="-122"/>
              </a:rPr>
              <a:t>(2)</a:t>
            </a:r>
            <a:r>
              <a:rPr lang="en-US" altLang="zh-CN" sz="2800" b="1" dirty="0">
                <a:latin typeface="华文宋体" panose="02010600040101010101" pitchFamily="2" charset="-122"/>
                <a:ea typeface="华文宋体" panose="02010600040101010101" pitchFamily="2" charset="-122"/>
              </a:rPr>
              <a:t> </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W</a:t>
            </a:r>
            <a:r>
              <a:rPr lang="en-US" altLang="zh-CN" sz="2800" b="1" baseline="30000" dirty="0">
                <a:latin typeface="华文宋体" panose="02010600040101010101" pitchFamily="2" charset="-122"/>
                <a:ea typeface="华文宋体" panose="02010600040101010101" pitchFamily="2" charset="-122"/>
              </a:rPr>
              <a:t>(L)</a:t>
            </a:r>
            <a:r>
              <a:rPr lang="zh-CN" altLang="en-US" sz="2800" b="1" dirty="0">
                <a:latin typeface="华文宋体" panose="02010600040101010101" pitchFamily="2" charset="-122"/>
                <a:ea typeface="华文宋体" panose="02010600040101010101" pitchFamily="2" charset="-122"/>
              </a:rPr>
              <a:t>的修改，否则，根据概率判断本次修改是否有用，如果认为有用，则保留本次对</a:t>
            </a:r>
            <a:r>
              <a:rPr lang="en-US" altLang="zh-CN" sz="2800" b="1" dirty="0">
                <a:latin typeface="华文宋体" panose="02010600040101010101" pitchFamily="2" charset="-122"/>
                <a:ea typeface="华文宋体" panose="02010600040101010101" pitchFamily="2" charset="-122"/>
              </a:rPr>
              <a:t>W</a:t>
            </a:r>
            <a:r>
              <a:rPr lang="en-US" altLang="zh-CN" sz="2800" b="1" baseline="30000" dirty="0">
                <a:latin typeface="华文宋体" panose="02010600040101010101" pitchFamily="2" charset="-122"/>
                <a:ea typeface="华文宋体" panose="02010600040101010101" pitchFamily="2" charset="-122"/>
              </a:rPr>
              <a:t>(1)</a:t>
            </a:r>
            <a:r>
              <a:rPr lang="en-US" altLang="zh-CN" sz="2800" b="1" dirty="0">
                <a:latin typeface="华文宋体" panose="02010600040101010101" pitchFamily="2" charset="-122"/>
                <a:ea typeface="华文宋体" panose="02010600040101010101" pitchFamily="2" charset="-122"/>
              </a:rPr>
              <a:t> </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W</a:t>
            </a:r>
            <a:r>
              <a:rPr lang="en-US" altLang="zh-CN" sz="2800" b="1" baseline="30000" dirty="0">
                <a:latin typeface="华文宋体" panose="02010600040101010101" pitchFamily="2" charset="-122"/>
                <a:ea typeface="华文宋体" panose="02010600040101010101" pitchFamily="2" charset="-122"/>
              </a:rPr>
              <a:t>(2)</a:t>
            </a:r>
            <a:r>
              <a:rPr lang="en-US" altLang="zh-CN" sz="2800" b="1" dirty="0">
                <a:latin typeface="华文宋体" panose="02010600040101010101" pitchFamily="2" charset="-122"/>
                <a:ea typeface="华文宋体" panose="02010600040101010101" pitchFamily="2" charset="-122"/>
              </a:rPr>
              <a:t> </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W</a:t>
            </a:r>
            <a:r>
              <a:rPr lang="en-US" altLang="zh-CN" sz="2800" b="1" baseline="30000" dirty="0">
                <a:latin typeface="华文宋体" panose="02010600040101010101" pitchFamily="2" charset="-122"/>
                <a:ea typeface="华文宋体" panose="02010600040101010101" pitchFamily="2" charset="-122"/>
              </a:rPr>
              <a:t>(L)</a:t>
            </a:r>
            <a:r>
              <a:rPr lang="zh-CN" altLang="en-US" sz="2800" b="1" dirty="0">
                <a:latin typeface="华文宋体" panose="02010600040101010101" pitchFamily="2" charset="-122"/>
                <a:ea typeface="华文宋体" panose="02010600040101010101" pitchFamily="2" charset="-122"/>
              </a:rPr>
              <a:t>的修改，如果认为本次修改无用，则放弃它；</a:t>
            </a:r>
          </a:p>
          <a:p>
            <a:pPr eaLnBrk="1" hangingPunct="1">
              <a:lnSpc>
                <a:spcPct val="130000"/>
              </a:lnSpc>
              <a:spcBef>
                <a:spcPts val="0"/>
              </a:spcBef>
              <a:buFontTx/>
              <a:buNone/>
            </a:pPr>
            <a:r>
              <a:rPr lang="en-US" altLang="zh-CN" sz="2800" b="1" dirty="0">
                <a:latin typeface="华文宋体" panose="02010600040101010101" pitchFamily="2" charset="-122"/>
                <a:ea typeface="华文宋体" panose="02010600040101010101" pitchFamily="2" charset="-122"/>
              </a:rPr>
              <a:t>10 </a:t>
            </a:r>
            <a:r>
              <a:rPr lang="zh-CN" altLang="en-US" sz="2800" b="1" dirty="0">
                <a:latin typeface="华文宋体" panose="02010600040101010101" pitchFamily="2" charset="-122"/>
                <a:ea typeface="华文宋体" panose="02010600040101010101" pitchFamily="2" charset="-122"/>
              </a:rPr>
              <a:t>重复上述过程，直到网络满足要求。 </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FD01EB88-A368-41C3-B79B-203FEFC35D18}"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grpSp>
        <p:nvGrpSpPr>
          <p:cNvPr id="7" name="组合 6"/>
          <p:cNvGrpSpPr/>
          <p:nvPr/>
        </p:nvGrpSpPr>
        <p:grpSpPr>
          <a:xfrm>
            <a:off x="8400804" y="0"/>
            <a:ext cx="851355" cy="6858000"/>
            <a:chOff x="8400804" y="0"/>
            <a:chExt cx="851355" cy="6858000"/>
          </a:xfrm>
        </p:grpSpPr>
        <p:grpSp>
          <p:nvGrpSpPr>
            <p:cNvPr id="8" name="组 9"/>
            <p:cNvGrpSpPr/>
            <p:nvPr/>
          </p:nvGrpSpPr>
          <p:grpSpPr>
            <a:xfrm>
              <a:off x="8400804" y="0"/>
              <a:ext cx="733409" cy="6858000"/>
              <a:chOff x="9055676" y="0"/>
              <a:chExt cx="3136324" cy="6858000"/>
            </a:xfrm>
          </p:grpSpPr>
          <p:sp>
            <p:nvSpPr>
              <p:cNvPr id="10"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矩形 12"/>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9"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6789">
                                            <p:txEl>
                                              <p:pRg st="0" end="0"/>
                                            </p:txEl>
                                          </p:spTgt>
                                        </p:tgtEl>
                                        <p:attrNameLst>
                                          <p:attrName>style.visibility</p:attrName>
                                        </p:attrNameLst>
                                      </p:cBhvr>
                                      <p:to>
                                        <p:strVal val="visible"/>
                                      </p:to>
                                    </p:set>
                                    <p:anim calcmode="lin" valueType="num">
                                      <p:cBhvr additive="base">
                                        <p:cTn id="7" dur="500" fill="hold"/>
                                        <p:tgtEl>
                                          <p:spTgt spid="24678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4678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46789">
                                            <p:txEl>
                                              <p:pRg st="1" end="1"/>
                                            </p:txEl>
                                          </p:spTgt>
                                        </p:tgtEl>
                                        <p:attrNameLst>
                                          <p:attrName>style.visibility</p:attrName>
                                        </p:attrNameLst>
                                      </p:cBhvr>
                                      <p:to>
                                        <p:strVal val="visible"/>
                                      </p:to>
                                    </p:set>
                                    <p:anim calcmode="lin" valueType="num">
                                      <p:cBhvr additive="base">
                                        <p:cTn id="13" dur="500" fill="hold"/>
                                        <p:tgtEl>
                                          <p:spTgt spid="24678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4678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46789">
                                            <p:txEl>
                                              <p:pRg st="2" end="2"/>
                                            </p:txEl>
                                          </p:spTgt>
                                        </p:tgtEl>
                                        <p:attrNameLst>
                                          <p:attrName>style.visibility</p:attrName>
                                        </p:attrNameLst>
                                      </p:cBhvr>
                                      <p:to>
                                        <p:strVal val="visible"/>
                                      </p:to>
                                    </p:set>
                                    <p:anim calcmode="lin" valueType="num">
                                      <p:cBhvr additive="base">
                                        <p:cTn id="19" dur="500" fill="hold"/>
                                        <p:tgtEl>
                                          <p:spTgt spid="24678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4678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46789">
                                            <p:txEl>
                                              <p:pRg st="3" end="3"/>
                                            </p:txEl>
                                          </p:spTgt>
                                        </p:tgtEl>
                                        <p:attrNameLst>
                                          <p:attrName>style.visibility</p:attrName>
                                        </p:attrNameLst>
                                      </p:cBhvr>
                                      <p:to>
                                        <p:strVal val="visible"/>
                                      </p:to>
                                    </p:set>
                                    <p:anim calcmode="lin" valueType="num">
                                      <p:cBhvr additive="base">
                                        <p:cTn id="25" dur="500" fill="hold"/>
                                        <p:tgtEl>
                                          <p:spTgt spid="24678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46789">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789" grpId="0" build="p"/>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7810"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B686C570-2E99-4204-BAA8-2F96A8A039BD}" type="datetime1">
              <a:rPr lang="zh-CN" altLang="en-US" sz="1400"/>
              <a:t>2025/5/30</a:t>
            </a:fld>
            <a:endParaRPr lang="zh-CN" altLang="en-US" sz="1400"/>
          </a:p>
        </p:txBody>
      </p:sp>
      <p:sp>
        <p:nvSpPr>
          <p:cNvPr id="247811"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EAA5E82F-E7F4-4607-B2AE-7648BC8B0723}" type="slidenum">
              <a:rPr lang="en-US" altLang="zh-CN" sz="1400"/>
              <a:t>51</a:t>
            </a:fld>
            <a:endParaRPr lang="en-US" altLang="zh-CN" sz="1400"/>
          </a:p>
        </p:txBody>
      </p:sp>
      <p:sp>
        <p:nvSpPr>
          <p:cNvPr id="247812" name="Rectangle 2"/>
          <p:cNvSpPr>
            <a:spLocks noGrp="1" noChangeArrowheads="1"/>
          </p:cNvSpPr>
          <p:nvPr>
            <p:ph type="title" idx="4294967295"/>
          </p:nvPr>
        </p:nvSpPr>
        <p:spPr>
          <a:xfrm>
            <a:off x="628650" y="365126"/>
            <a:ext cx="6663690" cy="915987"/>
          </a:xfrm>
        </p:spPr>
        <p:txBody>
          <a:bodyPr>
            <a:normAutofit/>
          </a:bodyPr>
          <a:lstStyle/>
          <a:p>
            <a:pPr eaLnBrk="1" hangingPunct="1"/>
            <a:r>
              <a:rPr lang="zh-CN" altLang="en-US" sz="4000" b="1" dirty="0">
                <a:solidFill>
                  <a:srgbClr val="FF0000"/>
                </a:solidFill>
                <a:latin typeface="华文宋体" panose="02010600040101010101" pitchFamily="2" charset="-122"/>
                <a:ea typeface="华文宋体" panose="02010600040101010101" pitchFamily="2" charset="-122"/>
              </a:rPr>
              <a:t>算法</a:t>
            </a:r>
            <a:r>
              <a:rPr lang="en-US" altLang="zh-CN" sz="4000" b="1" dirty="0">
                <a:solidFill>
                  <a:srgbClr val="FF0000"/>
                </a:solidFill>
                <a:latin typeface="华文宋体" panose="02010600040101010101" pitchFamily="2" charset="-122"/>
                <a:ea typeface="华文宋体" panose="02010600040101010101" pitchFamily="2" charset="-122"/>
              </a:rPr>
              <a:t>1 </a:t>
            </a:r>
            <a:r>
              <a:rPr lang="zh-CN" altLang="en-US" sz="4000" b="1" dirty="0">
                <a:solidFill>
                  <a:srgbClr val="FF0000"/>
                </a:solidFill>
                <a:latin typeface="华文宋体" panose="02010600040101010101" pitchFamily="2" charset="-122"/>
                <a:ea typeface="华文宋体" panose="02010600040101010101" pitchFamily="2" charset="-122"/>
              </a:rPr>
              <a:t>基本统计训练算法</a:t>
            </a:r>
          </a:p>
        </p:txBody>
      </p:sp>
      <p:sp>
        <p:nvSpPr>
          <p:cNvPr id="247813" name="Rectangle 3"/>
          <p:cNvSpPr>
            <a:spLocks noGrp="1" noChangeArrowheads="1"/>
          </p:cNvSpPr>
          <p:nvPr>
            <p:ph type="body" idx="4294967295"/>
          </p:nvPr>
        </p:nvSpPr>
        <p:spPr>
          <a:xfrm>
            <a:off x="457200" y="1417638"/>
            <a:ext cx="7932420" cy="4938712"/>
          </a:xfrm>
        </p:spPr>
        <p:txBody>
          <a:bodyPr>
            <a:normAutofit/>
          </a:bodyPr>
          <a:lstStyle/>
          <a:p>
            <a:pPr eaLnBrk="1" hangingPunct="1">
              <a:lnSpc>
                <a:spcPct val="120000"/>
              </a:lnSpc>
              <a:spcBef>
                <a:spcPts val="0"/>
              </a:spcBef>
            </a:pPr>
            <a:r>
              <a:rPr lang="zh-CN" altLang="en-US" b="1" dirty="0">
                <a:latin typeface="华文宋体" panose="02010600040101010101" pitchFamily="2" charset="-122"/>
                <a:ea typeface="华文宋体" panose="02010600040101010101" pitchFamily="2" charset="-122"/>
              </a:rPr>
              <a:t>目标函数（</a:t>
            </a:r>
            <a:r>
              <a:rPr lang="en-US" altLang="zh-CN" b="1" dirty="0">
                <a:latin typeface="华文宋体" panose="02010600040101010101" pitchFamily="2" charset="-122"/>
                <a:ea typeface="华文宋体" panose="02010600040101010101" pitchFamily="2" charset="-122"/>
              </a:rPr>
              <a:t>Objective Function</a:t>
            </a:r>
            <a:r>
              <a:rPr lang="zh-CN" altLang="en-US" b="1" dirty="0">
                <a:latin typeface="华文宋体" panose="02010600040101010101" pitchFamily="2" charset="-122"/>
                <a:ea typeface="华文宋体" panose="02010600040101010101" pitchFamily="2" charset="-122"/>
              </a:rPr>
              <a:t>）</a:t>
            </a:r>
          </a:p>
          <a:p>
            <a:pPr lvl="1" eaLnBrk="1" hangingPunct="1">
              <a:lnSpc>
                <a:spcPct val="120000"/>
              </a:lnSpc>
              <a:spcBef>
                <a:spcPts val="0"/>
              </a:spcBef>
            </a:pPr>
            <a:r>
              <a:rPr lang="zh-CN" altLang="en-US" sz="2800" b="1" dirty="0">
                <a:latin typeface="华文宋体" panose="02010600040101010101" pitchFamily="2" charset="-122"/>
                <a:ea typeface="华文宋体" panose="02010600040101010101" pitchFamily="2" charset="-122"/>
              </a:rPr>
              <a:t>误差测度函数：实际输出与理想输出方差和 </a:t>
            </a:r>
          </a:p>
          <a:p>
            <a:pPr eaLnBrk="1" hangingPunct="1">
              <a:lnSpc>
                <a:spcPct val="120000"/>
              </a:lnSpc>
              <a:spcBef>
                <a:spcPts val="0"/>
              </a:spcBef>
            </a:pPr>
            <a:r>
              <a:rPr lang="zh-CN" altLang="en-US" b="1" dirty="0">
                <a:latin typeface="华文宋体" panose="02010600040101010101" pitchFamily="2" charset="-122"/>
                <a:ea typeface="华文宋体" panose="02010600040101010101" pitchFamily="2" charset="-122"/>
              </a:rPr>
              <a:t>计算量 </a:t>
            </a:r>
          </a:p>
          <a:p>
            <a:pPr lvl="1" eaLnBrk="1" hangingPunct="1">
              <a:lnSpc>
                <a:spcPct val="120000"/>
              </a:lnSpc>
              <a:spcBef>
                <a:spcPts val="0"/>
              </a:spcBef>
            </a:pPr>
            <a:r>
              <a:rPr lang="zh-CN" altLang="en-US" sz="2800" b="1" dirty="0">
                <a:latin typeface="华文宋体" panose="02010600040101010101" pitchFamily="2" charset="-122"/>
                <a:ea typeface="华文宋体" panose="02010600040101010101" pitchFamily="2" charset="-122"/>
              </a:rPr>
              <a:t>从</a:t>
            </a:r>
            <a:r>
              <a:rPr lang="en-US" altLang="zh-CN" sz="2800" b="1" dirty="0">
                <a:latin typeface="华文宋体" panose="02010600040101010101" pitchFamily="2" charset="-122"/>
                <a:ea typeface="华文宋体" panose="02010600040101010101" pitchFamily="2" charset="-122"/>
              </a:rPr>
              <a:t>W</a:t>
            </a:r>
            <a:r>
              <a:rPr lang="en-US" altLang="zh-CN" sz="2800" b="1" baseline="30000" dirty="0">
                <a:latin typeface="华文宋体" panose="02010600040101010101" pitchFamily="2" charset="-122"/>
                <a:ea typeface="华文宋体" panose="02010600040101010101" pitchFamily="2" charset="-122"/>
              </a:rPr>
              <a:t>(1)</a:t>
            </a:r>
            <a:r>
              <a:rPr lang="en-US" altLang="zh-CN" sz="2800" b="1" dirty="0">
                <a:latin typeface="华文宋体" panose="02010600040101010101" pitchFamily="2" charset="-122"/>
                <a:ea typeface="华文宋体" panose="02010600040101010101" pitchFamily="2" charset="-122"/>
              </a:rPr>
              <a:t> </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W</a:t>
            </a:r>
            <a:r>
              <a:rPr lang="en-US" altLang="zh-CN" sz="2800" b="1" baseline="30000" dirty="0">
                <a:latin typeface="华文宋体" panose="02010600040101010101" pitchFamily="2" charset="-122"/>
                <a:ea typeface="华文宋体" panose="02010600040101010101" pitchFamily="2" charset="-122"/>
              </a:rPr>
              <a:t>(2)</a:t>
            </a:r>
            <a:r>
              <a:rPr lang="en-US" altLang="zh-CN" sz="2800" b="1" dirty="0">
                <a:latin typeface="华文宋体" panose="02010600040101010101" pitchFamily="2" charset="-122"/>
                <a:ea typeface="华文宋体" panose="02010600040101010101" pitchFamily="2" charset="-122"/>
              </a:rPr>
              <a:t> </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W</a:t>
            </a:r>
            <a:r>
              <a:rPr lang="en-US" altLang="zh-CN" sz="2800" b="1" baseline="30000" dirty="0">
                <a:latin typeface="华文宋体" panose="02010600040101010101" pitchFamily="2" charset="-122"/>
                <a:ea typeface="华文宋体" panose="02010600040101010101" pitchFamily="2" charset="-122"/>
              </a:rPr>
              <a:t>(L)</a:t>
            </a:r>
            <a:r>
              <a:rPr lang="zh-CN" altLang="en-US" sz="2800" b="1" dirty="0">
                <a:latin typeface="华文宋体" panose="02010600040101010101" pitchFamily="2" charset="-122"/>
                <a:ea typeface="华文宋体" panose="02010600040101010101" pitchFamily="2" charset="-122"/>
              </a:rPr>
              <a:t>中随机地选择</a:t>
            </a:r>
            <a:r>
              <a:rPr lang="en-US" altLang="zh-CN" sz="2800" b="1" dirty="0" err="1">
                <a:latin typeface="华文宋体" panose="02010600040101010101" pitchFamily="2" charset="-122"/>
                <a:ea typeface="华文宋体" panose="02010600040101010101" pitchFamily="2" charset="-122"/>
              </a:rPr>
              <a:t>w</a:t>
            </a:r>
            <a:r>
              <a:rPr lang="en-US" altLang="zh-CN" sz="2800" b="1" baseline="-30000" dirty="0" err="1">
                <a:latin typeface="华文宋体" panose="02010600040101010101" pitchFamily="2" charset="-122"/>
                <a:ea typeface="华文宋体" panose="02010600040101010101" pitchFamily="2" charset="-122"/>
              </a:rPr>
              <a:t>ij</a:t>
            </a:r>
            <a:r>
              <a:rPr lang="en-US" altLang="zh-CN" sz="2800" b="1" dirty="0">
                <a:latin typeface="华文宋体" panose="02010600040101010101" pitchFamily="2" charset="-122"/>
                <a:ea typeface="华文宋体" panose="02010600040101010101" pitchFamily="2" charset="-122"/>
              </a:rPr>
              <a:t> </a:t>
            </a:r>
          </a:p>
          <a:p>
            <a:pPr lvl="1" eaLnBrk="1" hangingPunct="1">
              <a:lnSpc>
                <a:spcPct val="120000"/>
              </a:lnSpc>
              <a:spcBef>
                <a:spcPts val="0"/>
              </a:spcBef>
            </a:pPr>
            <a:r>
              <a:rPr lang="zh-CN" altLang="en-US" sz="2800" b="1" dirty="0">
                <a:latin typeface="华文宋体" panose="02010600040101010101" pitchFamily="2" charset="-122"/>
                <a:ea typeface="华文宋体" panose="02010600040101010101" pitchFamily="2" charset="-122"/>
              </a:rPr>
              <a:t>共有</a:t>
            </a:r>
            <a:r>
              <a:rPr lang="en-US" altLang="zh-CN" sz="2800" b="1" dirty="0">
                <a:latin typeface="华文宋体" panose="02010600040101010101" pitchFamily="2" charset="-122"/>
                <a:ea typeface="华文宋体" panose="02010600040101010101" pitchFamily="2" charset="-122"/>
              </a:rPr>
              <a:t>n×H</a:t>
            </a:r>
            <a:r>
              <a:rPr lang="en-US" altLang="zh-CN" sz="2800" b="1" baseline="-30000" dirty="0">
                <a:latin typeface="华文宋体" panose="02010600040101010101" pitchFamily="2" charset="-122"/>
                <a:ea typeface="华文宋体" panose="02010600040101010101" pitchFamily="2" charset="-122"/>
              </a:rPr>
              <a:t>1</a:t>
            </a:r>
            <a:r>
              <a:rPr lang="en-US" altLang="zh-CN" sz="2800" b="1" dirty="0">
                <a:latin typeface="华文宋体" panose="02010600040101010101" pitchFamily="2" charset="-122"/>
                <a:ea typeface="华文宋体" panose="02010600040101010101" pitchFamily="2" charset="-122"/>
              </a:rPr>
              <a:t>+H</a:t>
            </a:r>
            <a:r>
              <a:rPr lang="en-US" altLang="zh-CN" sz="2800" b="1" baseline="-30000" dirty="0">
                <a:latin typeface="华文宋体" panose="02010600040101010101" pitchFamily="2" charset="-122"/>
                <a:ea typeface="华文宋体" panose="02010600040101010101" pitchFamily="2" charset="-122"/>
              </a:rPr>
              <a:t>1</a:t>
            </a:r>
            <a:r>
              <a:rPr lang="en-US" altLang="zh-CN" sz="2800" b="1" dirty="0">
                <a:latin typeface="华文宋体" panose="02010600040101010101" pitchFamily="2" charset="-122"/>
                <a:ea typeface="华文宋体" panose="02010600040101010101" pitchFamily="2" charset="-122"/>
              </a:rPr>
              <a:t>×H</a:t>
            </a:r>
            <a:r>
              <a:rPr lang="en-US" altLang="zh-CN" sz="2800" b="1" baseline="-30000" dirty="0">
                <a:latin typeface="华文宋体" panose="02010600040101010101" pitchFamily="2" charset="-122"/>
                <a:ea typeface="华文宋体" panose="02010600040101010101" pitchFamily="2" charset="-122"/>
              </a:rPr>
              <a:t>2</a:t>
            </a:r>
            <a:r>
              <a:rPr lang="en-US" altLang="zh-CN" sz="2800" b="1" dirty="0">
                <a:latin typeface="华文宋体" panose="02010600040101010101" pitchFamily="2" charset="-122"/>
                <a:ea typeface="华文宋体" panose="02010600040101010101" pitchFamily="2" charset="-122"/>
              </a:rPr>
              <a:t>+H</a:t>
            </a:r>
            <a:r>
              <a:rPr lang="en-US" altLang="zh-CN" sz="2800" b="1" baseline="-30000" dirty="0">
                <a:latin typeface="华文宋体" panose="02010600040101010101" pitchFamily="2" charset="-122"/>
                <a:ea typeface="华文宋体" panose="02010600040101010101" pitchFamily="2" charset="-122"/>
              </a:rPr>
              <a:t>2</a:t>
            </a:r>
            <a:r>
              <a:rPr lang="en-US" altLang="zh-CN" sz="2800" b="1" dirty="0">
                <a:latin typeface="华文宋体" panose="02010600040101010101" pitchFamily="2" charset="-122"/>
                <a:ea typeface="华文宋体" panose="02010600040101010101" pitchFamily="2" charset="-122"/>
              </a:rPr>
              <a:t>×H</a:t>
            </a:r>
            <a:r>
              <a:rPr lang="en-US" altLang="zh-CN" sz="2800" b="1" baseline="-30000" dirty="0">
                <a:latin typeface="华文宋体" panose="02010600040101010101" pitchFamily="2" charset="-122"/>
                <a:ea typeface="华文宋体" panose="02010600040101010101" pitchFamily="2" charset="-122"/>
              </a:rPr>
              <a:t>3</a:t>
            </a:r>
            <a:r>
              <a:rPr lang="en-US" altLang="zh-CN" sz="2800" b="1" dirty="0">
                <a:latin typeface="华文宋体" panose="02010600040101010101" pitchFamily="2" charset="-122"/>
                <a:ea typeface="华文宋体" panose="02010600040101010101" pitchFamily="2" charset="-122"/>
              </a:rPr>
              <a:t>+…+H</a:t>
            </a:r>
            <a:r>
              <a:rPr lang="en-US" altLang="zh-CN" sz="2800" b="1" baseline="-30000" dirty="0">
                <a:latin typeface="华文宋体" panose="02010600040101010101" pitchFamily="2" charset="-122"/>
                <a:ea typeface="华文宋体" panose="02010600040101010101" pitchFamily="2" charset="-122"/>
              </a:rPr>
              <a:t>M-1</a:t>
            </a:r>
            <a:r>
              <a:rPr lang="en-US" altLang="zh-CN" sz="2800" b="1" dirty="0">
                <a:latin typeface="华文宋体" panose="02010600040101010101" pitchFamily="2" charset="-122"/>
                <a:ea typeface="华文宋体" panose="02010600040101010101" pitchFamily="2" charset="-122"/>
              </a:rPr>
              <a:t>×m</a:t>
            </a:r>
            <a:r>
              <a:rPr lang="zh-CN" altLang="en-US" sz="2800" b="1" dirty="0">
                <a:latin typeface="华文宋体" panose="02010600040101010101" pitchFamily="2" charset="-122"/>
                <a:ea typeface="华文宋体" panose="02010600040101010101" pitchFamily="2" charset="-122"/>
              </a:rPr>
              <a:t>个“变量”可供选择</a:t>
            </a:r>
          </a:p>
          <a:p>
            <a:pPr eaLnBrk="1" hangingPunct="1">
              <a:lnSpc>
                <a:spcPct val="120000"/>
              </a:lnSpc>
              <a:spcBef>
                <a:spcPts val="0"/>
              </a:spcBef>
            </a:pPr>
            <a:r>
              <a:rPr lang="zh-CN" altLang="en-US" b="1" dirty="0">
                <a:latin typeface="华文宋体" panose="02010600040101010101" pitchFamily="2" charset="-122"/>
                <a:ea typeface="华文宋体" panose="02010600040101010101" pitchFamily="2" charset="-122"/>
              </a:rPr>
              <a:t>伪随机数</a:t>
            </a:r>
          </a:p>
          <a:p>
            <a:pPr lvl="1" eaLnBrk="1" hangingPunct="1">
              <a:lnSpc>
                <a:spcPct val="120000"/>
              </a:lnSpc>
              <a:spcBef>
                <a:spcPts val="0"/>
              </a:spcBef>
            </a:pPr>
            <a:r>
              <a:rPr lang="zh-CN" altLang="en-US" sz="2800" b="1" dirty="0">
                <a:latin typeface="华文宋体" panose="02010600040101010101" pitchFamily="2" charset="-122"/>
                <a:ea typeface="华文宋体" panose="02010600040101010101" pitchFamily="2" charset="-122"/>
              </a:rPr>
              <a:t>伪随机数发生器来产生</a:t>
            </a:r>
            <a:r>
              <a:rPr lang="en-US" altLang="zh-CN" sz="2800" b="1" dirty="0" err="1">
                <a:latin typeface="华文宋体" panose="02010600040101010101" pitchFamily="2" charset="-122"/>
                <a:ea typeface="华文宋体" panose="02010600040101010101" pitchFamily="2" charset="-122"/>
              </a:rPr>
              <a:t>Δw</a:t>
            </a:r>
            <a:r>
              <a:rPr lang="en-US" altLang="zh-CN" sz="2800" b="1" baseline="-30000" dirty="0" err="1">
                <a:latin typeface="华文宋体" panose="02010600040101010101" pitchFamily="2" charset="-122"/>
                <a:ea typeface="华文宋体" panose="02010600040101010101" pitchFamily="2" charset="-122"/>
              </a:rPr>
              <a:t>ij</a:t>
            </a:r>
            <a:r>
              <a:rPr lang="en-US" altLang="zh-CN" sz="2800" b="1" baseline="30000" dirty="0">
                <a:latin typeface="华文宋体" panose="02010600040101010101" pitchFamily="2" charset="-122"/>
                <a:ea typeface="华文宋体" panose="02010600040101010101" pitchFamily="2" charset="-122"/>
              </a:rPr>
              <a:t>(p)</a:t>
            </a:r>
            <a:r>
              <a:rPr lang="zh-CN" altLang="en-US" sz="2800" b="1" dirty="0">
                <a:latin typeface="华文宋体" panose="02010600040101010101" pitchFamily="2" charset="-122"/>
                <a:ea typeface="华文宋体" panose="02010600040101010101" pitchFamily="2" charset="-122"/>
              </a:rPr>
              <a:t>；</a:t>
            </a:r>
          </a:p>
          <a:p>
            <a:pPr lvl="1" eaLnBrk="1" hangingPunct="1">
              <a:lnSpc>
                <a:spcPct val="120000"/>
              </a:lnSpc>
              <a:spcBef>
                <a:spcPts val="0"/>
              </a:spcBef>
            </a:pPr>
            <a:r>
              <a:rPr lang="zh-CN" altLang="en-US" sz="2800" b="1" dirty="0">
                <a:latin typeface="华文宋体" panose="02010600040101010101" pitchFamily="2" charset="-122"/>
                <a:ea typeface="华文宋体" panose="02010600040101010101" pitchFamily="2" charset="-122"/>
              </a:rPr>
              <a:t>按照所谓的“能量”函数的分布去计算它</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9935640D-5689-4AA7-B608-2A197453BA2C}"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grpSp>
        <p:nvGrpSpPr>
          <p:cNvPr id="7" name="组合 6"/>
          <p:cNvGrpSpPr/>
          <p:nvPr/>
        </p:nvGrpSpPr>
        <p:grpSpPr>
          <a:xfrm>
            <a:off x="8400804" y="0"/>
            <a:ext cx="851355" cy="6858000"/>
            <a:chOff x="8400804" y="0"/>
            <a:chExt cx="851355" cy="6858000"/>
          </a:xfrm>
        </p:grpSpPr>
        <p:grpSp>
          <p:nvGrpSpPr>
            <p:cNvPr id="8" name="组 9"/>
            <p:cNvGrpSpPr/>
            <p:nvPr/>
          </p:nvGrpSpPr>
          <p:grpSpPr>
            <a:xfrm>
              <a:off x="8400804" y="0"/>
              <a:ext cx="733409" cy="6858000"/>
              <a:chOff x="9055676" y="0"/>
              <a:chExt cx="3136324" cy="6858000"/>
            </a:xfrm>
          </p:grpSpPr>
          <p:sp>
            <p:nvSpPr>
              <p:cNvPr id="10"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矩形 12"/>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9"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7813">
                                            <p:txEl>
                                              <p:pRg st="0" end="0"/>
                                            </p:txEl>
                                          </p:spTgt>
                                        </p:tgtEl>
                                        <p:attrNameLst>
                                          <p:attrName>style.visibility</p:attrName>
                                        </p:attrNameLst>
                                      </p:cBhvr>
                                      <p:to>
                                        <p:strVal val="visible"/>
                                      </p:to>
                                    </p:set>
                                    <p:anim calcmode="lin" valueType="num">
                                      <p:cBhvr additive="base">
                                        <p:cTn id="7" dur="500" fill="hold"/>
                                        <p:tgtEl>
                                          <p:spTgt spid="24781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4781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47813">
                                            <p:txEl>
                                              <p:pRg st="1" end="1"/>
                                            </p:txEl>
                                          </p:spTgt>
                                        </p:tgtEl>
                                        <p:attrNameLst>
                                          <p:attrName>style.visibility</p:attrName>
                                        </p:attrNameLst>
                                      </p:cBhvr>
                                      <p:to>
                                        <p:strVal val="visible"/>
                                      </p:to>
                                    </p:set>
                                    <p:anim calcmode="lin" valueType="num">
                                      <p:cBhvr additive="base">
                                        <p:cTn id="13" dur="500" fill="hold"/>
                                        <p:tgtEl>
                                          <p:spTgt spid="24781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4781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47813">
                                            <p:txEl>
                                              <p:pRg st="2" end="2"/>
                                            </p:txEl>
                                          </p:spTgt>
                                        </p:tgtEl>
                                        <p:attrNameLst>
                                          <p:attrName>style.visibility</p:attrName>
                                        </p:attrNameLst>
                                      </p:cBhvr>
                                      <p:to>
                                        <p:strVal val="visible"/>
                                      </p:to>
                                    </p:set>
                                    <p:anim calcmode="lin" valueType="num">
                                      <p:cBhvr additive="base">
                                        <p:cTn id="19" dur="500" fill="hold"/>
                                        <p:tgtEl>
                                          <p:spTgt spid="24781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4781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47813">
                                            <p:txEl>
                                              <p:pRg st="3" end="3"/>
                                            </p:txEl>
                                          </p:spTgt>
                                        </p:tgtEl>
                                        <p:attrNameLst>
                                          <p:attrName>style.visibility</p:attrName>
                                        </p:attrNameLst>
                                      </p:cBhvr>
                                      <p:to>
                                        <p:strVal val="visible"/>
                                      </p:to>
                                    </p:set>
                                    <p:anim calcmode="lin" valueType="num">
                                      <p:cBhvr additive="base">
                                        <p:cTn id="25" dur="500" fill="hold"/>
                                        <p:tgtEl>
                                          <p:spTgt spid="24781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4781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47813">
                                            <p:txEl>
                                              <p:pRg st="4" end="4"/>
                                            </p:txEl>
                                          </p:spTgt>
                                        </p:tgtEl>
                                        <p:attrNameLst>
                                          <p:attrName>style.visibility</p:attrName>
                                        </p:attrNameLst>
                                      </p:cBhvr>
                                      <p:to>
                                        <p:strVal val="visible"/>
                                      </p:to>
                                    </p:set>
                                    <p:anim calcmode="lin" valueType="num">
                                      <p:cBhvr additive="base">
                                        <p:cTn id="31" dur="500" fill="hold"/>
                                        <p:tgtEl>
                                          <p:spTgt spid="24781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4781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47813">
                                            <p:txEl>
                                              <p:pRg st="5" end="5"/>
                                            </p:txEl>
                                          </p:spTgt>
                                        </p:tgtEl>
                                        <p:attrNameLst>
                                          <p:attrName>style.visibility</p:attrName>
                                        </p:attrNameLst>
                                      </p:cBhvr>
                                      <p:to>
                                        <p:strVal val="visible"/>
                                      </p:to>
                                    </p:set>
                                    <p:anim calcmode="lin" valueType="num">
                                      <p:cBhvr additive="base">
                                        <p:cTn id="37" dur="500" fill="hold"/>
                                        <p:tgtEl>
                                          <p:spTgt spid="247813">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4781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47813">
                                            <p:txEl>
                                              <p:pRg st="6" end="6"/>
                                            </p:txEl>
                                          </p:spTgt>
                                        </p:tgtEl>
                                        <p:attrNameLst>
                                          <p:attrName>style.visibility</p:attrName>
                                        </p:attrNameLst>
                                      </p:cBhvr>
                                      <p:to>
                                        <p:strVal val="visible"/>
                                      </p:to>
                                    </p:set>
                                    <p:anim calcmode="lin" valueType="num">
                                      <p:cBhvr additive="base">
                                        <p:cTn id="43" dur="500" fill="hold"/>
                                        <p:tgtEl>
                                          <p:spTgt spid="247813">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24781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247813">
                                            <p:txEl>
                                              <p:pRg st="7" end="7"/>
                                            </p:txEl>
                                          </p:spTgt>
                                        </p:tgtEl>
                                        <p:attrNameLst>
                                          <p:attrName>style.visibility</p:attrName>
                                        </p:attrNameLst>
                                      </p:cBhvr>
                                      <p:to>
                                        <p:strVal val="visible"/>
                                      </p:to>
                                    </p:set>
                                    <p:anim calcmode="lin" valueType="num">
                                      <p:cBhvr additive="base">
                                        <p:cTn id="49" dur="500" fill="hold"/>
                                        <p:tgtEl>
                                          <p:spTgt spid="247813">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24781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13" grpId="0" build="p" bldLvl="2"/>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8834"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214A4D0-D9BA-47A2-948A-726E507791D5}" type="datetime1">
              <a:rPr lang="zh-CN" altLang="en-US" sz="1400"/>
              <a:t>2025/5/30</a:t>
            </a:fld>
            <a:endParaRPr lang="zh-CN" altLang="en-US" sz="1400"/>
          </a:p>
        </p:txBody>
      </p:sp>
      <p:sp>
        <p:nvSpPr>
          <p:cNvPr id="24883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3537A551-DAB0-49AF-80F2-5BEAE1140E5D}" type="slidenum">
              <a:rPr lang="en-US" altLang="zh-CN" sz="1400"/>
              <a:t>52</a:t>
            </a:fld>
            <a:endParaRPr lang="en-US" altLang="zh-CN" sz="1400"/>
          </a:p>
        </p:txBody>
      </p:sp>
      <p:sp>
        <p:nvSpPr>
          <p:cNvPr id="248836" name="Rectangle 2"/>
          <p:cNvSpPr>
            <a:spLocks noGrp="1" noChangeArrowheads="1"/>
          </p:cNvSpPr>
          <p:nvPr>
            <p:ph type="title" idx="4294967295"/>
          </p:nvPr>
        </p:nvSpPr>
        <p:spPr>
          <a:xfrm>
            <a:off x="628650" y="365127"/>
            <a:ext cx="6343650" cy="941386"/>
          </a:xfrm>
        </p:spPr>
        <p:txBody>
          <a:bodyPr>
            <a:normAutofit/>
          </a:bodyPr>
          <a:lstStyle/>
          <a:p>
            <a:pPr eaLnBrk="1" hangingPunct="1"/>
            <a:r>
              <a:rPr lang="zh-CN" altLang="en-US" sz="4000" b="1" dirty="0">
                <a:solidFill>
                  <a:srgbClr val="FF0000"/>
                </a:solidFill>
                <a:latin typeface="华文宋体" panose="02010600040101010101" pitchFamily="2" charset="-122"/>
                <a:ea typeface="华文宋体" panose="02010600040101010101" pitchFamily="2" charset="-122"/>
              </a:rPr>
              <a:t>算法</a:t>
            </a:r>
            <a:r>
              <a:rPr lang="en-US" altLang="zh-CN" sz="4000" b="1" dirty="0">
                <a:solidFill>
                  <a:srgbClr val="FF0000"/>
                </a:solidFill>
                <a:latin typeface="华文宋体" panose="02010600040101010101" pitchFamily="2" charset="-122"/>
                <a:ea typeface="华文宋体" panose="02010600040101010101" pitchFamily="2" charset="-122"/>
              </a:rPr>
              <a:t>1</a:t>
            </a:r>
            <a:r>
              <a:rPr lang="en-US" altLang="zh-CN" sz="4000" dirty="0">
                <a:solidFill>
                  <a:srgbClr val="FF0000"/>
                </a:solidFill>
                <a:latin typeface="华文宋体" panose="02010600040101010101" pitchFamily="2" charset="-122"/>
                <a:ea typeface="华文宋体" panose="02010600040101010101" pitchFamily="2" charset="-122"/>
              </a:rPr>
              <a:t> </a:t>
            </a:r>
            <a:r>
              <a:rPr lang="zh-CN" altLang="en-US" sz="4000" b="1" dirty="0">
                <a:solidFill>
                  <a:srgbClr val="FF0000"/>
                </a:solidFill>
                <a:latin typeface="华文宋体" panose="02010600040101010101" pitchFamily="2" charset="-122"/>
                <a:ea typeface="华文宋体" panose="02010600040101010101" pitchFamily="2" charset="-122"/>
              </a:rPr>
              <a:t>基本统计训练算法</a:t>
            </a:r>
          </a:p>
        </p:txBody>
      </p:sp>
      <p:sp>
        <p:nvSpPr>
          <p:cNvPr id="248837" name="Rectangle 3"/>
          <p:cNvSpPr>
            <a:spLocks noGrp="1" noChangeArrowheads="1"/>
          </p:cNvSpPr>
          <p:nvPr>
            <p:ph type="body" idx="4294967295"/>
          </p:nvPr>
        </p:nvSpPr>
        <p:spPr>
          <a:xfrm>
            <a:off x="457200" y="1417638"/>
            <a:ext cx="7898130" cy="5177472"/>
          </a:xfrm>
        </p:spPr>
        <p:txBody>
          <a:bodyPr>
            <a:normAutofit/>
          </a:bodyPr>
          <a:lstStyle/>
          <a:p>
            <a:pPr eaLnBrk="1" hangingPunct="1">
              <a:lnSpc>
                <a:spcPct val="100000"/>
              </a:lnSpc>
            </a:pPr>
            <a:r>
              <a:rPr lang="zh-CN" altLang="en-US" b="1" dirty="0">
                <a:solidFill>
                  <a:srgbClr val="FF0000"/>
                </a:solidFill>
                <a:latin typeface="华文宋体" panose="02010600040101010101" pitchFamily="2" charset="-122"/>
                <a:ea typeface="华文宋体" panose="02010600040101010101" pitchFamily="2" charset="-122"/>
              </a:rPr>
              <a:t>局部极小点</a:t>
            </a:r>
          </a:p>
          <a:p>
            <a:pPr lvl="1" eaLnBrk="1" hangingPunct="1">
              <a:lnSpc>
                <a:spcPct val="100000"/>
              </a:lnSpc>
            </a:pPr>
            <a:r>
              <a:rPr lang="zh-CN" altLang="en-US" sz="2800" b="1" dirty="0">
                <a:latin typeface="华文宋体" panose="02010600040101010101" pitchFamily="2" charset="-122"/>
                <a:ea typeface="华文宋体" panose="02010600040101010101" pitchFamily="2" charset="-122"/>
              </a:rPr>
              <a:t>当</a:t>
            </a:r>
            <a:r>
              <a:rPr lang="en-US" altLang="zh-CN" sz="2800" b="1" dirty="0">
                <a:latin typeface="华文宋体" panose="02010600040101010101" pitchFamily="2" charset="-122"/>
                <a:ea typeface="华文宋体" panose="02010600040101010101" pitchFamily="2" charset="-122"/>
              </a:rPr>
              <a:t>E′&lt;E</a:t>
            </a:r>
            <a:r>
              <a:rPr lang="zh-CN" altLang="en-US" sz="2800" b="1" dirty="0">
                <a:latin typeface="华文宋体" panose="02010600040101010101" pitchFamily="2" charset="-122"/>
                <a:ea typeface="华文宋体" panose="02010600040101010101" pitchFamily="2" charset="-122"/>
              </a:rPr>
              <a:t>不成立时，考虑使网络从局部极小点中逃离出来，必须允许目标函数</a:t>
            </a:r>
            <a:r>
              <a:rPr lang="zh-CN" altLang="en-US" sz="2800" b="1" dirty="0">
                <a:solidFill>
                  <a:srgbClr val="FF0000"/>
                </a:solidFill>
                <a:latin typeface="华文宋体" panose="02010600040101010101" pitchFamily="2" charset="-122"/>
                <a:ea typeface="华文宋体" panose="02010600040101010101" pitchFamily="2" charset="-122"/>
              </a:rPr>
              <a:t>暂时变坏</a:t>
            </a:r>
            <a:r>
              <a:rPr lang="zh-CN" altLang="en-US" sz="2800" b="1" dirty="0">
                <a:latin typeface="华文宋体" panose="02010600040101010101" pitchFamily="2" charset="-122"/>
                <a:ea typeface="华文宋体" panose="02010600040101010101" pitchFamily="2" charset="-122"/>
              </a:rPr>
              <a:t>   </a:t>
            </a:r>
          </a:p>
          <a:p>
            <a:pPr eaLnBrk="1" hangingPunct="1">
              <a:lnSpc>
                <a:spcPct val="100000"/>
              </a:lnSpc>
            </a:pPr>
            <a:r>
              <a:rPr lang="zh-CN" altLang="en-US" b="1" dirty="0">
                <a:latin typeface="华文宋体" panose="02010600040101010101" pitchFamily="2" charset="-122"/>
                <a:ea typeface="华文宋体" panose="02010600040101010101" pitchFamily="2" charset="-122"/>
              </a:rPr>
              <a:t>循环控制 </a:t>
            </a:r>
          </a:p>
          <a:p>
            <a:pPr lvl="1" eaLnBrk="1" hangingPunct="1">
              <a:lnSpc>
                <a:spcPct val="100000"/>
              </a:lnSpc>
            </a:pPr>
            <a:r>
              <a:rPr lang="zh-CN" altLang="en-US" sz="2800" b="1" dirty="0">
                <a:latin typeface="华文宋体" panose="02010600040101010101" pitchFamily="2" charset="-122"/>
                <a:ea typeface="华文宋体" panose="02010600040101010101" pitchFamily="2" charset="-122"/>
              </a:rPr>
              <a:t>判断标准</a:t>
            </a:r>
          </a:p>
          <a:p>
            <a:pPr lvl="1" eaLnBrk="1" hangingPunct="1">
              <a:lnSpc>
                <a:spcPct val="100000"/>
              </a:lnSpc>
            </a:pPr>
            <a:r>
              <a:rPr lang="zh-CN" altLang="en-US" sz="2800" b="1" dirty="0">
                <a:latin typeface="华文宋体" panose="02010600040101010101" pitchFamily="2" charset="-122"/>
                <a:ea typeface="华文宋体" panose="02010600040101010101" pitchFamily="2" charset="-122"/>
              </a:rPr>
              <a:t>用一个样本对网络的某一个联接权进行修改后，是随机地抽取另一个联接权进行重复，还是再选择下一个样本进行重复</a:t>
            </a:r>
            <a:r>
              <a:rPr lang="en-US" altLang="zh-CN" sz="2800" b="1" dirty="0">
                <a:latin typeface="华文宋体" panose="02010600040101010101" pitchFamily="2" charset="-122"/>
                <a:ea typeface="华文宋体" panose="02010600040101010101" pitchFamily="2" charset="-122"/>
              </a:rPr>
              <a:t>?</a:t>
            </a:r>
            <a:endParaRPr lang="zh-CN" altLang="en-US" sz="2800" b="1" dirty="0">
              <a:latin typeface="华文宋体" panose="02010600040101010101" pitchFamily="2" charset="-122"/>
              <a:ea typeface="华文宋体" panose="02010600040101010101" pitchFamily="2" charset="-122"/>
            </a:endParaRPr>
          </a:p>
          <a:p>
            <a:pPr lvl="1" eaLnBrk="1" hangingPunct="1">
              <a:lnSpc>
                <a:spcPct val="100000"/>
              </a:lnSpc>
            </a:pPr>
            <a:r>
              <a:rPr lang="zh-CN" altLang="en-US" sz="2800" b="1" dirty="0">
                <a:latin typeface="华文宋体" panose="02010600040101010101" pitchFamily="2" charset="-122"/>
                <a:ea typeface="华文宋体" panose="02010600040101010101" pitchFamily="2" charset="-122"/>
              </a:rPr>
              <a:t>对一个选定的样本，每次是否可以选取若干个联接权进行修改？如果可以，还应做什么工作？</a:t>
            </a:r>
            <a:r>
              <a:rPr lang="zh-CN" altLang="en-US" sz="2800" dirty="0">
                <a:latin typeface="华文宋体" panose="02010600040101010101" pitchFamily="2" charset="-122"/>
                <a:ea typeface="华文宋体" panose="02010600040101010101" pitchFamily="2" charset="-122"/>
              </a:rPr>
              <a:t>  </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0D74B936-2CF2-4945-9F76-E58375A82D14}"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grpSp>
        <p:nvGrpSpPr>
          <p:cNvPr id="7" name="组合 6"/>
          <p:cNvGrpSpPr/>
          <p:nvPr/>
        </p:nvGrpSpPr>
        <p:grpSpPr>
          <a:xfrm>
            <a:off x="8400804" y="0"/>
            <a:ext cx="851355" cy="6858000"/>
            <a:chOff x="8400804" y="0"/>
            <a:chExt cx="851355" cy="6858000"/>
          </a:xfrm>
        </p:grpSpPr>
        <p:grpSp>
          <p:nvGrpSpPr>
            <p:cNvPr id="8" name="组 9"/>
            <p:cNvGrpSpPr/>
            <p:nvPr/>
          </p:nvGrpSpPr>
          <p:grpSpPr>
            <a:xfrm>
              <a:off x="8400804" y="0"/>
              <a:ext cx="733409" cy="6858000"/>
              <a:chOff x="9055676" y="0"/>
              <a:chExt cx="3136324" cy="6858000"/>
            </a:xfrm>
          </p:grpSpPr>
          <p:sp>
            <p:nvSpPr>
              <p:cNvPr id="10"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矩形 12"/>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9"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8837">
                                            <p:txEl>
                                              <p:pRg st="0" end="0"/>
                                            </p:txEl>
                                          </p:spTgt>
                                        </p:tgtEl>
                                        <p:attrNameLst>
                                          <p:attrName>style.visibility</p:attrName>
                                        </p:attrNameLst>
                                      </p:cBhvr>
                                      <p:to>
                                        <p:strVal val="visible"/>
                                      </p:to>
                                    </p:set>
                                    <p:anim calcmode="lin" valueType="num">
                                      <p:cBhvr additive="base">
                                        <p:cTn id="7" dur="500" fill="hold"/>
                                        <p:tgtEl>
                                          <p:spTgt spid="24883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4883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48837">
                                            <p:txEl>
                                              <p:pRg st="1" end="1"/>
                                            </p:txEl>
                                          </p:spTgt>
                                        </p:tgtEl>
                                        <p:attrNameLst>
                                          <p:attrName>style.visibility</p:attrName>
                                        </p:attrNameLst>
                                      </p:cBhvr>
                                      <p:to>
                                        <p:strVal val="visible"/>
                                      </p:to>
                                    </p:set>
                                    <p:anim calcmode="lin" valueType="num">
                                      <p:cBhvr additive="base">
                                        <p:cTn id="13" dur="500" fill="hold"/>
                                        <p:tgtEl>
                                          <p:spTgt spid="24883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4883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48837">
                                            <p:txEl>
                                              <p:pRg st="2" end="2"/>
                                            </p:txEl>
                                          </p:spTgt>
                                        </p:tgtEl>
                                        <p:attrNameLst>
                                          <p:attrName>style.visibility</p:attrName>
                                        </p:attrNameLst>
                                      </p:cBhvr>
                                      <p:to>
                                        <p:strVal val="visible"/>
                                      </p:to>
                                    </p:set>
                                    <p:anim calcmode="lin" valueType="num">
                                      <p:cBhvr additive="base">
                                        <p:cTn id="19" dur="500" fill="hold"/>
                                        <p:tgtEl>
                                          <p:spTgt spid="24883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4883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48837">
                                            <p:txEl>
                                              <p:pRg st="3" end="3"/>
                                            </p:txEl>
                                          </p:spTgt>
                                        </p:tgtEl>
                                        <p:attrNameLst>
                                          <p:attrName>style.visibility</p:attrName>
                                        </p:attrNameLst>
                                      </p:cBhvr>
                                      <p:to>
                                        <p:strVal val="visible"/>
                                      </p:to>
                                    </p:set>
                                    <p:anim calcmode="lin" valueType="num">
                                      <p:cBhvr additive="base">
                                        <p:cTn id="25" dur="500" fill="hold"/>
                                        <p:tgtEl>
                                          <p:spTgt spid="24883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4883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48837">
                                            <p:txEl>
                                              <p:pRg st="4" end="4"/>
                                            </p:txEl>
                                          </p:spTgt>
                                        </p:tgtEl>
                                        <p:attrNameLst>
                                          <p:attrName>style.visibility</p:attrName>
                                        </p:attrNameLst>
                                      </p:cBhvr>
                                      <p:to>
                                        <p:strVal val="visible"/>
                                      </p:to>
                                    </p:set>
                                    <p:anim calcmode="lin" valueType="num">
                                      <p:cBhvr additive="base">
                                        <p:cTn id="31" dur="500" fill="hold"/>
                                        <p:tgtEl>
                                          <p:spTgt spid="248837">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4883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48837">
                                            <p:txEl>
                                              <p:pRg st="5" end="5"/>
                                            </p:txEl>
                                          </p:spTgt>
                                        </p:tgtEl>
                                        <p:attrNameLst>
                                          <p:attrName>style.visibility</p:attrName>
                                        </p:attrNameLst>
                                      </p:cBhvr>
                                      <p:to>
                                        <p:strVal val="visible"/>
                                      </p:to>
                                    </p:set>
                                    <p:anim calcmode="lin" valueType="num">
                                      <p:cBhvr additive="base">
                                        <p:cTn id="37" dur="500" fill="hold"/>
                                        <p:tgtEl>
                                          <p:spTgt spid="248837">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48837">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37" grpId="0" build="p" bldLvl="2"/>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9858"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244CD58-0375-4F65-9F61-E7E1B83A1887}" type="datetime1">
              <a:rPr lang="zh-CN" altLang="en-US" sz="1400"/>
              <a:t>2025/5/30</a:t>
            </a:fld>
            <a:endParaRPr lang="zh-CN" altLang="en-US" sz="1400"/>
          </a:p>
        </p:txBody>
      </p:sp>
      <p:sp>
        <p:nvSpPr>
          <p:cNvPr id="249859"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8F2D58CE-D806-410C-B6AA-9022FB174F5D}" type="slidenum">
              <a:rPr lang="en-US" altLang="zh-CN" sz="1400"/>
              <a:t>53</a:t>
            </a:fld>
            <a:endParaRPr lang="en-US" altLang="zh-CN" sz="1400"/>
          </a:p>
        </p:txBody>
      </p:sp>
      <p:sp>
        <p:nvSpPr>
          <p:cNvPr id="249860" name="Rectangle 2"/>
          <p:cNvSpPr>
            <a:spLocks noGrp="1" noChangeArrowheads="1"/>
          </p:cNvSpPr>
          <p:nvPr>
            <p:ph type="title" idx="4294967295"/>
          </p:nvPr>
        </p:nvSpPr>
        <p:spPr>
          <a:xfrm>
            <a:off x="457200" y="274638"/>
            <a:ext cx="7680960" cy="1020762"/>
          </a:xfrm>
        </p:spPr>
        <p:txBody>
          <a:bodyPr>
            <a:normAutofit/>
          </a:bodyPr>
          <a:lstStyle/>
          <a:p>
            <a:pPr eaLnBrk="1" hangingPunct="1"/>
            <a:r>
              <a:rPr lang="zh-CN" altLang="en-US" sz="4000" b="1" dirty="0">
                <a:solidFill>
                  <a:srgbClr val="FF0000"/>
                </a:solidFill>
                <a:latin typeface="华文宋体" panose="02010600040101010101" pitchFamily="2" charset="-122"/>
                <a:ea typeface="华文宋体" panose="02010600040101010101" pitchFamily="2" charset="-122"/>
              </a:rPr>
              <a:t>逃离局部极小点</a:t>
            </a:r>
            <a:r>
              <a:rPr lang="zh-CN" altLang="en-US" sz="4000" dirty="0">
                <a:solidFill>
                  <a:srgbClr val="FF0000"/>
                </a:solidFill>
                <a:latin typeface="华文宋体" panose="02010600040101010101" pitchFamily="2" charset="-122"/>
                <a:ea typeface="华文宋体" panose="02010600040101010101" pitchFamily="2" charset="-122"/>
              </a:rPr>
              <a:t> </a:t>
            </a:r>
          </a:p>
        </p:txBody>
      </p:sp>
      <p:sp>
        <p:nvSpPr>
          <p:cNvPr id="249861" name="Rectangle 3"/>
          <p:cNvSpPr>
            <a:spLocks noGrp="1" noChangeArrowheads="1"/>
          </p:cNvSpPr>
          <p:nvPr>
            <p:ph type="body" idx="4294967295"/>
          </p:nvPr>
        </p:nvSpPr>
        <p:spPr>
          <a:xfrm>
            <a:off x="659130" y="1684337"/>
            <a:ext cx="7410450" cy="4616451"/>
          </a:xfrm>
        </p:spPr>
        <p:txBody>
          <a:bodyPr>
            <a:normAutofit lnSpcReduction="10000"/>
          </a:bodyPr>
          <a:lstStyle/>
          <a:p>
            <a:pPr eaLnBrk="1" hangingPunct="1">
              <a:lnSpc>
                <a:spcPct val="120000"/>
              </a:lnSpc>
            </a:pPr>
            <a:r>
              <a:rPr lang="zh-CN" altLang="en-US" b="1" dirty="0">
                <a:latin typeface="华文宋体" panose="02010600040101010101" pitchFamily="2" charset="-122"/>
                <a:ea typeface="华文宋体" panose="02010600040101010101" pitchFamily="2" charset="-122"/>
              </a:rPr>
              <a:t>权修改量 </a:t>
            </a:r>
          </a:p>
          <a:p>
            <a:pPr lvl="1" eaLnBrk="1" hangingPunct="1">
              <a:lnSpc>
                <a:spcPct val="120000"/>
              </a:lnSpc>
            </a:pPr>
            <a:r>
              <a:rPr lang="zh-CN" altLang="en-US" sz="2800" b="1" dirty="0">
                <a:latin typeface="华文宋体" panose="02010600040101010101" pitchFamily="2" charset="-122"/>
                <a:ea typeface="华文宋体" panose="02010600040101010101" pitchFamily="2" charset="-122"/>
              </a:rPr>
              <a:t>太小：落到</a:t>
            </a:r>
            <a:r>
              <a:rPr lang="en-US" altLang="zh-CN" sz="2800" b="1" dirty="0">
                <a:latin typeface="华文宋体" panose="02010600040101010101" pitchFamily="2" charset="-122"/>
                <a:ea typeface="华文宋体" panose="02010600040101010101" pitchFamily="2" charset="-122"/>
              </a:rPr>
              <a:t>A</a:t>
            </a:r>
            <a:r>
              <a:rPr lang="zh-CN" altLang="en-US" sz="2800" b="1" dirty="0">
                <a:latin typeface="华文宋体" panose="02010600040101010101" pitchFamily="2" charset="-122"/>
                <a:ea typeface="华文宋体" panose="02010600040101010101" pitchFamily="2" charset="-122"/>
              </a:rPr>
              <a:t>点后很难逃离 </a:t>
            </a:r>
          </a:p>
          <a:p>
            <a:pPr lvl="1" eaLnBrk="1" hangingPunct="1">
              <a:lnSpc>
                <a:spcPct val="120000"/>
              </a:lnSpc>
            </a:pPr>
            <a:r>
              <a:rPr lang="zh-CN" altLang="en-US" sz="2800" b="1" dirty="0">
                <a:latin typeface="华文宋体" panose="02010600040101010101" pitchFamily="2" charset="-122"/>
                <a:ea typeface="华文宋体" panose="02010600040101010101" pitchFamily="2" charset="-122"/>
              </a:rPr>
              <a:t>太大：导致在</a:t>
            </a:r>
            <a:r>
              <a:rPr lang="en-US" altLang="zh-CN" sz="2800" b="1" dirty="0">
                <a:latin typeface="华文宋体" panose="02010600040101010101" pitchFamily="2" charset="-122"/>
                <a:ea typeface="华文宋体" panose="02010600040101010101" pitchFamily="2" charset="-122"/>
              </a:rPr>
              <a:t>A</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B</a:t>
            </a:r>
            <a:r>
              <a:rPr lang="zh-CN" altLang="en-US" sz="2800" b="1" dirty="0">
                <a:latin typeface="华文宋体" panose="02010600040101010101" pitchFamily="2" charset="-122"/>
                <a:ea typeface="华文宋体" panose="02010600040101010101" pitchFamily="2" charset="-122"/>
              </a:rPr>
              <a:t>两点来回抖动 </a:t>
            </a:r>
          </a:p>
          <a:p>
            <a:pPr eaLnBrk="1" hangingPunct="1">
              <a:lnSpc>
                <a:spcPct val="120000"/>
              </a:lnSpc>
            </a:pPr>
            <a:r>
              <a:rPr lang="zh-CN" altLang="en-US" b="1" dirty="0">
                <a:latin typeface="华文宋体" panose="02010600040101010101" pitchFamily="2" charset="-122"/>
                <a:ea typeface="华文宋体" panose="02010600040101010101" pitchFamily="2" charset="-122"/>
              </a:rPr>
              <a:t>解决办法 </a:t>
            </a:r>
          </a:p>
          <a:p>
            <a:pPr lvl="1" eaLnBrk="1" hangingPunct="1">
              <a:lnSpc>
                <a:spcPct val="120000"/>
              </a:lnSpc>
            </a:pPr>
            <a:r>
              <a:rPr lang="zh-CN" altLang="en-US" sz="2800" b="1" dirty="0">
                <a:latin typeface="华文宋体" panose="02010600040101010101" pitchFamily="2" charset="-122"/>
                <a:ea typeface="华文宋体" panose="02010600040101010101" pitchFamily="2" charset="-122"/>
              </a:rPr>
              <a:t>控制权修改量的大小：权修改量由大变小  </a:t>
            </a:r>
          </a:p>
          <a:p>
            <a:pPr lvl="1" eaLnBrk="1" hangingPunct="1">
              <a:lnSpc>
                <a:spcPct val="120000"/>
              </a:lnSpc>
            </a:pPr>
            <a:r>
              <a:rPr lang="zh-CN" altLang="en-US" sz="2800" b="1" dirty="0">
                <a:latin typeface="华文宋体" panose="02010600040101010101" pitchFamily="2" charset="-122"/>
                <a:ea typeface="华文宋体" panose="02010600040101010101" pitchFamily="2" charset="-122"/>
              </a:rPr>
              <a:t>允许暂时变坏 </a:t>
            </a:r>
          </a:p>
          <a:p>
            <a:pPr eaLnBrk="1" hangingPunct="1">
              <a:lnSpc>
                <a:spcPct val="120000"/>
              </a:lnSpc>
            </a:pPr>
            <a:r>
              <a:rPr lang="zh-CN" altLang="en-US" b="1" dirty="0">
                <a:latin typeface="华文宋体" panose="02010600040101010101" pitchFamily="2" charset="-122"/>
                <a:ea typeface="华文宋体" panose="02010600040101010101" pitchFamily="2" charset="-122"/>
              </a:rPr>
              <a:t>修改量的大小和网络的“能量”相关 </a:t>
            </a:r>
          </a:p>
          <a:p>
            <a:pPr lvl="1" eaLnBrk="1" hangingPunct="1">
              <a:lnSpc>
                <a:spcPct val="120000"/>
              </a:lnSpc>
            </a:pPr>
            <a:r>
              <a:rPr lang="zh-CN" altLang="en-US" sz="2800" b="1" dirty="0">
                <a:latin typeface="华文宋体" panose="02010600040101010101" pitchFamily="2" charset="-122"/>
                <a:ea typeface="华文宋体" panose="02010600040101010101" pitchFamily="2" charset="-122"/>
              </a:rPr>
              <a:t>模拟退火 </a:t>
            </a:r>
          </a:p>
        </p:txBody>
      </p:sp>
      <p:grpSp>
        <p:nvGrpSpPr>
          <p:cNvPr id="2" name="Group 4"/>
          <p:cNvGrpSpPr/>
          <p:nvPr/>
        </p:nvGrpSpPr>
        <p:grpSpPr bwMode="auto">
          <a:xfrm>
            <a:off x="5067300" y="439738"/>
            <a:ext cx="2971800" cy="1890713"/>
            <a:chOff x="0" y="0"/>
            <a:chExt cx="1872" cy="1191"/>
          </a:xfrm>
        </p:grpSpPr>
        <p:sp>
          <p:nvSpPr>
            <p:cNvPr id="249864" name="Freeform 5"/>
            <p:cNvSpPr>
              <a:spLocks noChangeArrowheads="1"/>
            </p:cNvSpPr>
            <p:nvPr/>
          </p:nvSpPr>
          <p:spPr bwMode="auto">
            <a:xfrm>
              <a:off x="0" y="0"/>
              <a:ext cx="1872" cy="960"/>
            </a:xfrm>
            <a:custGeom>
              <a:avLst/>
              <a:gdLst>
                <a:gd name="T0" fmla="*/ 0 w 4680"/>
                <a:gd name="T1" fmla="*/ 29 h 1274"/>
                <a:gd name="T2" fmla="*/ 2 w 4680"/>
                <a:gd name="T3" fmla="*/ 29 h 1274"/>
                <a:gd name="T4" fmla="*/ 2 w 4680"/>
                <a:gd name="T5" fmla="*/ 114 h 1274"/>
                <a:gd name="T6" fmla="*/ 4 w 4680"/>
                <a:gd name="T7" fmla="*/ 86 h 1274"/>
                <a:gd name="T8" fmla="*/ 6 w 4680"/>
                <a:gd name="T9" fmla="*/ 228 h 1274"/>
                <a:gd name="T10" fmla="*/ 10 w 4680"/>
                <a:gd name="T11" fmla="*/ 57 h 1274"/>
                <a:gd name="T12" fmla="*/ 11 w 4680"/>
                <a:gd name="T13" fmla="*/ 86 h 1274"/>
                <a:gd name="T14" fmla="*/ 12 w 4680"/>
                <a:gd name="T15" fmla="*/ 57 h 1274"/>
                <a:gd name="T16" fmla="*/ 14 w 4680"/>
                <a:gd name="T17" fmla="*/ 114 h 1274"/>
                <a:gd name="T18" fmla="*/ 19 w 4680"/>
                <a:gd name="T19" fmla="*/ 0 h 12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680"/>
                <a:gd name="T31" fmla="*/ 0 h 1274"/>
                <a:gd name="T32" fmla="*/ 4680 w 4680"/>
                <a:gd name="T33" fmla="*/ 1274 h 12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680" h="1274">
                  <a:moveTo>
                    <a:pt x="0" y="156"/>
                  </a:moveTo>
                  <a:cubicBezTo>
                    <a:pt x="135" y="117"/>
                    <a:pt x="270" y="78"/>
                    <a:pt x="360" y="156"/>
                  </a:cubicBezTo>
                  <a:cubicBezTo>
                    <a:pt x="450" y="234"/>
                    <a:pt x="420" y="572"/>
                    <a:pt x="540" y="624"/>
                  </a:cubicBezTo>
                  <a:cubicBezTo>
                    <a:pt x="660" y="676"/>
                    <a:pt x="930" y="364"/>
                    <a:pt x="1080" y="468"/>
                  </a:cubicBezTo>
                  <a:cubicBezTo>
                    <a:pt x="1230" y="572"/>
                    <a:pt x="1230" y="1274"/>
                    <a:pt x="1440" y="1248"/>
                  </a:cubicBezTo>
                  <a:cubicBezTo>
                    <a:pt x="1650" y="1222"/>
                    <a:pt x="2130" y="442"/>
                    <a:pt x="2340" y="312"/>
                  </a:cubicBezTo>
                  <a:cubicBezTo>
                    <a:pt x="2550" y="182"/>
                    <a:pt x="2580" y="468"/>
                    <a:pt x="2700" y="468"/>
                  </a:cubicBezTo>
                  <a:cubicBezTo>
                    <a:pt x="2820" y="468"/>
                    <a:pt x="2940" y="286"/>
                    <a:pt x="3060" y="312"/>
                  </a:cubicBezTo>
                  <a:cubicBezTo>
                    <a:pt x="3180" y="338"/>
                    <a:pt x="3150" y="676"/>
                    <a:pt x="3420" y="624"/>
                  </a:cubicBezTo>
                  <a:cubicBezTo>
                    <a:pt x="3690" y="572"/>
                    <a:pt x="4185" y="286"/>
                    <a:pt x="4680" y="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9865" name="Oval 6"/>
            <p:cNvSpPr>
              <a:spLocks noChangeArrowheads="1"/>
            </p:cNvSpPr>
            <p:nvPr/>
          </p:nvSpPr>
          <p:spPr bwMode="auto">
            <a:xfrm>
              <a:off x="144" y="240"/>
              <a:ext cx="48" cy="48"/>
            </a:xfrm>
            <a:prstGeom prst="ellipse">
              <a:avLst/>
            </a:prstGeom>
            <a:solidFill>
              <a:schemeClr val="tx2"/>
            </a:solidFill>
            <a:ln w="9525">
              <a:solidFill>
                <a:schemeClr val="tx1"/>
              </a:solidFill>
              <a:rou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249866" name="Text Box 7"/>
            <p:cNvSpPr txBox="1">
              <a:spLocks noChangeArrowheads="1"/>
            </p:cNvSpPr>
            <p:nvPr/>
          </p:nvSpPr>
          <p:spPr bwMode="auto">
            <a:xfrm>
              <a:off x="144" y="432"/>
              <a:ext cx="1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1800" b="1">
                  <a:latin typeface="Times New Roman" panose="02020603050405020304" pitchFamily="18" charset="0"/>
                </a:rPr>
                <a:t>A</a:t>
              </a:r>
            </a:p>
          </p:txBody>
        </p:sp>
        <p:sp>
          <p:nvSpPr>
            <p:cNvPr id="3" name="Text Box 8"/>
            <p:cNvSpPr txBox="1">
              <a:spLocks noChangeArrowheads="1"/>
            </p:cNvSpPr>
            <p:nvPr/>
          </p:nvSpPr>
          <p:spPr bwMode="auto">
            <a:xfrm>
              <a:off x="576" y="960"/>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1800" b="1">
                  <a:latin typeface="Times New Roman" panose="02020603050405020304" pitchFamily="18" charset="0"/>
                </a:rPr>
                <a:t>B</a:t>
              </a:r>
            </a:p>
          </p:txBody>
        </p:sp>
        <p:sp>
          <p:nvSpPr>
            <p:cNvPr id="249868" name="Text Box 9"/>
            <p:cNvSpPr txBox="1">
              <a:spLocks noChangeArrowheads="1"/>
            </p:cNvSpPr>
            <p:nvPr/>
          </p:nvSpPr>
          <p:spPr bwMode="auto">
            <a:xfrm>
              <a:off x="336" y="48"/>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1800" b="1">
                  <a:latin typeface="Times New Roman" panose="02020603050405020304" pitchFamily="18" charset="0"/>
                </a:rPr>
                <a:t>D</a:t>
              </a:r>
            </a:p>
          </p:txBody>
        </p:sp>
      </p:grpSp>
      <p:sp>
        <p:nvSpPr>
          <p:cNvPr id="249867"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9D7DF09E-C1AE-4E09-8AD4-780BC12D4F92}"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grpSp>
        <p:nvGrpSpPr>
          <p:cNvPr id="13" name="组合 12"/>
          <p:cNvGrpSpPr/>
          <p:nvPr/>
        </p:nvGrpSpPr>
        <p:grpSpPr>
          <a:xfrm>
            <a:off x="8400804" y="0"/>
            <a:ext cx="851355" cy="6858000"/>
            <a:chOff x="8400804" y="0"/>
            <a:chExt cx="851355" cy="6858000"/>
          </a:xfrm>
        </p:grpSpPr>
        <p:grpSp>
          <p:nvGrpSpPr>
            <p:cNvPr id="14" name="组 9"/>
            <p:cNvGrpSpPr/>
            <p:nvPr/>
          </p:nvGrpSpPr>
          <p:grpSpPr>
            <a:xfrm>
              <a:off x="8400804" y="0"/>
              <a:ext cx="733409" cy="6858000"/>
              <a:chOff x="9055676" y="0"/>
              <a:chExt cx="3136324" cy="6858000"/>
            </a:xfrm>
          </p:grpSpPr>
          <p:sp>
            <p:nvSpPr>
              <p:cNvPr id="16"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7"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8"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9" name="矩形 18"/>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20"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5"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49861">
                                            <p:txEl>
                                              <p:pRg st="0" end="0"/>
                                            </p:txEl>
                                          </p:spTgt>
                                        </p:tgtEl>
                                        <p:attrNameLst>
                                          <p:attrName>style.visibility</p:attrName>
                                        </p:attrNameLst>
                                      </p:cBhvr>
                                      <p:to>
                                        <p:strVal val="visible"/>
                                      </p:to>
                                    </p:set>
                                    <p:anim calcmode="lin" valueType="num">
                                      <p:cBhvr additive="base">
                                        <p:cTn id="13" dur="500" fill="hold"/>
                                        <p:tgtEl>
                                          <p:spTgt spid="249861">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4986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49861">
                                            <p:txEl>
                                              <p:pRg st="1" end="1"/>
                                            </p:txEl>
                                          </p:spTgt>
                                        </p:tgtEl>
                                        <p:attrNameLst>
                                          <p:attrName>style.visibility</p:attrName>
                                        </p:attrNameLst>
                                      </p:cBhvr>
                                      <p:to>
                                        <p:strVal val="visible"/>
                                      </p:to>
                                    </p:set>
                                    <p:anim calcmode="lin" valueType="num">
                                      <p:cBhvr additive="base">
                                        <p:cTn id="19" dur="500" fill="hold"/>
                                        <p:tgtEl>
                                          <p:spTgt spid="249861">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4986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49861">
                                            <p:txEl>
                                              <p:pRg st="2" end="2"/>
                                            </p:txEl>
                                          </p:spTgt>
                                        </p:tgtEl>
                                        <p:attrNameLst>
                                          <p:attrName>style.visibility</p:attrName>
                                        </p:attrNameLst>
                                      </p:cBhvr>
                                      <p:to>
                                        <p:strVal val="visible"/>
                                      </p:to>
                                    </p:set>
                                    <p:anim calcmode="lin" valueType="num">
                                      <p:cBhvr additive="base">
                                        <p:cTn id="25" dur="500" fill="hold"/>
                                        <p:tgtEl>
                                          <p:spTgt spid="249861">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4986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49861">
                                            <p:txEl>
                                              <p:pRg st="3" end="3"/>
                                            </p:txEl>
                                          </p:spTgt>
                                        </p:tgtEl>
                                        <p:attrNameLst>
                                          <p:attrName>style.visibility</p:attrName>
                                        </p:attrNameLst>
                                      </p:cBhvr>
                                      <p:to>
                                        <p:strVal val="visible"/>
                                      </p:to>
                                    </p:set>
                                    <p:anim calcmode="lin" valueType="num">
                                      <p:cBhvr additive="base">
                                        <p:cTn id="31" dur="500" fill="hold"/>
                                        <p:tgtEl>
                                          <p:spTgt spid="249861">
                                            <p:txEl>
                                              <p:pRg st="3" end="3"/>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4986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49861">
                                            <p:txEl>
                                              <p:pRg st="4" end="4"/>
                                            </p:txEl>
                                          </p:spTgt>
                                        </p:tgtEl>
                                        <p:attrNameLst>
                                          <p:attrName>style.visibility</p:attrName>
                                        </p:attrNameLst>
                                      </p:cBhvr>
                                      <p:to>
                                        <p:strVal val="visible"/>
                                      </p:to>
                                    </p:set>
                                    <p:anim calcmode="lin" valueType="num">
                                      <p:cBhvr additive="base">
                                        <p:cTn id="37" dur="500" fill="hold"/>
                                        <p:tgtEl>
                                          <p:spTgt spid="249861">
                                            <p:txEl>
                                              <p:pRg st="4" end="4"/>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4986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49861">
                                            <p:txEl>
                                              <p:pRg st="5" end="5"/>
                                            </p:txEl>
                                          </p:spTgt>
                                        </p:tgtEl>
                                        <p:attrNameLst>
                                          <p:attrName>style.visibility</p:attrName>
                                        </p:attrNameLst>
                                      </p:cBhvr>
                                      <p:to>
                                        <p:strVal val="visible"/>
                                      </p:to>
                                    </p:set>
                                    <p:anim calcmode="lin" valueType="num">
                                      <p:cBhvr additive="base">
                                        <p:cTn id="43" dur="500" fill="hold"/>
                                        <p:tgtEl>
                                          <p:spTgt spid="249861">
                                            <p:txEl>
                                              <p:pRg st="5" end="5"/>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24986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249861">
                                            <p:txEl>
                                              <p:pRg st="6" end="6"/>
                                            </p:txEl>
                                          </p:spTgt>
                                        </p:tgtEl>
                                        <p:attrNameLst>
                                          <p:attrName>style.visibility</p:attrName>
                                        </p:attrNameLst>
                                      </p:cBhvr>
                                      <p:to>
                                        <p:strVal val="visible"/>
                                      </p:to>
                                    </p:set>
                                    <p:anim calcmode="lin" valueType="num">
                                      <p:cBhvr additive="base">
                                        <p:cTn id="49" dur="500" fill="hold"/>
                                        <p:tgtEl>
                                          <p:spTgt spid="249861">
                                            <p:txEl>
                                              <p:pRg st="6" end="6"/>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249861">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249861">
                                            <p:txEl>
                                              <p:pRg st="7" end="7"/>
                                            </p:txEl>
                                          </p:spTgt>
                                        </p:tgtEl>
                                        <p:attrNameLst>
                                          <p:attrName>style.visibility</p:attrName>
                                        </p:attrNameLst>
                                      </p:cBhvr>
                                      <p:to>
                                        <p:strVal val="visible"/>
                                      </p:to>
                                    </p:set>
                                    <p:anim calcmode="lin" valueType="num">
                                      <p:cBhvr additive="base">
                                        <p:cTn id="55" dur="500" fill="hold"/>
                                        <p:tgtEl>
                                          <p:spTgt spid="249861">
                                            <p:txEl>
                                              <p:pRg st="7" end="7"/>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249861">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861" grpId="0" build="p" bldLvl="2"/>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478C258-97C4-409D-A109-0A7620074C07}" type="datetime1">
              <a:rPr lang="zh-CN" altLang="en-US" sz="1400"/>
              <a:t>2025/5/30</a:t>
            </a:fld>
            <a:endParaRPr lang="zh-CN" altLang="en-US" sz="1400"/>
          </a:p>
        </p:txBody>
      </p:sp>
      <p:sp>
        <p:nvSpPr>
          <p:cNvPr id="250883"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EE6C2581-EEAE-4E92-9810-DC9B37929655}" type="slidenum">
              <a:rPr lang="en-US" altLang="zh-CN" sz="1400"/>
              <a:t>54</a:t>
            </a:fld>
            <a:endParaRPr lang="en-US" altLang="zh-CN" sz="1400"/>
          </a:p>
        </p:txBody>
      </p:sp>
      <p:sp>
        <p:nvSpPr>
          <p:cNvPr id="250884" name="Rectangle 2"/>
          <p:cNvSpPr>
            <a:spLocks noGrp="1" noChangeArrowheads="1"/>
          </p:cNvSpPr>
          <p:nvPr>
            <p:ph type="title" idx="4294967295"/>
          </p:nvPr>
        </p:nvSpPr>
        <p:spPr>
          <a:xfrm>
            <a:off x="628650" y="365126"/>
            <a:ext cx="5924550" cy="1325563"/>
          </a:xfrm>
        </p:spPr>
        <p:txBody>
          <a:bodyPr>
            <a:normAutofit/>
          </a:bodyPr>
          <a:lstStyle/>
          <a:p>
            <a:pPr eaLnBrk="1" hangingPunct="1"/>
            <a:r>
              <a:rPr lang="zh-CN" altLang="en-US" sz="4000" b="1" dirty="0">
                <a:solidFill>
                  <a:srgbClr val="FF0000"/>
                </a:solidFill>
                <a:latin typeface="华文宋体" panose="02010600040101010101" pitchFamily="2" charset="-122"/>
                <a:ea typeface="华文宋体" panose="02010600040101010101" pitchFamily="2" charset="-122"/>
              </a:rPr>
              <a:t>逃离局部极小点</a:t>
            </a:r>
            <a:endParaRPr lang="zh-CN" altLang="en-US" sz="4000" dirty="0">
              <a:solidFill>
                <a:srgbClr val="FF0000"/>
              </a:solidFill>
              <a:latin typeface="华文宋体" panose="02010600040101010101" pitchFamily="2" charset="-122"/>
              <a:ea typeface="华文宋体" panose="02010600040101010101" pitchFamily="2" charset="-122"/>
            </a:endParaRPr>
          </a:p>
        </p:txBody>
      </p:sp>
      <p:grpSp>
        <p:nvGrpSpPr>
          <p:cNvPr id="2" name="Group 3"/>
          <p:cNvGrpSpPr/>
          <p:nvPr/>
        </p:nvGrpSpPr>
        <p:grpSpPr bwMode="auto">
          <a:xfrm>
            <a:off x="1447800" y="1905000"/>
            <a:ext cx="6705600" cy="3505200"/>
            <a:chOff x="0" y="0"/>
            <a:chExt cx="4224" cy="2208"/>
          </a:xfrm>
        </p:grpSpPr>
        <p:sp>
          <p:nvSpPr>
            <p:cNvPr id="4" name="Line 4"/>
            <p:cNvSpPr>
              <a:spLocks noChangeShapeType="1"/>
            </p:cNvSpPr>
            <p:nvPr/>
          </p:nvSpPr>
          <p:spPr bwMode="auto">
            <a:xfrm flipV="1">
              <a:off x="0" y="0"/>
              <a:ext cx="0" cy="220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5" name="Group 5"/>
            <p:cNvGrpSpPr/>
            <p:nvPr/>
          </p:nvGrpSpPr>
          <p:grpSpPr bwMode="auto">
            <a:xfrm>
              <a:off x="0" y="192"/>
              <a:ext cx="4224" cy="2016"/>
              <a:chOff x="0" y="0"/>
              <a:chExt cx="4224" cy="2016"/>
            </a:xfrm>
          </p:grpSpPr>
          <p:sp>
            <p:nvSpPr>
              <p:cNvPr id="6" name="Line 6"/>
              <p:cNvSpPr>
                <a:spLocks noChangeShapeType="1"/>
              </p:cNvSpPr>
              <p:nvPr/>
            </p:nvSpPr>
            <p:spPr bwMode="auto">
              <a:xfrm>
                <a:off x="0" y="2016"/>
                <a:ext cx="4224"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 name="Oval 7"/>
              <p:cNvSpPr>
                <a:spLocks noChangeArrowheads="1"/>
              </p:cNvSpPr>
              <p:nvPr/>
            </p:nvSpPr>
            <p:spPr bwMode="auto">
              <a:xfrm>
                <a:off x="144" y="544"/>
                <a:ext cx="96" cy="128"/>
              </a:xfrm>
              <a:prstGeom prst="ellipse">
                <a:avLst/>
              </a:prstGeom>
              <a:solidFill>
                <a:srgbClr val="FF0000"/>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8" name="Rectangle 8"/>
              <p:cNvSpPr>
                <a:spLocks noChangeArrowheads="1"/>
              </p:cNvSpPr>
              <p:nvPr/>
            </p:nvSpPr>
            <p:spPr bwMode="auto">
              <a:xfrm>
                <a:off x="879" y="62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400" b="1">
                    <a:latin typeface="Times New Roman" panose="02020603050405020304" pitchFamily="18" charset="0"/>
                  </a:rPr>
                  <a:t>D</a:t>
                </a:r>
              </a:p>
            </p:txBody>
          </p:sp>
          <p:sp>
            <p:nvSpPr>
              <p:cNvPr id="9" name="Rectangle 9"/>
              <p:cNvSpPr>
                <a:spLocks noChangeArrowheads="1"/>
              </p:cNvSpPr>
              <p:nvPr/>
            </p:nvSpPr>
            <p:spPr bwMode="auto">
              <a:xfrm>
                <a:off x="1824" y="1680"/>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400" b="1">
                    <a:latin typeface="Times New Roman" panose="02020603050405020304" pitchFamily="18" charset="0"/>
                  </a:rPr>
                  <a:t>B</a:t>
                </a:r>
              </a:p>
            </p:txBody>
          </p:sp>
          <p:sp>
            <p:nvSpPr>
              <p:cNvPr id="10" name="Rectangle 10"/>
              <p:cNvSpPr>
                <a:spLocks noChangeArrowheads="1"/>
              </p:cNvSpPr>
              <p:nvPr/>
            </p:nvSpPr>
            <p:spPr bwMode="auto">
              <a:xfrm>
                <a:off x="336" y="105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400" b="1">
                    <a:latin typeface="Times New Roman" panose="02020603050405020304" pitchFamily="18" charset="0"/>
                  </a:rPr>
                  <a:t>A</a:t>
                </a:r>
              </a:p>
            </p:txBody>
          </p:sp>
          <p:sp>
            <p:nvSpPr>
              <p:cNvPr id="250906" name="Freeform 11"/>
              <p:cNvSpPr>
                <a:spLocks noChangeArrowheads="1"/>
              </p:cNvSpPr>
              <p:nvPr/>
            </p:nvSpPr>
            <p:spPr bwMode="auto">
              <a:xfrm>
                <a:off x="96" y="0"/>
                <a:ext cx="3648" cy="1712"/>
              </a:xfrm>
              <a:custGeom>
                <a:avLst/>
                <a:gdLst>
                  <a:gd name="T0" fmla="*/ 0 w 3648"/>
                  <a:gd name="T1" fmla="*/ 576 h 1712"/>
                  <a:gd name="T2" fmla="*/ 336 w 3648"/>
                  <a:gd name="T3" fmla="*/ 1056 h 1712"/>
                  <a:gd name="T4" fmla="*/ 912 w 3648"/>
                  <a:gd name="T5" fmla="*/ 816 h 1712"/>
                  <a:gd name="T6" fmla="*/ 1344 w 3648"/>
                  <a:gd name="T7" fmla="*/ 1440 h 1712"/>
                  <a:gd name="T8" fmla="*/ 1824 w 3648"/>
                  <a:gd name="T9" fmla="*/ 1680 h 1712"/>
                  <a:gd name="T10" fmla="*/ 2112 w 3648"/>
                  <a:gd name="T11" fmla="*/ 1248 h 1712"/>
                  <a:gd name="T12" fmla="*/ 2448 w 3648"/>
                  <a:gd name="T13" fmla="*/ 768 h 1712"/>
                  <a:gd name="T14" fmla="*/ 2736 w 3648"/>
                  <a:gd name="T15" fmla="*/ 864 h 1712"/>
                  <a:gd name="T16" fmla="*/ 3120 w 3648"/>
                  <a:gd name="T17" fmla="*/ 480 h 1712"/>
                  <a:gd name="T18" fmla="*/ 3456 w 3648"/>
                  <a:gd name="T19" fmla="*/ 432 h 1712"/>
                  <a:gd name="T20" fmla="*/ 3648 w 3648"/>
                  <a:gd name="T21" fmla="*/ 0 h 17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48"/>
                  <a:gd name="T34" fmla="*/ 0 h 1712"/>
                  <a:gd name="T35" fmla="*/ 3648 w 3648"/>
                  <a:gd name="T36" fmla="*/ 1712 h 17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48" h="1712">
                    <a:moveTo>
                      <a:pt x="0" y="576"/>
                    </a:moveTo>
                    <a:cubicBezTo>
                      <a:pt x="92" y="796"/>
                      <a:pt x="184" y="1016"/>
                      <a:pt x="336" y="1056"/>
                    </a:cubicBezTo>
                    <a:cubicBezTo>
                      <a:pt x="488" y="1096"/>
                      <a:pt x="744" y="752"/>
                      <a:pt x="912" y="816"/>
                    </a:cubicBezTo>
                    <a:cubicBezTo>
                      <a:pt x="1080" y="880"/>
                      <a:pt x="1192" y="1296"/>
                      <a:pt x="1344" y="1440"/>
                    </a:cubicBezTo>
                    <a:cubicBezTo>
                      <a:pt x="1496" y="1584"/>
                      <a:pt x="1696" y="1712"/>
                      <a:pt x="1824" y="1680"/>
                    </a:cubicBezTo>
                    <a:cubicBezTo>
                      <a:pt x="1952" y="1648"/>
                      <a:pt x="2008" y="1400"/>
                      <a:pt x="2112" y="1248"/>
                    </a:cubicBezTo>
                    <a:cubicBezTo>
                      <a:pt x="2216" y="1096"/>
                      <a:pt x="2344" y="832"/>
                      <a:pt x="2448" y="768"/>
                    </a:cubicBezTo>
                    <a:cubicBezTo>
                      <a:pt x="2552" y="704"/>
                      <a:pt x="2624" y="912"/>
                      <a:pt x="2736" y="864"/>
                    </a:cubicBezTo>
                    <a:cubicBezTo>
                      <a:pt x="2848" y="816"/>
                      <a:pt x="3000" y="552"/>
                      <a:pt x="3120" y="480"/>
                    </a:cubicBezTo>
                    <a:cubicBezTo>
                      <a:pt x="3240" y="408"/>
                      <a:pt x="3368" y="512"/>
                      <a:pt x="3456" y="432"/>
                    </a:cubicBezTo>
                    <a:cubicBezTo>
                      <a:pt x="3544" y="352"/>
                      <a:pt x="3616" y="40"/>
                      <a:pt x="3648" y="0"/>
                    </a:cubicBezTo>
                  </a:path>
                </a:pathLst>
              </a:cu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250894" name="Oval 12"/>
          <p:cNvSpPr>
            <a:spLocks noChangeArrowheads="1"/>
          </p:cNvSpPr>
          <p:nvPr/>
        </p:nvSpPr>
        <p:spPr bwMode="auto">
          <a:xfrm>
            <a:off x="1828800" y="3581400"/>
            <a:ext cx="152400" cy="152400"/>
          </a:xfrm>
          <a:prstGeom prst="ellipse">
            <a:avLst/>
          </a:prstGeom>
          <a:solidFill>
            <a:srgbClr val="FF0000"/>
          </a:solidFill>
          <a:ln w="9525">
            <a:solidFill>
              <a:schemeClr val="tx1"/>
            </a:solidFill>
            <a:rou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250895" name="Oval 13"/>
          <p:cNvSpPr>
            <a:spLocks noChangeArrowheads="1"/>
          </p:cNvSpPr>
          <p:nvPr/>
        </p:nvSpPr>
        <p:spPr bwMode="auto">
          <a:xfrm>
            <a:off x="2133600" y="3733800"/>
            <a:ext cx="152400" cy="152400"/>
          </a:xfrm>
          <a:prstGeom prst="ellipse">
            <a:avLst/>
          </a:prstGeom>
          <a:solidFill>
            <a:srgbClr val="FF0000"/>
          </a:solidFill>
          <a:ln w="9525">
            <a:solidFill>
              <a:schemeClr val="tx1"/>
            </a:solidFill>
            <a:rou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250896" name="Oval 14"/>
          <p:cNvSpPr>
            <a:spLocks noChangeArrowheads="1"/>
          </p:cNvSpPr>
          <p:nvPr/>
        </p:nvSpPr>
        <p:spPr bwMode="auto">
          <a:xfrm>
            <a:off x="2514600" y="3505200"/>
            <a:ext cx="152400" cy="152400"/>
          </a:xfrm>
          <a:prstGeom prst="ellipse">
            <a:avLst/>
          </a:prstGeom>
          <a:solidFill>
            <a:srgbClr val="FF0000"/>
          </a:solidFill>
          <a:ln w="9525">
            <a:solidFill>
              <a:schemeClr val="tx1"/>
            </a:solidFill>
            <a:rou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250897" name="Oval 15"/>
          <p:cNvSpPr>
            <a:spLocks noChangeArrowheads="1"/>
          </p:cNvSpPr>
          <p:nvPr/>
        </p:nvSpPr>
        <p:spPr bwMode="auto">
          <a:xfrm>
            <a:off x="3124200" y="3505200"/>
            <a:ext cx="152400" cy="152400"/>
          </a:xfrm>
          <a:prstGeom prst="ellipse">
            <a:avLst/>
          </a:prstGeom>
          <a:solidFill>
            <a:srgbClr val="FF0000"/>
          </a:solidFill>
          <a:ln w="9525">
            <a:solidFill>
              <a:schemeClr val="tx1"/>
            </a:solidFill>
            <a:rou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250898" name="Oval 16"/>
          <p:cNvSpPr>
            <a:spLocks noChangeArrowheads="1"/>
          </p:cNvSpPr>
          <p:nvPr/>
        </p:nvSpPr>
        <p:spPr bwMode="auto">
          <a:xfrm>
            <a:off x="3352800" y="3810000"/>
            <a:ext cx="152400" cy="152400"/>
          </a:xfrm>
          <a:prstGeom prst="ellipse">
            <a:avLst/>
          </a:prstGeom>
          <a:solidFill>
            <a:srgbClr val="FF0000"/>
          </a:solidFill>
          <a:ln w="9525">
            <a:solidFill>
              <a:schemeClr val="tx1"/>
            </a:solidFill>
            <a:rou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250899" name="Oval 17"/>
          <p:cNvSpPr>
            <a:spLocks noChangeArrowheads="1"/>
          </p:cNvSpPr>
          <p:nvPr/>
        </p:nvSpPr>
        <p:spPr bwMode="auto">
          <a:xfrm>
            <a:off x="3581400" y="4191000"/>
            <a:ext cx="152400" cy="152400"/>
          </a:xfrm>
          <a:prstGeom prst="ellipse">
            <a:avLst/>
          </a:prstGeom>
          <a:solidFill>
            <a:srgbClr val="FF0000"/>
          </a:solidFill>
          <a:ln w="9525">
            <a:solidFill>
              <a:schemeClr val="tx1"/>
            </a:solidFill>
            <a:rou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250900" name="Oval 18"/>
          <p:cNvSpPr>
            <a:spLocks noChangeArrowheads="1"/>
          </p:cNvSpPr>
          <p:nvPr/>
        </p:nvSpPr>
        <p:spPr bwMode="auto">
          <a:xfrm>
            <a:off x="3886200" y="4495800"/>
            <a:ext cx="152400" cy="152400"/>
          </a:xfrm>
          <a:prstGeom prst="ellipse">
            <a:avLst/>
          </a:prstGeom>
          <a:solidFill>
            <a:srgbClr val="FF0000"/>
          </a:solidFill>
          <a:ln w="9525">
            <a:solidFill>
              <a:schemeClr val="tx1"/>
            </a:solidFill>
            <a:rou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250901" name="Oval 19"/>
          <p:cNvSpPr>
            <a:spLocks noChangeArrowheads="1"/>
          </p:cNvSpPr>
          <p:nvPr/>
        </p:nvSpPr>
        <p:spPr bwMode="auto">
          <a:xfrm>
            <a:off x="4191000" y="4724400"/>
            <a:ext cx="152400" cy="152400"/>
          </a:xfrm>
          <a:prstGeom prst="ellipse">
            <a:avLst/>
          </a:prstGeom>
          <a:solidFill>
            <a:srgbClr val="FF0000"/>
          </a:solidFill>
          <a:ln w="9525">
            <a:solidFill>
              <a:schemeClr val="tx1"/>
            </a:solidFill>
            <a:rou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250902" name="Oval 20"/>
          <p:cNvSpPr>
            <a:spLocks noChangeArrowheads="1"/>
          </p:cNvSpPr>
          <p:nvPr/>
        </p:nvSpPr>
        <p:spPr bwMode="auto">
          <a:xfrm>
            <a:off x="4419600" y="4724400"/>
            <a:ext cx="152400" cy="152400"/>
          </a:xfrm>
          <a:prstGeom prst="ellipse">
            <a:avLst/>
          </a:prstGeom>
          <a:solidFill>
            <a:srgbClr val="FF0000"/>
          </a:solidFill>
          <a:ln w="9525">
            <a:solidFill>
              <a:schemeClr val="tx1"/>
            </a:solidFill>
            <a:rou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250903" name="Oval 21"/>
          <p:cNvSpPr>
            <a:spLocks noChangeArrowheads="1"/>
          </p:cNvSpPr>
          <p:nvPr/>
        </p:nvSpPr>
        <p:spPr bwMode="auto">
          <a:xfrm>
            <a:off x="4572000" y="4495800"/>
            <a:ext cx="152400" cy="152400"/>
          </a:xfrm>
          <a:prstGeom prst="ellipse">
            <a:avLst/>
          </a:prstGeom>
          <a:solidFill>
            <a:srgbClr val="FF0000"/>
          </a:solidFill>
          <a:ln w="9525">
            <a:solidFill>
              <a:schemeClr val="tx1"/>
            </a:solidFill>
            <a:rou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zh-CN" altLang="en-US" sz="1800">
              <a:solidFill>
                <a:srgbClr val="CC00CC"/>
              </a:solidFill>
              <a:latin typeface="Times New Roman" panose="02020603050405020304" pitchFamily="18" charset="0"/>
            </a:endParaRPr>
          </a:p>
        </p:txBody>
      </p:sp>
      <p:sp>
        <p:nvSpPr>
          <p:cNvPr id="250904" name="Oval 22"/>
          <p:cNvSpPr>
            <a:spLocks noChangeArrowheads="1"/>
          </p:cNvSpPr>
          <p:nvPr/>
        </p:nvSpPr>
        <p:spPr bwMode="auto">
          <a:xfrm>
            <a:off x="4724400" y="4191000"/>
            <a:ext cx="152400" cy="152400"/>
          </a:xfrm>
          <a:prstGeom prst="ellipse">
            <a:avLst/>
          </a:prstGeom>
          <a:solidFill>
            <a:srgbClr val="FF0000"/>
          </a:solidFill>
          <a:ln w="9525">
            <a:solidFill>
              <a:schemeClr val="tx1"/>
            </a:solidFill>
            <a:rou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zh-CN" altLang="en-US" sz="1800">
              <a:solidFill>
                <a:srgbClr val="CC00CC"/>
              </a:solidFill>
              <a:latin typeface="Times New Roman" panose="02020603050405020304" pitchFamily="18" charset="0"/>
            </a:endParaRPr>
          </a:p>
        </p:txBody>
      </p:sp>
      <p:sp>
        <p:nvSpPr>
          <p:cNvPr id="250905" name="Oval 23"/>
          <p:cNvSpPr>
            <a:spLocks noChangeArrowheads="1"/>
          </p:cNvSpPr>
          <p:nvPr/>
        </p:nvSpPr>
        <p:spPr bwMode="auto">
          <a:xfrm>
            <a:off x="4876800" y="5791200"/>
            <a:ext cx="152400" cy="152400"/>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3"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75478ADD-687E-4BE9-BD2B-FC0EEFE0D451}"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grpSp>
        <p:nvGrpSpPr>
          <p:cNvPr id="27" name="组合 26"/>
          <p:cNvGrpSpPr/>
          <p:nvPr/>
        </p:nvGrpSpPr>
        <p:grpSpPr>
          <a:xfrm>
            <a:off x="8400804" y="0"/>
            <a:ext cx="851355" cy="6858000"/>
            <a:chOff x="8400804" y="0"/>
            <a:chExt cx="851355" cy="6858000"/>
          </a:xfrm>
        </p:grpSpPr>
        <p:grpSp>
          <p:nvGrpSpPr>
            <p:cNvPr id="28" name="组 9"/>
            <p:cNvGrpSpPr/>
            <p:nvPr/>
          </p:nvGrpSpPr>
          <p:grpSpPr>
            <a:xfrm>
              <a:off x="8400804" y="0"/>
              <a:ext cx="733409" cy="6858000"/>
              <a:chOff x="9055676" y="0"/>
              <a:chExt cx="3136324" cy="6858000"/>
            </a:xfrm>
          </p:grpSpPr>
          <p:sp>
            <p:nvSpPr>
              <p:cNvPr id="30"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31"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32"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33" name="矩形 32"/>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34"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29"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pic>
        <p:nvPicPr>
          <p:cNvPr id="35" name="Picture 2" descr="https://gimg2.baidu.com/image_search/src=http%3A%2F%2Fpic.17qq.com%2Fuploads%2Fnfnmfkhqy.jpeg&amp;refer=http%3A%2F%2Fpic.17qq.com&amp;app=2002&amp;size=f9999,10000&amp;q=a80&amp;n=0&amp;g=0n&amp;fmt=jpeg?sec=1623293338&amp;t=b7ff87d43cf1ff175e408db45b6b9a4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7969" y="88233"/>
            <a:ext cx="1523283" cy="20229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50894"/>
                                        </p:tgtEl>
                                        <p:attrNameLst>
                                          <p:attrName>style.visibility</p:attrName>
                                        </p:attrNameLst>
                                      </p:cBhvr>
                                      <p:to>
                                        <p:strVal val="visible"/>
                                      </p:to>
                                    </p:set>
                                    <p:anim calcmode="lin" valueType="num">
                                      <p:cBhvr additive="base">
                                        <p:cTn id="13" dur="500" fill="hold"/>
                                        <p:tgtEl>
                                          <p:spTgt spid="250894"/>
                                        </p:tgtEl>
                                        <p:attrNameLst>
                                          <p:attrName>ppt_x</p:attrName>
                                        </p:attrNameLst>
                                      </p:cBhvr>
                                      <p:tavLst>
                                        <p:tav tm="0">
                                          <p:val>
                                            <p:strVal val="0-#ppt_w/2"/>
                                          </p:val>
                                        </p:tav>
                                        <p:tav tm="100000">
                                          <p:val>
                                            <p:strVal val="#ppt_x"/>
                                          </p:val>
                                        </p:tav>
                                      </p:tavLst>
                                    </p:anim>
                                    <p:anim calcmode="lin" valueType="num">
                                      <p:cBhvr additive="base">
                                        <p:cTn id="14" dur="500" fill="hold"/>
                                        <p:tgtEl>
                                          <p:spTgt spid="250894"/>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50894"/>
                                        </p:tgtEl>
                                        <p:attrNameLst>
                                          <p:attrName>ppt_c</p:attrName>
                                        </p:attrNameLst>
                                      </p:cBhvr>
                                      <p:to>
                                        <a:srgbClr val="FFFF00"/>
                                      </p:to>
                                    </p:animClr>
                                  </p:subTnLst>
                                </p:cTn>
                              </p:par>
                            </p:childTnLst>
                          </p:cTn>
                        </p:par>
                      </p:childTnLst>
                    </p:cTn>
                  </p:par>
                  <p:par>
                    <p:cTn id="15" fill="hold">
                      <p:stCondLst>
                        <p:cond delay="indefinite"/>
                      </p:stCondLst>
                      <p:childTnLst>
                        <p:par>
                          <p:cTn id="16" fill="hold">
                            <p:stCondLst>
                              <p:cond delay="0"/>
                            </p:stCondLst>
                            <p:childTnLst>
                              <p:par>
                                <p:cTn id="17" presetID="16" presetClass="entr" presetSubtype="42" fill="hold" grpId="0" nodeType="clickEffect">
                                  <p:stCondLst>
                                    <p:cond delay="0"/>
                                  </p:stCondLst>
                                  <p:childTnLst>
                                    <p:set>
                                      <p:cBhvr>
                                        <p:cTn id="18" dur="1" fill="hold">
                                          <p:stCondLst>
                                            <p:cond delay="0"/>
                                          </p:stCondLst>
                                        </p:cTn>
                                        <p:tgtEl>
                                          <p:spTgt spid="250895"/>
                                        </p:tgtEl>
                                        <p:attrNameLst>
                                          <p:attrName>style.visibility</p:attrName>
                                        </p:attrNameLst>
                                      </p:cBhvr>
                                      <p:to>
                                        <p:strVal val="visible"/>
                                      </p:to>
                                    </p:set>
                                    <p:animEffect transition="in" filter="barn(outHorizontal)">
                                      <p:cBhvr>
                                        <p:cTn id="19" dur="500"/>
                                        <p:tgtEl>
                                          <p:spTgt spid="250895"/>
                                        </p:tgtEl>
                                      </p:cBhvr>
                                    </p:animEffect>
                                  </p:childTnLst>
                                  <p:subTnLst>
                                    <p:animClr clrSpc="rgb" dir="cw">
                                      <p:cBhvr override="childStyle">
                                        <p:cTn dur="1" fill="hold" display="0" masterRel="nextClick" afterEffect="1"/>
                                        <p:tgtEl>
                                          <p:spTgt spid="250895"/>
                                        </p:tgtEl>
                                        <p:attrNameLst>
                                          <p:attrName>ppt_c</p:attrName>
                                        </p:attrNameLst>
                                      </p:cBhvr>
                                      <p:to>
                                        <a:srgbClr val="FFFF00"/>
                                      </p:to>
                                    </p:animClr>
                                  </p:subTnLst>
                                </p:cTn>
                              </p:par>
                            </p:childTnLst>
                          </p:cTn>
                        </p:par>
                      </p:childTnLst>
                    </p:cTn>
                  </p:par>
                  <p:par>
                    <p:cTn id="20" fill="hold">
                      <p:stCondLst>
                        <p:cond delay="indefinite"/>
                      </p:stCondLst>
                      <p:childTnLst>
                        <p:par>
                          <p:cTn id="21" fill="hold">
                            <p:stCondLst>
                              <p:cond delay="0"/>
                            </p:stCondLst>
                            <p:childTnLst>
                              <p:par>
                                <p:cTn id="22" presetID="16" presetClass="entr" presetSubtype="26" fill="hold" grpId="0" nodeType="clickEffect">
                                  <p:stCondLst>
                                    <p:cond delay="0"/>
                                  </p:stCondLst>
                                  <p:childTnLst>
                                    <p:set>
                                      <p:cBhvr>
                                        <p:cTn id="23" dur="1" fill="hold">
                                          <p:stCondLst>
                                            <p:cond delay="0"/>
                                          </p:stCondLst>
                                        </p:cTn>
                                        <p:tgtEl>
                                          <p:spTgt spid="250896"/>
                                        </p:tgtEl>
                                        <p:attrNameLst>
                                          <p:attrName>style.visibility</p:attrName>
                                        </p:attrNameLst>
                                      </p:cBhvr>
                                      <p:to>
                                        <p:strVal val="visible"/>
                                      </p:to>
                                    </p:set>
                                    <p:animEffect transition="in" filter="barn(inHorizontal)">
                                      <p:cBhvr>
                                        <p:cTn id="24" dur="500"/>
                                        <p:tgtEl>
                                          <p:spTgt spid="250896"/>
                                        </p:tgtEl>
                                      </p:cBhvr>
                                    </p:animEffect>
                                  </p:childTnLst>
                                  <p:subTnLst>
                                    <p:animClr clrSpc="rgb" dir="cw">
                                      <p:cBhvr override="childStyle">
                                        <p:cTn dur="1" fill="hold" display="0" masterRel="nextClick" afterEffect="1"/>
                                        <p:tgtEl>
                                          <p:spTgt spid="250896"/>
                                        </p:tgtEl>
                                        <p:attrNameLst>
                                          <p:attrName>ppt_c</p:attrName>
                                        </p:attrNameLst>
                                      </p:cBhvr>
                                      <p:to>
                                        <a:srgbClr val="FFFF00"/>
                                      </p:to>
                                    </p:animClr>
                                  </p:sub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250897"/>
                                        </p:tgtEl>
                                        <p:attrNameLst>
                                          <p:attrName>style.visibility</p:attrName>
                                        </p:attrNameLst>
                                      </p:cBhvr>
                                      <p:to>
                                        <p:strVal val="visible"/>
                                      </p:to>
                                    </p:set>
                                    <p:animEffect transition="in" filter="dissolve">
                                      <p:cBhvr>
                                        <p:cTn id="29" dur="500"/>
                                        <p:tgtEl>
                                          <p:spTgt spid="250897"/>
                                        </p:tgtEl>
                                      </p:cBhvr>
                                    </p:animEffect>
                                  </p:childTnLst>
                                  <p:subTnLst>
                                    <p:animClr clrSpc="rgb" dir="cw">
                                      <p:cBhvr override="childStyle">
                                        <p:cTn dur="1" fill="hold" display="0" masterRel="nextClick" afterEffect="1"/>
                                        <p:tgtEl>
                                          <p:spTgt spid="250897"/>
                                        </p:tgtEl>
                                        <p:attrNameLst>
                                          <p:attrName>ppt_c</p:attrName>
                                        </p:attrNameLst>
                                      </p:cBhvr>
                                      <p:to>
                                        <a:srgbClr val="FFFF00"/>
                                      </p:to>
                                    </p:animClr>
                                  </p:subTnLst>
                                </p:cTn>
                              </p:par>
                            </p:childTnLst>
                          </p:cTn>
                        </p:par>
                      </p:childTnLst>
                    </p:cTn>
                  </p:par>
                  <p:par>
                    <p:cTn id="30" fill="hold">
                      <p:stCondLst>
                        <p:cond delay="indefinite"/>
                      </p:stCondLst>
                      <p:childTnLst>
                        <p:par>
                          <p:cTn id="31" fill="hold">
                            <p:stCondLst>
                              <p:cond delay="0"/>
                            </p:stCondLst>
                            <p:childTnLst>
                              <p:par>
                                <p:cTn id="32" presetID="16" presetClass="entr" presetSubtype="26" fill="hold" grpId="0" nodeType="clickEffect">
                                  <p:stCondLst>
                                    <p:cond delay="0"/>
                                  </p:stCondLst>
                                  <p:childTnLst>
                                    <p:set>
                                      <p:cBhvr>
                                        <p:cTn id="33" dur="1" fill="hold">
                                          <p:stCondLst>
                                            <p:cond delay="0"/>
                                          </p:stCondLst>
                                        </p:cTn>
                                        <p:tgtEl>
                                          <p:spTgt spid="250898"/>
                                        </p:tgtEl>
                                        <p:attrNameLst>
                                          <p:attrName>style.visibility</p:attrName>
                                        </p:attrNameLst>
                                      </p:cBhvr>
                                      <p:to>
                                        <p:strVal val="visible"/>
                                      </p:to>
                                    </p:set>
                                    <p:animEffect transition="in" filter="barn(inHorizontal)">
                                      <p:cBhvr>
                                        <p:cTn id="34" dur="500"/>
                                        <p:tgtEl>
                                          <p:spTgt spid="250898"/>
                                        </p:tgtEl>
                                      </p:cBhvr>
                                    </p:animEffect>
                                  </p:childTnLst>
                                  <p:subTnLst>
                                    <p:animClr clrSpc="rgb" dir="cw">
                                      <p:cBhvr override="childStyle">
                                        <p:cTn dur="1" fill="hold" display="0" masterRel="nextClick" afterEffect="1"/>
                                        <p:tgtEl>
                                          <p:spTgt spid="250898"/>
                                        </p:tgtEl>
                                        <p:attrNameLst>
                                          <p:attrName>ppt_c</p:attrName>
                                        </p:attrNameLst>
                                      </p:cBhvr>
                                      <p:to>
                                        <a:srgbClr val="FFFF00"/>
                                      </p:to>
                                    </p:animClr>
                                  </p:subTnLst>
                                </p:cTn>
                              </p:par>
                            </p:childTnLst>
                          </p:cTn>
                        </p:par>
                      </p:childTnLst>
                    </p:cTn>
                  </p:par>
                  <p:par>
                    <p:cTn id="35" fill="hold">
                      <p:stCondLst>
                        <p:cond delay="indefinite"/>
                      </p:stCondLst>
                      <p:childTnLst>
                        <p:par>
                          <p:cTn id="36" fill="hold">
                            <p:stCondLst>
                              <p:cond delay="0"/>
                            </p:stCondLst>
                            <p:childTnLst>
                              <p:par>
                                <p:cTn id="37" presetID="16" presetClass="entr" presetSubtype="42" fill="hold" grpId="0" nodeType="clickEffect">
                                  <p:stCondLst>
                                    <p:cond delay="0"/>
                                  </p:stCondLst>
                                  <p:childTnLst>
                                    <p:set>
                                      <p:cBhvr>
                                        <p:cTn id="38" dur="1" fill="hold">
                                          <p:stCondLst>
                                            <p:cond delay="0"/>
                                          </p:stCondLst>
                                        </p:cTn>
                                        <p:tgtEl>
                                          <p:spTgt spid="250899"/>
                                        </p:tgtEl>
                                        <p:attrNameLst>
                                          <p:attrName>style.visibility</p:attrName>
                                        </p:attrNameLst>
                                      </p:cBhvr>
                                      <p:to>
                                        <p:strVal val="visible"/>
                                      </p:to>
                                    </p:set>
                                    <p:animEffect transition="in" filter="barn(outHorizontal)">
                                      <p:cBhvr>
                                        <p:cTn id="39" dur="500"/>
                                        <p:tgtEl>
                                          <p:spTgt spid="250899"/>
                                        </p:tgtEl>
                                      </p:cBhvr>
                                    </p:animEffect>
                                  </p:childTnLst>
                                  <p:subTnLst>
                                    <p:animClr clrSpc="rgb" dir="cw">
                                      <p:cBhvr override="childStyle">
                                        <p:cTn dur="1" fill="hold" display="0" masterRel="nextClick" afterEffect="1"/>
                                        <p:tgtEl>
                                          <p:spTgt spid="250899"/>
                                        </p:tgtEl>
                                        <p:attrNameLst>
                                          <p:attrName>ppt_c</p:attrName>
                                        </p:attrNameLst>
                                      </p:cBhvr>
                                      <p:to>
                                        <a:srgbClr val="FFFF00"/>
                                      </p:to>
                                    </p:animClr>
                                  </p:subTnLst>
                                </p:cTn>
                              </p:par>
                            </p:childTnLst>
                          </p:cTn>
                        </p:par>
                      </p:childTnLst>
                    </p:cTn>
                  </p:par>
                  <p:par>
                    <p:cTn id="40" fill="hold">
                      <p:stCondLst>
                        <p:cond delay="indefinite"/>
                      </p:stCondLst>
                      <p:childTnLst>
                        <p:par>
                          <p:cTn id="41" fill="hold">
                            <p:stCondLst>
                              <p:cond delay="0"/>
                            </p:stCondLst>
                            <p:childTnLst>
                              <p:par>
                                <p:cTn id="42" presetID="16" presetClass="entr" presetSubtype="26" fill="hold" grpId="0" nodeType="clickEffect">
                                  <p:stCondLst>
                                    <p:cond delay="0"/>
                                  </p:stCondLst>
                                  <p:childTnLst>
                                    <p:set>
                                      <p:cBhvr>
                                        <p:cTn id="43" dur="1" fill="hold">
                                          <p:stCondLst>
                                            <p:cond delay="0"/>
                                          </p:stCondLst>
                                        </p:cTn>
                                        <p:tgtEl>
                                          <p:spTgt spid="250900"/>
                                        </p:tgtEl>
                                        <p:attrNameLst>
                                          <p:attrName>style.visibility</p:attrName>
                                        </p:attrNameLst>
                                      </p:cBhvr>
                                      <p:to>
                                        <p:strVal val="visible"/>
                                      </p:to>
                                    </p:set>
                                    <p:animEffect transition="in" filter="barn(inHorizontal)">
                                      <p:cBhvr>
                                        <p:cTn id="44" dur="500"/>
                                        <p:tgtEl>
                                          <p:spTgt spid="250900"/>
                                        </p:tgtEl>
                                      </p:cBhvr>
                                    </p:animEffect>
                                  </p:childTnLst>
                                  <p:subTnLst>
                                    <p:animClr clrSpc="rgb" dir="cw">
                                      <p:cBhvr override="childStyle">
                                        <p:cTn dur="1" fill="hold" display="0" masterRel="nextClick" afterEffect="1"/>
                                        <p:tgtEl>
                                          <p:spTgt spid="250900"/>
                                        </p:tgtEl>
                                        <p:attrNameLst>
                                          <p:attrName>ppt_c</p:attrName>
                                        </p:attrNameLst>
                                      </p:cBhvr>
                                      <p:to>
                                        <a:srgbClr val="FFFF00"/>
                                      </p:to>
                                    </p:animClr>
                                  </p:sub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250901"/>
                                        </p:tgtEl>
                                        <p:attrNameLst>
                                          <p:attrName>style.visibility</p:attrName>
                                        </p:attrNameLst>
                                      </p:cBhvr>
                                      <p:to>
                                        <p:strVal val="visible"/>
                                      </p:to>
                                    </p:set>
                                    <p:animEffect transition="in" filter="dissolve">
                                      <p:cBhvr>
                                        <p:cTn id="49" dur="500"/>
                                        <p:tgtEl>
                                          <p:spTgt spid="250901"/>
                                        </p:tgtEl>
                                      </p:cBhvr>
                                    </p:animEffect>
                                  </p:childTnLst>
                                  <p:subTnLst>
                                    <p:animClr clrSpc="rgb" dir="cw">
                                      <p:cBhvr override="childStyle">
                                        <p:cTn dur="1" fill="hold" display="0" masterRel="nextClick" afterEffect="1"/>
                                        <p:tgtEl>
                                          <p:spTgt spid="250901"/>
                                        </p:tgtEl>
                                        <p:attrNameLst>
                                          <p:attrName>ppt_c</p:attrName>
                                        </p:attrNameLst>
                                      </p:cBhvr>
                                      <p:to>
                                        <a:srgbClr val="FFFF00"/>
                                      </p:to>
                                    </p:animClr>
                                  </p:sub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250902"/>
                                        </p:tgtEl>
                                        <p:attrNameLst>
                                          <p:attrName>style.visibility</p:attrName>
                                        </p:attrNameLst>
                                      </p:cBhvr>
                                      <p:to>
                                        <p:strVal val="visible"/>
                                      </p:to>
                                    </p:set>
                                    <p:animEffect transition="in" filter="dissolve">
                                      <p:cBhvr>
                                        <p:cTn id="54" dur="500"/>
                                        <p:tgtEl>
                                          <p:spTgt spid="250902"/>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250903"/>
                                        </p:tgtEl>
                                        <p:attrNameLst>
                                          <p:attrName>style.visibility</p:attrName>
                                        </p:attrNameLst>
                                      </p:cBhvr>
                                      <p:to>
                                        <p:strVal val="visible"/>
                                      </p:to>
                                    </p:set>
                                    <p:animEffect transition="in" filter="dissolve">
                                      <p:cBhvr>
                                        <p:cTn id="59" dur="500"/>
                                        <p:tgtEl>
                                          <p:spTgt spid="250903"/>
                                        </p:tgtEl>
                                      </p:cBhvr>
                                    </p:animEffect>
                                  </p:childTnLst>
                                  <p:subTnLst>
                                    <p:animClr clrSpc="rgb" dir="cw">
                                      <p:cBhvr override="childStyle">
                                        <p:cTn dur="1" fill="hold" display="0" masterRel="nextClick" afterEffect="1"/>
                                        <p:tgtEl>
                                          <p:spTgt spid="250903"/>
                                        </p:tgtEl>
                                        <p:attrNameLst>
                                          <p:attrName>ppt_c</p:attrName>
                                        </p:attrNameLst>
                                      </p:cBhvr>
                                      <p:to>
                                        <a:srgbClr val="CC00CC"/>
                                      </p:to>
                                    </p:animClr>
                                  </p:sub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250904"/>
                                        </p:tgtEl>
                                        <p:attrNameLst>
                                          <p:attrName>style.visibility</p:attrName>
                                        </p:attrNameLst>
                                      </p:cBhvr>
                                      <p:to>
                                        <p:strVal val="visible"/>
                                      </p:to>
                                    </p:set>
                                    <p:animEffect transition="in" filter="dissolve">
                                      <p:cBhvr>
                                        <p:cTn id="64" dur="500"/>
                                        <p:tgtEl>
                                          <p:spTgt spid="250904"/>
                                        </p:tgtEl>
                                      </p:cBhvr>
                                    </p:animEffect>
                                  </p:childTnLst>
                                  <p:subTnLst>
                                    <p:animClr clrSpc="rgb" dir="cw">
                                      <p:cBhvr override="childStyle">
                                        <p:cTn dur="1" fill="hold" display="0" masterRel="nextClick" afterEffect="1"/>
                                        <p:tgtEl>
                                          <p:spTgt spid="250904"/>
                                        </p:tgtEl>
                                        <p:attrNameLst>
                                          <p:attrName>ppt_c</p:attrName>
                                        </p:attrNameLst>
                                      </p:cBhvr>
                                      <p:to>
                                        <a:srgbClr val="CC00CC"/>
                                      </p:to>
                                    </p:animClr>
                                  </p:subTnLst>
                                </p:cTn>
                              </p:par>
                            </p:childTnLst>
                          </p:cTn>
                        </p:par>
                      </p:childTnLst>
                    </p:cTn>
                  </p:par>
                  <p:par>
                    <p:cTn id="65" fill="hold">
                      <p:stCondLst>
                        <p:cond delay="indefinite"/>
                      </p:stCondLst>
                      <p:childTnLst>
                        <p:par>
                          <p:cTn id="66" fill="hold">
                            <p:stCondLst>
                              <p:cond delay="0"/>
                            </p:stCondLst>
                            <p:childTnLst>
                              <p:par>
                                <p:cTn id="67" presetID="2" presetClass="entr" presetSubtype="8" fill="hold" grpId="0" nodeType="clickEffect">
                                  <p:stCondLst>
                                    <p:cond delay="0"/>
                                  </p:stCondLst>
                                  <p:childTnLst>
                                    <p:set>
                                      <p:cBhvr>
                                        <p:cTn id="68" dur="1" fill="hold">
                                          <p:stCondLst>
                                            <p:cond delay="0"/>
                                          </p:stCondLst>
                                        </p:cTn>
                                        <p:tgtEl>
                                          <p:spTgt spid="250905"/>
                                        </p:tgtEl>
                                        <p:attrNameLst>
                                          <p:attrName>style.visibility</p:attrName>
                                        </p:attrNameLst>
                                      </p:cBhvr>
                                      <p:to>
                                        <p:strVal val="visible"/>
                                      </p:to>
                                    </p:set>
                                    <p:anim calcmode="lin" valueType="num">
                                      <p:cBhvr additive="base">
                                        <p:cTn id="69" dur="500" fill="hold"/>
                                        <p:tgtEl>
                                          <p:spTgt spid="250905"/>
                                        </p:tgtEl>
                                        <p:attrNameLst>
                                          <p:attrName>ppt_x</p:attrName>
                                        </p:attrNameLst>
                                      </p:cBhvr>
                                      <p:tavLst>
                                        <p:tav tm="0">
                                          <p:val>
                                            <p:strVal val="0-#ppt_w/2"/>
                                          </p:val>
                                        </p:tav>
                                        <p:tav tm="100000">
                                          <p:val>
                                            <p:strVal val="#ppt_x"/>
                                          </p:val>
                                        </p:tav>
                                      </p:tavLst>
                                    </p:anim>
                                    <p:anim calcmode="lin" valueType="num">
                                      <p:cBhvr additive="base">
                                        <p:cTn id="70" dur="500" fill="hold"/>
                                        <p:tgtEl>
                                          <p:spTgt spid="25090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94" grpId="0" animBg="1"/>
      <p:bldP spid="250895" grpId="0" animBg="1"/>
      <p:bldP spid="250896" grpId="0" animBg="1"/>
      <p:bldP spid="250897" grpId="0" animBg="1"/>
      <p:bldP spid="250898" grpId="0" animBg="1"/>
      <p:bldP spid="250899" grpId="0" animBg="1"/>
      <p:bldP spid="250900" grpId="0" animBg="1"/>
      <p:bldP spid="250901" grpId="0" animBg="1"/>
      <p:bldP spid="250902" grpId="0" animBg="1"/>
      <p:bldP spid="250903" grpId="0" animBg="1"/>
      <p:bldP spid="250904" grpId="0" animBg="1"/>
      <p:bldP spid="250905"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1906"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ED0C90D5-245F-492A-AD19-E171FF428ED5}" type="datetime1">
              <a:rPr lang="zh-CN" altLang="en-US" sz="1400"/>
              <a:t>2025/5/30</a:t>
            </a:fld>
            <a:endParaRPr lang="zh-CN" altLang="en-US" sz="1400"/>
          </a:p>
        </p:txBody>
      </p:sp>
      <p:sp>
        <p:nvSpPr>
          <p:cNvPr id="251907"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11D8D82C-34B0-438E-82BB-28165651DADC}" type="slidenum">
              <a:rPr lang="en-US" altLang="zh-CN" sz="1400"/>
              <a:t>55</a:t>
            </a:fld>
            <a:endParaRPr lang="en-US" altLang="zh-CN" sz="1400"/>
          </a:p>
        </p:txBody>
      </p:sp>
      <p:sp>
        <p:nvSpPr>
          <p:cNvPr id="251908" name="Rectangle 2"/>
          <p:cNvSpPr>
            <a:spLocks noGrp="1" noChangeArrowheads="1"/>
          </p:cNvSpPr>
          <p:nvPr>
            <p:ph type="title" idx="4294967295"/>
          </p:nvPr>
        </p:nvSpPr>
        <p:spPr>
          <a:xfrm>
            <a:off x="514350" y="187062"/>
            <a:ext cx="5680710" cy="776287"/>
          </a:xfrm>
        </p:spPr>
        <p:txBody>
          <a:bodyPr>
            <a:normAutofit/>
          </a:bodyPr>
          <a:lstStyle/>
          <a:p>
            <a:pPr eaLnBrk="1" hangingPunct="1"/>
            <a:r>
              <a:rPr lang="en-US" altLang="zh-CN" sz="4000" b="1" dirty="0">
                <a:solidFill>
                  <a:srgbClr val="FF0000"/>
                </a:solidFill>
                <a:latin typeface="华文宋体" panose="02010600040101010101" pitchFamily="2" charset="-122"/>
                <a:ea typeface="华文宋体" panose="02010600040101010101" pitchFamily="2" charset="-122"/>
              </a:rPr>
              <a:t>10.2 </a:t>
            </a:r>
            <a:r>
              <a:rPr lang="zh-CN" altLang="en-US" sz="4000" b="1" dirty="0">
                <a:solidFill>
                  <a:srgbClr val="FF0000"/>
                </a:solidFill>
                <a:latin typeface="华文宋体" panose="02010600040101010101" pitchFamily="2" charset="-122"/>
                <a:ea typeface="华文宋体" panose="02010600040101010101" pitchFamily="2" charset="-122"/>
              </a:rPr>
              <a:t>模拟退火算法 </a:t>
            </a:r>
          </a:p>
        </p:txBody>
      </p:sp>
      <p:sp>
        <p:nvSpPr>
          <p:cNvPr id="251909" name="Rectangle 3"/>
          <p:cNvSpPr>
            <a:spLocks noGrp="1" noChangeArrowheads="1"/>
          </p:cNvSpPr>
          <p:nvPr>
            <p:ph type="body" idx="4294967295"/>
          </p:nvPr>
        </p:nvSpPr>
        <p:spPr>
          <a:xfrm>
            <a:off x="457200" y="1092732"/>
            <a:ext cx="8229600" cy="1782586"/>
          </a:xfrm>
        </p:spPr>
        <p:txBody>
          <a:bodyPr/>
          <a:lstStyle/>
          <a:p>
            <a:pPr eaLnBrk="1" hangingPunct="1">
              <a:lnSpc>
                <a:spcPct val="90000"/>
              </a:lnSpc>
            </a:pPr>
            <a:r>
              <a:rPr lang="zh-CN" altLang="en-US" b="1" dirty="0">
                <a:latin typeface="华文宋体" panose="02010600040101010101" pitchFamily="2" charset="-122"/>
                <a:ea typeface="华文宋体" panose="02010600040101010101" pitchFamily="2" charset="-122"/>
              </a:rPr>
              <a:t>金属中原子的能量与温度有关</a:t>
            </a:r>
          </a:p>
          <a:p>
            <a:pPr eaLnBrk="1" hangingPunct="1">
              <a:lnSpc>
                <a:spcPct val="90000"/>
              </a:lnSpc>
            </a:pPr>
            <a:r>
              <a:rPr lang="zh-CN" altLang="en-US" b="1" dirty="0">
                <a:latin typeface="华文宋体" panose="02010600040101010101" pitchFamily="2" charset="-122"/>
                <a:ea typeface="华文宋体" panose="02010600040101010101" pitchFamily="2" charset="-122"/>
              </a:rPr>
              <a:t>原子能量高的时候，有能力摆脱其原来的能量状态而最后达到一个更加</a:t>
            </a:r>
            <a:r>
              <a:rPr lang="zh-CN" altLang="en-US" b="1" dirty="0">
                <a:solidFill>
                  <a:srgbClr val="FF0000"/>
                </a:solidFill>
                <a:latin typeface="华文宋体" panose="02010600040101010101" pitchFamily="2" charset="-122"/>
                <a:ea typeface="华文宋体" panose="02010600040101010101" pitchFamily="2" charset="-122"/>
              </a:rPr>
              <a:t>稳定</a:t>
            </a:r>
            <a:r>
              <a:rPr lang="zh-CN" altLang="en-US" b="1" dirty="0">
                <a:latin typeface="华文宋体" panose="02010600040101010101" pitchFamily="2" charset="-122"/>
                <a:ea typeface="华文宋体" panose="02010600040101010101" pitchFamily="2" charset="-122"/>
              </a:rPr>
              <a:t>的状态</a:t>
            </a:r>
            <a:r>
              <a:rPr lang="en-US" altLang="zh-CN" b="1" dirty="0">
                <a:latin typeface="华文宋体" panose="02010600040101010101" pitchFamily="2" charset="-122"/>
                <a:ea typeface="华文宋体" panose="02010600040101010101" pitchFamily="2" charset="-122"/>
              </a:rPr>
              <a:t>——</a:t>
            </a:r>
            <a:r>
              <a:rPr lang="zh-CN" altLang="en-US" b="1" dirty="0">
                <a:solidFill>
                  <a:srgbClr val="FF0000"/>
                </a:solidFill>
                <a:latin typeface="华文宋体" panose="02010600040101010101" pitchFamily="2" charset="-122"/>
                <a:ea typeface="华文宋体" panose="02010600040101010101" pitchFamily="2" charset="-122"/>
              </a:rPr>
              <a:t>全局极小能量</a:t>
            </a:r>
            <a:r>
              <a:rPr lang="zh-CN" altLang="en-US" b="1" dirty="0">
                <a:latin typeface="华文宋体" panose="02010600040101010101" pitchFamily="2" charset="-122"/>
                <a:ea typeface="华文宋体" panose="02010600040101010101" pitchFamily="2" charset="-122"/>
              </a:rPr>
              <a:t>状态</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94334CB8-736A-409C-8B67-1A7F9907744D}"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grpSp>
        <p:nvGrpSpPr>
          <p:cNvPr id="10" name="组合 9"/>
          <p:cNvGrpSpPr/>
          <p:nvPr/>
        </p:nvGrpSpPr>
        <p:grpSpPr>
          <a:xfrm>
            <a:off x="8400804" y="0"/>
            <a:ext cx="851355" cy="6858000"/>
            <a:chOff x="8400804" y="0"/>
            <a:chExt cx="851355" cy="6858000"/>
          </a:xfrm>
        </p:grpSpPr>
        <p:grpSp>
          <p:nvGrpSpPr>
            <p:cNvPr id="11" name="组 9"/>
            <p:cNvGrpSpPr/>
            <p:nvPr/>
          </p:nvGrpSpPr>
          <p:grpSpPr>
            <a:xfrm>
              <a:off x="8400804" y="0"/>
              <a:ext cx="733409" cy="6858000"/>
              <a:chOff x="9055676" y="0"/>
              <a:chExt cx="3136324" cy="6858000"/>
            </a:xfrm>
          </p:grpSpPr>
          <p:sp>
            <p:nvSpPr>
              <p:cNvPr id="13"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矩形 15"/>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7"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2"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pic>
        <p:nvPicPr>
          <p:cNvPr id="10278" name="Picture 38" descr="http://5b0988e595225.cdn.sohucs.com/images/20200423/dca01026ebe149e5b4cad64c51ab7704.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2598" y="2875318"/>
            <a:ext cx="5724513" cy="38461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1909">
                                            <p:txEl>
                                              <p:pRg st="0" end="0"/>
                                            </p:txEl>
                                          </p:spTgt>
                                        </p:tgtEl>
                                        <p:attrNameLst>
                                          <p:attrName>style.visibility</p:attrName>
                                        </p:attrNameLst>
                                      </p:cBhvr>
                                      <p:to>
                                        <p:strVal val="visible"/>
                                      </p:to>
                                    </p:set>
                                    <p:anim calcmode="lin" valueType="num">
                                      <p:cBhvr additive="base">
                                        <p:cTn id="7" dur="500" fill="hold"/>
                                        <p:tgtEl>
                                          <p:spTgt spid="25190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5190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51909">
                                            <p:txEl>
                                              <p:pRg st="1" end="1"/>
                                            </p:txEl>
                                          </p:spTgt>
                                        </p:tgtEl>
                                        <p:attrNameLst>
                                          <p:attrName>style.visibility</p:attrName>
                                        </p:attrNameLst>
                                      </p:cBhvr>
                                      <p:to>
                                        <p:strVal val="visible"/>
                                      </p:to>
                                    </p:set>
                                    <p:anim calcmode="lin" valueType="num">
                                      <p:cBhvr additive="base">
                                        <p:cTn id="13" dur="500" fill="hold"/>
                                        <p:tgtEl>
                                          <p:spTgt spid="25190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51909">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9" grpId="0" build="p"/>
    </p:bld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1906"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ED0C90D5-245F-492A-AD19-E171FF428ED5}" type="datetime1">
              <a:rPr lang="zh-CN" altLang="en-US" sz="1400"/>
              <a:t>2025/5/30</a:t>
            </a:fld>
            <a:endParaRPr lang="zh-CN" altLang="en-US" sz="1400"/>
          </a:p>
        </p:txBody>
      </p:sp>
      <p:sp>
        <p:nvSpPr>
          <p:cNvPr id="251907"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11D8D82C-34B0-438E-82BB-28165651DADC}" type="slidenum">
              <a:rPr lang="en-US" altLang="zh-CN" sz="1400"/>
              <a:t>56</a:t>
            </a:fld>
            <a:endParaRPr lang="en-US" altLang="zh-CN" sz="1400"/>
          </a:p>
        </p:txBody>
      </p:sp>
      <p:sp>
        <p:nvSpPr>
          <p:cNvPr id="251908" name="Rectangle 2"/>
          <p:cNvSpPr>
            <a:spLocks noGrp="1" noChangeArrowheads="1"/>
          </p:cNvSpPr>
          <p:nvPr>
            <p:ph type="title" idx="4294967295"/>
          </p:nvPr>
        </p:nvSpPr>
        <p:spPr>
          <a:xfrm>
            <a:off x="514350" y="187062"/>
            <a:ext cx="5680710" cy="776287"/>
          </a:xfrm>
        </p:spPr>
        <p:txBody>
          <a:bodyPr>
            <a:normAutofit/>
          </a:bodyPr>
          <a:lstStyle/>
          <a:p>
            <a:pPr eaLnBrk="1" hangingPunct="1"/>
            <a:r>
              <a:rPr lang="en-US" altLang="zh-CN" sz="4000" b="1" dirty="0">
                <a:solidFill>
                  <a:srgbClr val="FF0000"/>
                </a:solidFill>
                <a:latin typeface="华文宋体" panose="02010600040101010101" pitchFamily="2" charset="-122"/>
                <a:ea typeface="华文宋体" panose="02010600040101010101" pitchFamily="2" charset="-122"/>
              </a:rPr>
              <a:t>10.2 </a:t>
            </a:r>
            <a:r>
              <a:rPr lang="zh-CN" altLang="en-US" sz="4000" b="1" dirty="0">
                <a:solidFill>
                  <a:srgbClr val="FF0000"/>
                </a:solidFill>
                <a:latin typeface="华文宋体" panose="02010600040101010101" pitchFamily="2" charset="-122"/>
                <a:ea typeface="华文宋体" panose="02010600040101010101" pitchFamily="2" charset="-122"/>
              </a:rPr>
              <a:t>模拟退火算法 </a:t>
            </a:r>
          </a:p>
        </p:txBody>
      </p:sp>
      <p:sp>
        <p:nvSpPr>
          <p:cNvPr id="251909" name="Rectangle 3"/>
          <p:cNvSpPr>
            <a:spLocks noGrp="1" noChangeArrowheads="1"/>
          </p:cNvSpPr>
          <p:nvPr>
            <p:ph type="body" idx="4294967295"/>
          </p:nvPr>
        </p:nvSpPr>
        <p:spPr>
          <a:xfrm>
            <a:off x="466418" y="1217293"/>
            <a:ext cx="6890589" cy="762706"/>
          </a:xfrm>
        </p:spPr>
        <p:txBody>
          <a:bodyPr/>
          <a:lstStyle/>
          <a:p>
            <a:pPr eaLnBrk="1" hangingPunct="1">
              <a:lnSpc>
                <a:spcPct val="90000"/>
              </a:lnSpc>
            </a:pPr>
            <a:r>
              <a:rPr lang="zh-CN" altLang="en-US" b="1" dirty="0">
                <a:latin typeface="华文宋体" panose="02010600040101010101" pitchFamily="2" charset="-122"/>
                <a:ea typeface="华文宋体" panose="02010600040101010101" pitchFamily="2" charset="-122"/>
              </a:rPr>
              <a:t>在金属的退火过程中，能量的状态分布</a:t>
            </a:r>
          </a:p>
        </p:txBody>
      </p:sp>
      <p:graphicFrame>
        <p:nvGraphicFramePr>
          <p:cNvPr id="251910" name="对象 251909"/>
          <p:cNvGraphicFramePr>
            <a:graphicFrameLocks noChangeAspect="1"/>
          </p:cNvGraphicFramePr>
          <p:nvPr/>
        </p:nvGraphicFramePr>
        <p:xfrm>
          <a:off x="2622755" y="2084726"/>
          <a:ext cx="2133600" cy="1190625"/>
        </p:xfrm>
        <a:graphic>
          <a:graphicData uri="http://schemas.openxmlformats.org/presentationml/2006/ole">
            <mc:AlternateContent xmlns:mc="http://schemas.openxmlformats.org/markup-compatibility/2006">
              <mc:Choice xmlns:v="urn:schemas-microsoft-com:vml" Requires="v">
                <p:oleObj spid="_x0000_s44116" r:id="rId3" imgW="725805" imgH="433070" progId="Equation.3">
                  <p:embed/>
                </p:oleObj>
              </mc:Choice>
              <mc:Fallback>
                <p:oleObj r:id="rId3" imgW="725805" imgH="433070" progId="Equation.3">
                  <p:embed/>
                  <p:pic>
                    <p:nvPicPr>
                      <p:cNvPr id="0" name="对象 25190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2755" y="2084726"/>
                        <a:ext cx="21336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51911" name="Text Box 5"/>
          <p:cNvSpPr txBox="1">
            <a:spLocks noChangeArrowheads="1"/>
          </p:cNvSpPr>
          <p:nvPr/>
        </p:nvSpPr>
        <p:spPr bwMode="auto">
          <a:xfrm>
            <a:off x="3174058" y="3883670"/>
            <a:ext cx="4659781" cy="198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buFontTx/>
              <a:buNone/>
            </a:pPr>
            <a:r>
              <a:rPr lang="en-US" altLang="zh-CN" sz="2800" b="1" dirty="0">
                <a:latin typeface="华文宋体" panose="02010600040101010101" pitchFamily="2" charset="-122"/>
                <a:ea typeface="华文宋体" panose="02010600040101010101" pitchFamily="2" charset="-122"/>
              </a:rPr>
              <a:t>P(E)——</a:t>
            </a:r>
            <a:r>
              <a:rPr lang="zh-CN" altLang="en-US" sz="2800" b="1" dirty="0">
                <a:latin typeface="华文宋体" panose="02010600040101010101" pitchFamily="2" charset="-122"/>
                <a:ea typeface="华文宋体" panose="02010600040101010101" pitchFamily="2" charset="-122"/>
              </a:rPr>
              <a:t>系统处于具有能量</a:t>
            </a:r>
            <a:r>
              <a:rPr lang="en-US" altLang="zh-CN" sz="2800" b="1" dirty="0">
                <a:latin typeface="华文宋体" panose="02010600040101010101" pitchFamily="2" charset="-122"/>
                <a:ea typeface="华文宋体" panose="02010600040101010101" pitchFamily="2" charset="-122"/>
              </a:rPr>
              <a:t>E</a:t>
            </a:r>
            <a:r>
              <a:rPr lang="zh-CN" altLang="en-US" sz="2800" b="1" dirty="0">
                <a:latin typeface="华文宋体" panose="02010600040101010101" pitchFamily="2" charset="-122"/>
                <a:ea typeface="华文宋体" panose="02010600040101010101" pitchFamily="2" charset="-122"/>
              </a:rPr>
              <a:t>的状态的概率；</a:t>
            </a:r>
          </a:p>
          <a:p>
            <a:pPr algn="just" eaLnBrk="1" hangingPunct="1">
              <a:buFontTx/>
              <a:buNone/>
            </a:pPr>
            <a:r>
              <a:rPr lang="en-US" altLang="zh-CN" sz="2800" b="1" dirty="0">
                <a:latin typeface="华文宋体" panose="02010600040101010101" pitchFamily="2" charset="-122"/>
                <a:ea typeface="华文宋体" panose="02010600040101010101" pitchFamily="2" charset="-122"/>
              </a:rPr>
              <a:t>k——Boltzmann</a:t>
            </a:r>
            <a:r>
              <a:rPr lang="zh-CN" altLang="en-US" sz="2800" b="1" dirty="0">
                <a:latin typeface="华文宋体" panose="02010600040101010101" pitchFamily="2" charset="-122"/>
                <a:ea typeface="华文宋体" panose="02010600040101010101" pitchFamily="2" charset="-122"/>
              </a:rPr>
              <a:t>常数；</a:t>
            </a:r>
          </a:p>
          <a:p>
            <a:pPr eaLnBrk="1" hangingPunct="1">
              <a:buFontTx/>
              <a:buNone/>
            </a:pPr>
            <a:r>
              <a:rPr lang="en-US" altLang="zh-CN" sz="2800" b="1" dirty="0">
                <a:latin typeface="华文宋体" panose="02010600040101010101" pitchFamily="2" charset="-122"/>
                <a:ea typeface="华文宋体" panose="02010600040101010101" pitchFamily="2" charset="-122"/>
              </a:rPr>
              <a:t>T——</a:t>
            </a:r>
            <a:r>
              <a:rPr lang="zh-CN" altLang="en-US" sz="2800" b="1" dirty="0">
                <a:latin typeface="华文宋体" panose="02010600040101010101" pitchFamily="2" charset="-122"/>
                <a:ea typeface="华文宋体" panose="02010600040101010101" pitchFamily="2" charset="-122"/>
              </a:rPr>
              <a:t>系统的绝对温度</a:t>
            </a:r>
            <a:r>
              <a:rPr lang="en-US" altLang="zh-CN" sz="2800" b="1" dirty="0">
                <a:latin typeface="华文宋体" panose="02010600040101010101" pitchFamily="2" charset="-122"/>
                <a:ea typeface="华文宋体" panose="02010600040101010101" pitchFamily="2" charset="-122"/>
              </a:rPr>
              <a:t>(Kelvin) </a:t>
            </a:r>
          </a:p>
        </p:txBody>
      </p:sp>
      <p:sp>
        <p:nvSpPr>
          <p:cNvPr id="251912" name="Text Box 6"/>
          <p:cNvSpPr txBox="1">
            <a:spLocks noChangeArrowheads="1"/>
          </p:cNvSpPr>
          <p:nvPr/>
        </p:nvSpPr>
        <p:spPr bwMode="auto">
          <a:xfrm>
            <a:off x="1335170" y="2390319"/>
            <a:ext cx="1600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b="1" dirty="0">
                <a:latin typeface="Times New Roman" panose="02020603050405020304" pitchFamily="18" charset="0"/>
              </a:rPr>
              <a:t>P(E)</a:t>
            </a:r>
            <a:r>
              <a:rPr lang="en-US" altLang="zh-CN" b="1" dirty="0"/>
              <a:t>∝</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94334CB8-736A-409C-8B67-1A7F9907744D}" type="datetime1">
              <a:rPr lang="zh-CN" altLang="en-US" smtClean="0">
                <a:latin typeface="Times New Roman" panose="02020603050405020304" pitchFamily="18" charset="0"/>
              </a:rPr>
              <a:t>2025/5/30</a:t>
            </a:fld>
            <a:endParaRPr lang="zh-CN" altLang="en-US" dirty="0">
              <a:latin typeface="Times New Roman" panose="02020603050405020304" pitchFamily="18" charset="0"/>
            </a:endParaRPr>
          </a:p>
        </p:txBody>
      </p:sp>
      <p:grpSp>
        <p:nvGrpSpPr>
          <p:cNvPr id="10" name="组合 9"/>
          <p:cNvGrpSpPr/>
          <p:nvPr/>
        </p:nvGrpSpPr>
        <p:grpSpPr>
          <a:xfrm>
            <a:off x="8400804" y="0"/>
            <a:ext cx="851355" cy="6858000"/>
            <a:chOff x="8400804" y="0"/>
            <a:chExt cx="851355" cy="6858000"/>
          </a:xfrm>
        </p:grpSpPr>
        <p:grpSp>
          <p:nvGrpSpPr>
            <p:cNvPr id="11" name="组 9"/>
            <p:cNvGrpSpPr/>
            <p:nvPr/>
          </p:nvGrpSpPr>
          <p:grpSpPr>
            <a:xfrm>
              <a:off x="8400804" y="0"/>
              <a:ext cx="733409" cy="6858000"/>
              <a:chOff x="9055676" y="0"/>
              <a:chExt cx="3136324" cy="6858000"/>
            </a:xfrm>
          </p:grpSpPr>
          <p:sp>
            <p:nvSpPr>
              <p:cNvPr id="13"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矩形 15"/>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7"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2" name="图形 11" descr="衬衫"/>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1909">
                                            <p:txEl>
                                              <p:pRg st="0" end="0"/>
                                            </p:txEl>
                                          </p:spTgt>
                                        </p:tgtEl>
                                        <p:attrNameLst>
                                          <p:attrName>style.visibility</p:attrName>
                                        </p:attrNameLst>
                                      </p:cBhvr>
                                      <p:to>
                                        <p:strVal val="visible"/>
                                      </p:to>
                                    </p:set>
                                    <p:anim calcmode="lin" valueType="num">
                                      <p:cBhvr additive="base">
                                        <p:cTn id="7" dur="500" fill="hold"/>
                                        <p:tgtEl>
                                          <p:spTgt spid="25190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51909">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51912"/>
                                        </p:tgtEl>
                                        <p:attrNameLst>
                                          <p:attrName>style.visibility</p:attrName>
                                        </p:attrNameLst>
                                      </p:cBhvr>
                                      <p:to>
                                        <p:strVal val="visible"/>
                                      </p:to>
                                    </p:set>
                                    <p:anim calcmode="lin" valueType="num">
                                      <p:cBhvr additive="base">
                                        <p:cTn id="12" dur="500" fill="hold"/>
                                        <p:tgtEl>
                                          <p:spTgt spid="251912"/>
                                        </p:tgtEl>
                                        <p:attrNameLst>
                                          <p:attrName>ppt_x</p:attrName>
                                        </p:attrNameLst>
                                      </p:cBhvr>
                                      <p:tavLst>
                                        <p:tav tm="0">
                                          <p:val>
                                            <p:strVal val="0-#ppt_w/2"/>
                                          </p:val>
                                        </p:tav>
                                        <p:tav tm="100000">
                                          <p:val>
                                            <p:strVal val="#ppt_x"/>
                                          </p:val>
                                        </p:tav>
                                      </p:tavLst>
                                    </p:anim>
                                    <p:anim calcmode="lin" valueType="num">
                                      <p:cBhvr additive="base">
                                        <p:cTn id="13" dur="500" fill="hold"/>
                                        <p:tgtEl>
                                          <p:spTgt spid="25191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251910"/>
                                        </p:tgtEl>
                                        <p:attrNameLst>
                                          <p:attrName>style.visibility</p:attrName>
                                        </p:attrNameLst>
                                      </p:cBhvr>
                                      <p:to>
                                        <p:strVal val="visible"/>
                                      </p:to>
                                    </p:set>
                                    <p:anim calcmode="lin" valueType="num">
                                      <p:cBhvr additive="base">
                                        <p:cTn id="17" dur="500" fill="hold"/>
                                        <p:tgtEl>
                                          <p:spTgt spid="251910"/>
                                        </p:tgtEl>
                                        <p:attrNameLst>
                                          <p:attrName>ppt_x</p:attrName>
                                        </p:attrNameLst>
                                      </p:cBhvr>
                                      <p:tavLst>
                                        <p:tav tm="0">
                                          <p:val>
                                            <p:strVal val="0-#ppt_w/2"/>
                                          </p:val>
                                        </p:tav>
                                        <p:tav tm="100000">
                                          <p:val>
                                            <p:strVal val="#ppt_x"/>
                                          </p:val>
                                        </p:tav>
                                      </p:tavLst>
                                    </p:anim>
                                    <p:anim calcmode="lin" valueType="num">
                                      <p:cBhvr additive="base">
                                        <p:cTn id="18" dur="500" fill="hold"/>
                                        <p:tgtEl>
                                          <p:spTgt spid="251910"/>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251911">
                                            <p:txEl>
                                              <p:pRg st="0" end="0"/>
                                            </p:txEl>
                                          </p:spTgt>
                                        </p:tgtEl>
                                        <p:attrNameLst>
                                          <p:attrName>style.visibility</p:attrName>
                                        </p:attrNameLst>
                                      </p:cBhvr>
                                      <p:to>
                                        <p:strVal val="visible"/>
                                      </p:to>
                                    </p:set>
                                    <p:anim calcmode="lin" valueType="num">
                                      <p:cBhvr additive="base">
                                        <p:cTn id="23" dur="500" fill="hold"/>
                                        <p:tgtEl>
                                          <p:spTgt spid="251911">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2519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251911">
                                            <p:txEl>
                                              <p:pRg st="1" end="1"/>
                                            </p:txEl>
                                          </p:spTgt>
                                        </p:tgtEl>
                                        <p:attrNameLst>
                                          <p:attrName>style.visibility</p:attrName>
                                        </p:attrNameLst>
                                      </p:cBhvr>
                                      <p:to>
                                        <p:strVal val="visible"/>
                                      </p:to>
                                    </p:set>
                                    <p:anim calcmode="lin" valueType="num">
                                      <p:cBhvr additive="base">
                                        <p:cTn id="29" dur="500" fill="hold"/>
                                        <p:tgtEl>
                                          <p:spTgt spid="251911">
                                            <p:txEl>
                                              <p:pRg st="1" end="1"/>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2519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251911">
                                            <p:txEl>
                                              <p:pRg st="2" end="2"/>
                                            </p:txEl>
                                          </p:spTgt>
                                        </p:tgtEl>
                                        <p:attrNameLst>
                                          <p:attrName>style.visibility</p:attrName>
                                        </p:attrNameLst>
                                      </p:cBhvr>
                                      <p:to>
                                        <p:strVal val="visible"/>
                                      </p:to>
                                    </p:set>
                                    <p:anim calcmode="lin" valueType="num">
                                      <p:cBhvr additive="base">
                                        <p:cTn id="35" dur="500" fill="hold"/>
                                        <p:tgtEl>
                                          <p:spTgt spid="251911">
                                            <p:txEl>
                                              <p:pRg st="2" end="2"/>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25191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9" grpId="0" build="p"/>
      <p:bldP spid="251911" grpId="0" build="p"/>
      <p:bldP spid="25191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EDD845E-AA7C-475E-B5AB-ACAE548789E3}" type="datetime1">
              <a:rPr lang="zh-CN" altLang="en-US" sz="1400"/>
              <a:t>2025/5/30</a:t>
            </a:fld>
            <a:endParaRPr lang="zh-CN" altLang="en-US" sz="1400"/>
          </a:p>
        </p:txBody>
      </p:sp>
      <p:sp>
        <p:nvSpPr>
          <p:cNvPr id="252931"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2DCC4A91-DE1D-435A-B242-F88A892A0DBA}" type="slidenum">
              <a:rPr lang="en-US" altLang="zh-CN" sz="1400"/>
              <a:t>57</a:t>
            </a:fld>
            <a:endParaRPr lang="en-US" altLang="zh-CN" sz="1400"/>
          </a:p>
        </p:txBody>
      </p:sp>
      <p:sp>
        <p:nvSpPr>
          <p:cNvPr id="252932" name="Rectangle 2"/>
          <p:cNvSpPr>
            <a:spLocks noGrp="1" noChangeArrowheads="1"/>
          </p:cNvSpPr>
          <p:nvPr>
            <p:ph type="title" idx="4294967295"/>
          </p:nvPr>
        </p:nvSpPr>
        <p:spPr>
          <a:xfrm>
            <a:off x="457200" y="274638"/>
            <a:ext cx="6956425" cy="484189"/>
          </a:xfrm>
        </p:spPr>
        <p:txBody>
          <a:bodyPr>
            <a:noAutofit/>
          </a:bodyPr>
          <a:lstStyle/>
          <a:p>
            <a:pPr eaLnBrk="1" hangingPunct="1"/>
            <a:r>
              <a:rPr lang="zh-CN" altLang="en-US" sz="3600" b="1" dirty="0">
                <a:solidFill>
                  <a:srgbClr val="FF0000"/>
                </a:solidFill>
                <a:latin typeface="华文宋体" panose="02010600040101010101" pitchFamily="2" charset="-122"/>
                <a:ea typeface="华文宋体" panose="02010600040101010101" pitchFamily="2" charset="-122"/>
              </a:rPr>
              <a:t>步长和能量、温度的关系 </a:t>
            </a:r>
          </a:p>
        </p:txBody>
      </p:sp>
      <p:grpSp>
        <p:nvGrpSpPr>
          <p:cNvPr id="252933" name="Group 3"/>
          <p:cNvGrpSpPr/>
          <p:nvPr/>
        </p:nvGrpSpPr>
        <p:grpSpPr bwMode="auto">
          <a:xfrm>
            <a:off x="762000" y="1066800"/>
            <a:ext cx="7904163" cy="5402580"/>
            <a:chOff x="0" y="0"/>
            <a:chExt cx="4979" cy="3168"/>
          </a:xfrm>
        </p:grpSpPr>
        <p:grpSp>
          <p:nvGrpSpPr>
            <p:cNvPr id="252935" name="Group 4"/>
            <p:cNvGrpSpPr/>
            <p:nvPr/>
          </p:nvGrpSpPr>
          <p:grpSpPr bwMode="auto">
            <a:xfrm>
              <a:off x="1030" y="96"/>
              <a:ext cx="3522" cy="2879"/>
              <a:chOff x="0" y="0"/>
              <a:chExt cx="3522" cy="2879"/>
            </a:xfrm>
          </p:grpSpPr>
          <p:sp>
            <p:nvSpPr>
              <p:cNvPr id="252958" name="AutoShape 5"/>
              <p:cNvSpPr>
                <a:spLocks noChangeArrowheads="1"/>
              </p:cNvSpPr>
              <p:nvPr/>
            </p:nvSpPr>
            <p:spPr bwMode="auto">
              <a:xfrm>
                <a:off x="690" y="0"/>
                <a:ext cx="2256" cy="133"/>
              </a:xfrm>
              <a:prstGeom prst="leftRightArrow">
                <a:avLst>
                  <a:gd name="adj1" fmla="val 50000"/>
                  <a:gd name="adj2" fmla="val 338620"/>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252959" name="Line 6"/>
              <p:cNvSpPr>
                <a:spLocks noChangeShapeType="1"/>
              </p:cNvSpPr>
              <p:nvPr/>
            </p:nvSpPr>
            <p:spPr bwMode="auto">
              <a:xfrm>
                <a:off x="210" y="720"/>
                <a:ext cx="624"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2960" name="Line 7"/>
              <p:cNvSpPr>
                <a:spLocks noChangeShapeType="1"/>
              </p:cNvSpPr>
              <p:nvPr/>
            </p:nvSpPr>
            <p:spPr bwMode="auto">
              <a:xfrm>
                <a:off x="2514" y="672"/>
                <a:ext cx="816"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2961" name="AutoShape 8"/>
              <p:cNvSpPr>
                <a:spLocks noChangeArrowheads="1"/>
              </p:cNvSpPr>
              <p:nvPr/>
            </p:nvSpPr>
            <p:spPr bwMode="auto">
              <a:xfrm>
                <a:off x="0" y="144"/>
                <a:ext cx="162" cy="526"/>
              </a:xfrm>
              <a:prstGeom prst="downArrow">
                <a:avLst>
                  <a:gd name="adj1" fmla="val 50000"/>
                  <a:gd name="adj2" fmla="val 81053"/>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vert="eaVert"/>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252962" name="AutoShape 9"/>
              <p:cNvSpPr>
                <a:spLocks noChangeArrowheads="1"/>
              </p:cNvSpPr>
              <p:nvPr/>
            </p:nvSpPr>
            <p:spPr bwMode="auto">
              <a:xfrm>
                <a:off x="3330" y="192"/>
                <a:ext cx="144" cy="432"/>
              </a:xfrm>
              <a:prstGeom prst="downArrow">
                <a:avLst>
                  <a:gd name="adj1" fmla="val 50000"/>
                  <a:gd name="adj2" fmla="val 75000"/>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vert="eaVert"/>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252963" name="AutoShape 10"/>
              <p:cNvSpPr/>
              <p:nvPr/>
            </p:nvSpPr>
            <p:spPr bwMode="auto">
              <a:xfrm rot="5400000">
                <a:off x="1699" y="-1107"/>
                <a:ext cx="221" cy="3334"/>
              </a:xfrm>
              <a:prstGeom prst="leftBrace">
                <a:avLst>
                  <a:gd name="adj1" fmla="val 125158"/>
                  <a:gd name="adj2" fmla="val 5000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252964" name="Line 11"/>
              <p:cNvSpPr>
                <a:spLocks noChangeShapeType="1"/>
              </p:cNvSpPr>
              <p:nvPr/>
            </p:nvSpPr>
            <p:spPr bwMode="auto">
              <a:xfrm>
                <a:off x="18" y="720"/>
                <a:ext cx="0" cy="221"/>
              </a:xfrm>
              <a:prstGeom prst="line">
                <a:avLst/>
              </a:prstGeom>
              <a:noFill/>
              <a:ln w="9525">
                <a:solidFill>
                  <a:srgbClr val="000000"/>
                </a:solidFill>
                <a:rou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52965" name="Line 12"/>
              <p:cNvSpPr>
                <a:spLocks noChangeShapeType="1"/>
              </p:cNvSpPr>
              <p:nvPr/>
            </p:nvSpPr>
            <p:spPr bwMode="auto">
              <a:xfrm>
                <a:off x="978" y="720"/>
                <a:ext cx="0" cy="221"/>
              </a:xfrm>
              <a:prstGeom prst="line">
                <a:avLst/>
              </a:prstGeom>
              <a:noFill/>
              <a:ln w="9525">
                <a:solidFill>
                  <a:srgbClr val="000000"/>
                </a:solidFill>
                <a:rou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52966" name="Line 13"/>
              <p:cNvSpPr>
                <a:spLocks noChangeShapeType="1"/>
              </p:cNvSpPr>
              <p:nvPr/>
            </p:nvSpPr>
            <p:spPr bwMode="auto">
              <a:xfrm>
                <a:off x="2418" y="787"/>
                <a:ext cx="0" cy="221"/>
              </a:xfrm>
              <a:prstGeom prst="line">
                <a:avLst/>
              </a:prstGeom>
              <a:noFill/>
              <a:ln w="9525">
                <a:solidFill>
                  <a:srgbClr val="000000"/>
                </a:solidFill>
                <a:rou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52967" name="Line 14"/>
              <p:cNvSpPr>
                <a:spLocks noChangeShapeType="1"/>
              </p:cNvSpPr>
              <p:nvPr/>
            </p:nvSpPr>
            <p:spPr bwMode="auto">
              <a:xfrm>
                <a:off x="3522" y="768"/>
                <a:ext cx="0" cy="221"/>
              </a:xfrm>
              <a:prstGeom prst="line">
                <a:avLst/>
              </a:prstGeom>
              <a:noFill/>
              <a:ln w="9525">
                <a:solidFill>
                  <a:srgbClr val="000000"/>
                </a:solidFill>
                <a:rou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52968" name="AutoShape 15"/>
              <p:cNvSpPr/>
              <p:nvPr/>
            </p:nvSpPr>
            <p:spPr bwMode="auto">
              <a:xfrm rot="-5400000">
                <a:off x="1712" y="-125"/>
                <a:ext cx="133" cy="2784"/>
              </a:xfrm>
              <a:prstGeom prst="leftBrace">
                <a:avLst>
                  <a:gd name="adj1" fmla="val 173661"/>
                  <a:gd name="adj2" fmla="val 5000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252969" name="Line 16"/>
              <p:cNvSpPr>
                <a:spLocks noChangeShapeType="1"/>
              </p:cNvSpPr>
              <p:nvPr/>
            </p:nvSpPr>
            <p:spPr bwMode="auto">
              <a:xfrm>
                <a:off x="952" y="2879"/>
                <a:ext cx="1747"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2970" name="AutoShape 17"/>
              <p:cNvSpPr>
                <a:spLocks noChangeArrowheads="1"/>
              </p:cNvSpPr>
              <p:nvPr/>
            </p:nvSpPr>
            <p:spPr bwMode="auto">
              <a:xfrm>
                <a:off x="635" y="2364"/>
                <a:ext cx="158" cy="441"/>
              </a:xfrm>
              <a:prstGeom prst="upArrow">
                <a:avLst>
                  <a:gd name="adj1" fmla="val 50000"/>
                  <a:gd name="adj2" fmla="val 69675"/>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vert="eaVert"/>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252971" name="AutoShape 18"/>
              <p:cNvSpPr>
                <a:spLocks noChangeArrowheads="1"/>
              </p:cNvSpPr>
              <p:nvPr/>
            </p:nvSpPr>
            <p:spPr bwMode="auto">
              <a:xfrm>
                <a:off x="2857" y="2364"/>
                <a:ext cx="159" cy="441"/>
              </a:xfrm>
              <a:prstGeom prst="upArrow">
                <a:avLst>
                  <a:gd name="adj1" fmla="val 50000"/>
                  <a:gd name="adj2" fmla="val 69237"/>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vert="eaVert"/>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2" name="AutoShape 19"/>
              <p:cNvSpPr/>
              <p:nvPr/>
            </p:nvSpPr>
            <p:spPr bwMode="auto">
              <a:xfrm rot="-5400000">
                <a:off x="1694" y="1054"/>
                <a:ext cx="73" cy="2222"/>
              </a:xfrm>
              <a:prstGeom prst="rightBrace">
                <a:avLst>
                  <a:gd name="adj1" fmla="val 252526"/>
                  <a:gd name="adj2" fmla="val 5000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252973" name="AutoShape 20"/>
              <p:cNvSpPr/>
              <p:nvPr/>
            </p:nvSpPr>
            <p:spPr bwMode="auto">
              <a:xfrm>
                <a:off x="952" y="1406"/>
                <a:ext cx="159" cy="589"/>
              </a:xfrm>
              <a:prstGeom prst="leftBrace">
                <a:avLst>
                  <a:gd name="adj1" fmla="val 30733"/>
                  <a:gd name="adj2" fmla="val 5000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sp>
          <p:nvSpPr>
            <p:cNvPr id="252936" name="Rectangle 21"/>
            <p:cNvSpPr>
              <a:spLocks noChangeArrowheads="1"/>
            </p:cNvSpPr>
            <p:nvPr/>
          </p:nvSpPr>
          <p:spPr bwMode="auto">
            <a:xfrm>
              <a:off x="2364" y="2880"/>
              <a:ext cx="8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400" b="1">
                  <a:latin typeface="Times New Roman" panose="02020603050405020304" pitchFamily="18" charset="0"/>
                </a:rPr>
                <a:t>降温过程</a:t>
              </a:r>
            </a:p>
          </p:txBody>
        </p:sp>
        <p:sp>
          <p:nvSpPr>
            <p:cNvPr id="252937" name="Rectangle 22"/>
            <p:cNvSpPr>
              <a:spLocks noChangeArrowheads="1"/>
            </p:cNvSpPr>
            <p:nvPr/>
          </p:nvSpPr>
          <p:spPr bwMode="auto">
            <a:xfrm>
              <a:off x="1528" y="2832"/>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400" b="1">
                  <a:latin typeface="Times New Roman" panose="02020603050405020304" pitchFamily="18" charset="0"/>
                </a:rPr>
                <a:t>高温</a:t>
              </a:r>
            </a:p>
          </p:txBody>
        </p:sp>
        <p:sp>
          <p:nvSpPr>
            <p:cNvPr id="252938" name="Rectangle 23"/>
            <p:cNvSpPr>
              <a:spLocks noChangeArrowheads="1"/>
            </p:cNvSpPr>
            <p:nvPr/>
          </p:nvSpPr>
          <p:spPr bwMode="auto">
            <a:xfrm>
              <a:off x="3688" y="2832"/>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400" b="1">
                  <a:latin typeface="Times New Roman" panose="02020603050405020304" pitchFamily="18" charset="0"/>
                </a:rPr>
                <a:t>低温</a:t>
              </a:r>
            </a:p>
          </p:txBody>
        </p:sp>
        <p:sp>
          <p:nvSpPr>
            <p:cNvPr id="252939" name="Rectangle 24"/>
            <p:cNvSpPr>
              <a:spLocks noChangeArrowheads="1"/>
            </p:cNvSpPr>
            <p:nvPr/>
          </p:nvSpPr>
          <p:spPr bwMode="auto">
            <a:xfrm>
              <a:off x="3304" y="2544"/>
              <a:ext cx="127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400" b="1">
                  <a:latin typeface="Times New Roman" panose="02020603050405020304" pitchFamily="18" charset="0"/>
                </a:rPr>
                <a:t>原子运动平稳</a:t>
              </a:r>
            </a:p>
          </p:txBody>
        </p:sp>
        <p:sp>
          <p:nvSpPr>
            <p:cNvPr id="252940" name="Rectangle 25"/>
            <p:cNvSpPr>
              <a:spLocks noChangeArrowheads="1"/>
            </p:cNvSpPr>
            <p:nvPr/>
          </p:nvSpPr>
          <p:spPr bwMode="auto">
            <a:xfrm>
              <a:off x="916" y="2592"/>
              <a:ext cx="16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400" b="1">
                  <a:latin typeface="Times New Roman" panose="02020603050405020304" pitchFamily="18" charset="0"/>
                </a:rPr>
                <a:t>原子激烈随机运动</a:t>
              </a:r>
            </a:p>
          </p:txBody>
        </p:sp>
        <p:sp>
          <p:nvSpPr>
            <p:cNvPr id="252941" name="Rectangle 26"/>
            <p:cNvSpPr>
              <a:spLocks noChangeArrowheads="1"/>
            </p:cNvSpPr>
            <p:nvPr/>
          </p:nvSpPr>
          <p:spPr bwMode="auto">
            <a:xfrm>
              <a:off x="2056" y="1968"/>
              <a:ext cx="14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400" b="1">
                  <a:latin typeface="Times New Roman" panose="02020603050405020304" pitchFamily="18" charset="0"/>
                </a:rPr>
                <a:t>能量与温度相关</a:t>
              </a:r>
            </a:p>
          </p:txBody>
        </p:sp>
        <p:sp>
          <p:nvSpPr>
            <p:cNvPr id="252942" name="Rectangle 27"/>
            <p:cNvSpPr>
              <a:spLocks noChangeArrowheads="1"/>
            </p:cNvSpPr>
            <p:nvPr/>
          </p:nvSpPr>
          <p:spPr bwMode="auto">
            <a:xfrm>
              <a:off x="0" y="1632"/>
              <a:ext cx="204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400" b="1">
                  <a:latin typeface="Times New Roman" panose="02020603050405020304" pitchFamily="18" charset="0"/>
                </a:rPr>
                <a:t>步长与能量和温度相关</a:t>
              </a:r>
            </a:p>
          </p:txBody>
        </p:sp>
        <p:sp>
          <p:nvSpPr>
            <p:cNvPr id="252943" name="Rectangle 28"/>
            <p:cNvSpPr>
              <a:spLocks noChangeArrowheads="1"/>
            </p:cNvSpPr>
            <p:nvPr/>
          </p:nvSpPr>
          <p:spPr bwMode="auto">
            <a:xfrm>
              <a:off x="2070" y="1344"/>
              <a:ext cx="14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400" b="1">
                  <a:latin typeface="Times New Roman" panose="02020603050405020304" pitchFamily="18" charset="0"/>
                </a:rPr>
                <a:t>步长与能量相关</a:t>
              </a:r>
            </a:p>
          </p:txBody>
        </p:sp>
        <p:sp>
          <p:nvSpPr>
            <p:cNvPr id="252944" name="Rectangle 29"/>
            <p:cNvSpPr>
              <a:spLocks noChangeArrowheads="1"/>
            </p:cNvSpPr>
            <p:nvPr/>
          </p:nvSpPr>
          <p:spPr bwMode="auto">
            <a:xfrm>
              <a:off x="686" y="1008"/>
              <a:ext cx="6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400" b="1">
                  <a:latin typeface="Times New Roman" panose="02020603050405020304" pitchFamily="18" charset="0"/>
                </a:rPr>
                <a:t>大步长</a:t>
              </a:r>
            </a:p>
          </p:txBody>
        </p:sp>
        <p:sp>
          <p:nvSpPr>
            <p:cNvPr id="252945" name="Rectangle 30"/>
            <p:cNvSpPr>
              <a:spLocks noChangeArrowheads="1"/>
            </p:cNvSpPr>
            <p:nvPr/>
          </p:nvSpPr>
          <p:spPr bwMode="auto">
            <a:xfrm>
              <a:off x="1646" y="1008"/>
              <a:ext cx="6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400" b="1">
                  <a:latin typeface="Times New Roman" panose="02020603050405020304" pitchFamily="18" charset="0"/>
                </a:rPr>
                <a:t>小步长</a:t>
              </a:r>
            </a:p>
          </p:txBody>
        </p:sp>
        <p:sp>
          <p:nvSpPr>
            <p:cNvPr id="252946" name="Rectangle 31"/>
            <p:cNvSpPr>
              <a:spLocks noChangeArrowheads="1"/>
            </p:cNvSpPr>
            <p:nvPr/>
          </p:nvSpPr>
          <p:spPr bwMode="auto">
            <a:xfrm>
              <a:off x="3112" y="1008"/>
              <a:ext cx="6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400" b="1">
                  <a:latin typeface="Times New Roman" panose="02020603050405020304" pitchFamily="18" charset="0"/>
                </a:rPr>
                <a:t>可逃离</a:t>
              </a:r>
            </a:p>
          </p:txBody>
        </p:sp>
        <p:sp>
          <p:nvSpPr>
            <p:cNvPr id="252947" name="Rectangle 32"/>
            <p:cNvSpPr>
              <a:spLocks noChangeArrowheads="1"/>
            </p:cNvSpPr>
            <p:nvPr/>
          </p:nvSpPr>
          <p:spPr bwMode="auto">
            <a:xfrm>
              <a:off x="4142" y="1008"/>
              <a:ext cx="6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400" b="1">
                  <a:latin typeface="Times New Roman" panose="02020603050405020304" pitchFamily="18" charset="0"/>
                </a:rPr>
                <a:t>难逃离</a:t>
              </a:r>
            </a:p>
          </p:txBody>
        </p:sp>
        <p:sp>
          <p:nvSpPr>
            <p:cNvPr id="252948" name="Rectangle 33"/>
            <p:cNvSpPr>
              <a:spLocks noChangeArrowheads="1"/>
            </p:cNvSpPr>
            <p:nvPr/>
          </p:nvSpPr>
          <p:spPr bwMode="auto">
            <a:xfrm>
              <a:off x="40" y="2208"/>
              <a:ext cx="1089" cy="296"/>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400" b="1">
                  <a:latin typeface="Times New Roman" panose="02020603050405020304" pitchFamily="18" charset="0"/>
                </a:rPr>
                <a:t>金属热加工</a:t>
              </a:r>
            </a:p>
          </p:txBody>
        </p:sp>
        <p:sp>
          <p:nvSpPr>
            <p:cNvPr id="252949" name="Rectangle 34"/>
            <p:cNvSpPr>
              <a:spLocks noChangeArrowheads="1"/>
            </p:cNvSpPr>
            <p:nvPr/>
          </p:nvSpPr>
          <p:spPr bwMode="auto">
            <a:xfrm>
              <a:off x="930" y="624"/>
              <a:ext cx="31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400" b="1">
                  <a:latin typeface="Times New Roman" panose="02020603050405020304" pitchFamily="18" charset="0"/>
                </a:rPr>
                <a:t>大</a:t>
              </a:r>
            </a:p>
          </p:txBody>
        </p:sp>
        <p:sp>
          <p:nvSpPr>
            <p:cNvPr id="252950" name="Rectangle 35"/>
            <p:cNvSpPr>
              <a:spLocks noChangeArrowheads="1"/>
            </p:cNvSpPr>
            <p:nvPr/>
          </p:nvSpPr>
          <p:spPr bwMode="auto">
            <a:xfrm>
              <a:off x="1794" y="624"/>
              <a:ext cx="31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400" b="1">
                  <a:latin typeface="Times New Roman" panose="02020603050405020304" pitchFamily="18" charset="0"/>
                </a:rPr>
                <a:t>小</a:t>
              </a:r>
            </a:p>
          </p:txBody>
        </p:sp>
        <p:sp>
          <p:nvSpPr>
            <p:cNvPr id="252951" name="Rectangle 36"/>
            <p:cNvSpPr>
              <a:spLocks noChangeArrowheads="1"/>
            </p:cNvSpPr>
            <p:nvPr/>
          </p:nvSpPr>
          <p:spPr bwMode="auto">
            <a:xfrm>
              <a:off x="3256" y="624"/>
              <a:ext cx="31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400" b="1">
                  <a:latin typeface="Times New Roman" panose="02020603050405020304" pitchFamily="18" charset="0"/>
                </a:rPr>
                <a:t>高</a:t>
              </a:r>
            </a:p>
          </p:txBody>
        </p:sp>
        <p:sp>
          <p:nvSpPr>
            <p:cNvPr id="252952" name="Rectangle 37"/>
            <p:cNvSpPr>
              <a:spLocks noChangeArrowheads="1"/>
            </p:cNvSpPr>
            <p:nvPr/>
          </p:nvSpPr>
          <p:spPr bwMode="auto">
            <a:xfrm>
              <a:off x="4312" y="624"/>
              <a:ext cx="31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400" b="1">
                  <a:latin typeface="Times New Roman" panose="02020603050405020304" pitchFamily="18" charset="0"/>
                </a:rPr>
                <a:t>低</a:t>
              </a:r>
            </a:p>
          </p:txBody>
        </p:sp>
        <p:sp>
          <p:nvSpPr>
            <p:cNvPr id="252953" name="Rectangle 38"/>
            <p:cNvSpPr>
              <a:spLocks noChangeArrowheads="1"/>
            </p:cNvSpPr>
            <p:nvPr/>
          </p:nvSpPr>
          <p:spPr bwMode="auto">
            <a:xfrm>
              <a:off x="1406" y="2256"/>
              <a:ext cx="6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400" b="1">
                  <a:latin typeface="Times New Roman" panose="02020603050405020304" pitchFamily="18" charset="0"/>
                </a:rPr>
                <a:t>高能量</a:t>
              </a:r>
            </a:p>
          </p:txBody>
        </p:sp>
        <p:sp>
          <p:nvSpPr>
            <p:cNvPr id="252954" name="Rectangle 39"/>
            <p:cNvSpPr>
              <a:spLocks noChangeArrowheads="1"/>
            </p:cNvSpPr>
            <p:nvPr/>
          </p:nvSpPr>
          <p:spPr bwMode="auto">
            <a:xfrm>
              <a:off x="3592" y="2256"/>
              <a:ext cx="6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400" b="1">
                  <a:latin typeface="Times New Roman" panose="02020603050405020304" pitchFamily="18" charset="0"/>
                </a:rPr>
                <a:t>低能量</a:t>
              </a:r>
            </a:p>
          </p:txBody>
        </p:sp>
        <p:sp>
          <p:nvSpPr>
            <p:cNvPr id="252955" name="Rectangle 40"/>
            <p:cNvSpPr>
              <a:spLocks noChangeArrowheads="1"/>
            </p:cNvSpPr>
            <p:nvPr/>
          </p:nvSpPr>
          <p:spPr bwMode="auto">
            <a:xfrm>
              <a:off x="472" y="0"/>
              <a:ext cx="127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400" b="1">
                  <a:latin typeface="Times New Roman" panose="02020603050405020304" pitchFamily="18" charset="0"/>
                </a:rPr>
                <a:t>目标函数的值</a:t>
              </a:r>
            </a:p>
          </p:txBody>
        </p:sp>
        <p:sp>
          <p:nvSpPr>
            <p:cNvPr id="252956" name="Rectangle 41"/>
            <p:cNvSpPr>
              <a:spLocks noChangeArrowheads="1"/>
            </p:cNvSpPr>
            <p:nvPr/>
          </p:nvSpPr>
          <p:spPr bwMode="auto">
            <a:xfrm>
              <a:off x="3898" y="48"/>
              <a:ext cx="108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400" b="1">
                  <a:latin typeface="Times New Roman" panose="02020603050405020304" pitchFamily="18" charset="0"/>
                </a:rPr>
                <a:t>网络的能量</a:t>
              </a:r>
            </a:p>
          </p:txBody>
        </p:sp>
        <p:sp>
          <p:nvSpPr>
            <p:cNvPr id="252957" name="Rectangle 42"/>
            <p:cNvSpPr>
              <a:spLocks noChangeArrowheads="1"/>
            </p:cNvSpPr>
            <p:nvPr/>
          </p:nvSpPr>
          <p:spPr bwMode="auto">
            <a:xfrm>
              <a:off x="2584" y="336"/>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400" b="1">
                  <a:latin typeface="Times New Roman" panose="02020603050405020304" pitchFamily="18" charset="0"/>
                </a:rPr>
                <a:t>训练</a:t>
              </a:r>
            </a:p>
          </p:txBody>
        </p:sp>
      </p:grpSp>
      <p:sp>
        <p:nvSpPr>
          <p:cNvPr id="25297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3E7010DC-742A-488D-B978-6DBC78D3F52A}"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3505A809-8532-4D16-A4B7-A704BFBE16C4}" type="datetime1">
              <a:rPr lang="zh-CN" altLang="en-US" sz="1400"/>
              <a:t>2025/5/30</a:t>
            </a:fld>
            <a:endParaRPr lang="zh-CN" altLang="en-US" sz="1400"/>
          </a:p>
        </p:txBody>
      </p:sp>
      <p:sp>
        <p:nvSpPr>
          <p:cNvPr id="25395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0714AFC3-74AD-45FD-BC40-2B7884483078}" type="slidenum">
              <a:rPr lang="en-US" altLang="zh-CN" sz="1400"/>
              <a:t>58</a:t>
            </a:fld>
            <a:endParaRPr lang="en-US" altLang="zh-CN" sz="1400"/>
          </a:p>
        </p:txBody>
      </p:sp>
      <p:sp>
        <p:nvSpPr>
          <p:cNvPr id="253956" name="Rectangle 2"/>
          <p:cNvSpPr>
            <a:spLocks noGrp="1" noChangeArrowheads="1"/>
          </p:cNvSpPr>
          <p:nvPr>
            <p:ph type="title" idx="4294967295"/>
          </p:nvPr>
        </p:nvSpPr>
        <p:spPr>
          <a:xfrm>
            <a:off x="708660" y="205930"/>
            <a:ext cx="3954780" cy="1010885"/>
          </a:xfrm>
        </p:spPr>
        <p:txBody>
          <a:bodyPr>
            <a:normAutofit/>
          </a:bodyPr>
          <a:lstStyle/>
          <a:p>
            <a:pPr eaLnBrk="1" hangingPunct="1"/>
            <a:r>
              <a:rPr lang="zh-CN" altLang="en-US" sz="4000" b="1" dirty="0">
                <a:solidFill>
                  <a:srgbClr val="FF0000"/>
                </a:solidFill>
                <a:latin typeface="华文宋体" panose="02010600040101010101" pitchFamily="2" charset="-122"/>
                <a:ea typeface="华文宋体" panose="02010600040101010101" pitchFamily="2" charset="-122"/>
              </a:rPr>
              <a:t>能量与温度</a:t>
            </a:r>
          </a:p>
        </p:txBody>
      </p:sp>
      <p:sp>
        <p:nvSpPr>
          <p:cNvPr id="253957" name="Rectangle 3"/>
          <p:cNvSpPr>
            <a:spLocks noChangeArrowheads="1"/>
          </p:cNvSpPr>
          <p:nvPr/>
        </p:nvSpPr>
        <p:spPr bwMode="auto">
          <a:xfrm>
            <a:off x="3948113"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aphicFrame>
        <p:nvGraphicFramePr>
          <p:cNvPr id="253958" name="对象 253957"/>
          <p:cNvGraphicFramePr>
            <a:graphicFrameLocks noChangeAspect="1"/>
          </p:cNvGraphicFramePr>
          <p:nvPr/>
        </p:nvGraphicFramePr>
        <p:xfrm>
          <a:off x="1524000" y="1437922"/>
          <a:ext cx="4436496" cy="1335443"/>
        </p:xfrm>
        <a:graphic>
          <a:graphicData uri="http://schemas.openxmlformats.org/presentationml/2006/ole">
            <mc:AlternateContent xmlns:mc="http://schemas.openxmlformats.org/markup-compatibility/2006">
              <mc:Choice xmlns:v="urn:schemas-microsoft-com:vml" Requires="v">
                <p:oleObj spid="_x0000_s11494" r:id="rId3" imgW="1248410" imgH="433070" progId="Equation.3">
                  <p:embed/>
                </p:oleObj>
              </mc:Choice>
              <mc:Fallback>
                <p:oleObj r:id="rId3" imgW="1248410" imgH="433070" progId="Equation.3">
                  <p:embed/>
                  <p:pic>
                    <p:nvPicPr>
                      <p:cNvPr id="0" name="对象 2539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437922"/>
                        <a:ext cx="4436496" cy="1335443"/>
                      </a:xfrm>
                      <a:prstGeom prst="rect">
                        <a:avLst/>
                      </a:prstGeom>
                      <a:noFill/>
                      <a:ln>
                        <a:noFill/>
                      </a:ln>
                    </p:spPr>
                  </p:pic>
                </p:oleObj>
              </mc:Fallback>
            </mc:AlternateContent>
          </a:graphicData>
        </a:graphic>
      </p:graphicFrame>
      <p:sp>
        <p:nvSpPr>
          <p:cNvPr id="253959" name="Rectangle 5"/>
          <p:cNvSpPr>
            <a:spLocks noChangeArrowheads="1"/>
          </p:cNvSpPr>
          <p:nvPr/>
        </p:nvSpPr>
        <p:spPr bwMode="auto">
          <a:xfrm>
            <a:off x="421005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nvGrpSpPr>
          <p:cNvPr id="2" name="Group 6"/>
          <p:cNvGrpSpPr/>
          <p:nvPr/>
        </p:nvGrpSpPr>
        <p:grpSpPr bwMode="auto">
          <a:xfrm>
            <a:off x="845820" y="3276600"/>
            <a:ext cx="6916720" cy="2460678"/>
            <a:chOff x="0" y="0"/>
            <a:chExt cx="4368" cy="1314"/>
          </a:xfrm>
        </p:grpSpPr>
        <p:sp>
          <p:nvSpPr>
            <p:cNvPr id="253962" name="Text Box 7"/>
            <p:cNvSpPr txBox="1">
              <a:spLocks noChangeArrowheads="1"/>
            </p:cNvSpPr>
            <p:nvPr/>
          </p:nvSpPr>
          <p:spPr bwMode="auto">
            <a:xfrm>
              <a:off x="0" y="0"/>
              <a:ext cx="4368" cy="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Tx/>
                <a:buNone/>
              </a:pPr>
              <a:r>
                <a:rPr lang="zh-CN" altLang="en-US" sz="2800" b="1" dirty="0">
                  <a:latin typeface="华文宋体" panose="02010600040101010101" pitchFamily="2" charset="-122"/>
                  <a:ea typeface="华文宋体" panose="02010600040101010101" pitchFamily="2" charset="-122"/>
                </a:rPr>
                <a:t>高温情况下：</a:t>
              </a:r>
            </a:p>
            <a:p>
              <a:pPr eaLnBrk="1" hangingPunct="1">
                <a:buFontTx/>
                <a:buNone/>
              </a:pPr>
              <a:r>
                <a:rPr lang="en-US" altLang="zh-CN" sz="2800" b="1" dirty="0">
                  <a:latin typeface="华文宋体" panose="02010600040101010101" pitchFamily="2" charset="-122"/>
                  <a:ea typeface="华文宋体" panose="02010600040101010101" pitchFamily="2" charset="-122"/>
                </a:rPr>
                <a:t>T</a:t>
              </a:r>
              <a:r>
                <a:rPr lang="zh-CN" altLang="en-US" sz="2800" b="1" dirty="0">
                  <a:latin typeface="华文宋体" panose="02010600040101010101" pitchFamily="2" charset="-122"/>
                  <a:ea typeface="华文宋体" panose="02010600040101010101" pitchFamily="2" charset="-122"/>
                </a:rPr>
                <a:t>足够大，对系统所能处的任意能量状态</a:t>
              </a:r>
              <a:r>
                <a:rPr lang="en-US" altLang="zh-CN" sz="2800" b="1" dirty="0">
                  <a:latin typeface="华文宋体" panose="02010600040101010101" pitchFamily="2" charset="-122"/>
                  <a:ea typeface="华文宋体" panose="02010600040101010101" pitchFamily="2" charset="-122"/>
                </a:rPr>
                <a:t>E</a:t>
              </a:r>
              <a:r>
                <a:rPr lang="zh-CN" altLang="en-US" sz="2800" b="1" dirty="0">
                  <a:latin typeface="华文宋体" panose="02010600040101010101" pitchFamily="2" charset="-122"/>
                  <a:ea typeface="华文宋体" panose="02010600040101010101" pitchFamily="2" charset="-122"/>
                </a:rPr>
                <a:t>，</a:t>
              </a:r>
              <a:endParaRPr lang="zh-CN" altLang="en-US" sz="2800" dirty="0">
                <a:latin typeface="华文宋体" panose="02010600040101010101" pitchFamily="2" charset="-122"/>
                <a:ea typeface="华文宋体" panose="02010600040101010101" pitchFamily="2" charset="-122"/>
              </a:endParaRPr>
            </a:p>
          </p:txBody>
        </p:sp>
        <p:graphicFrame>
          <p:nvGraphicFramePr>
            <p:cNvPr id="3" name="对象 253961"/>
            <p:cNvGraphicFramePr>
              <a:graphicFrameLocks noChangeAspect="1"/>
            </p:cNvGraphicFramePr>
            <p:nvPr/>
          </p:nvGraphicFramePr>
          <p:xfrm>
            <a:off x="514" y="786"/>
            <a:ext cx="960" cy="528"/>
          </p:xfrm>
          <a:graphic>
            <a:graphicData uri="http://schemas.openxmlformats.org/presentationml/2006/ole">
              <mc:AlternateContent xmlns:mc="http://schemas.openxmlformats.org/markup-compatibility/2006">
                <mc:Choice xmlns:v="urn:schemas-microsoft-com:vml" Requires="v">
                  <p:oleObj spid="_x0000_s11495" r:id="rId5" imgW="725805" imgH="433070" progId="Equation.3">
                    <p:embed/>
                  </p:oleObj>
                </mc:Choice>
                <mc:Fallback>
                  <p:oleObj r:id="rId5" imgW="725805" imgH="433070" progId="Equation.3">
                    <p:embed/>
                    <p:pic>
                      <p:nvPicPr>
                        <p:cNvPr id="0" name="对象 25396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 y="786"/>
                          <a:ext cx="960"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53964" name="Text Box 9"/>
            <p:cNvSpPr txBox="1">
              <a:spLocks noChangeArrowheads="1"/>
            </p:cNvSpPr>
            <p:nvPr/>
          </p:nvSpPr>
          <p:spPr bwMode="auto">
            <a:xfrm>
              <a:off x="1680" y="864"/>
              <a:ext cx="1200"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zh-CN" altLang="en-US" sz="2800" b="1" dirty="0">
                  <a:latin typeface="华文宋体" panose="02010600040101010101" pitchFamily="2" charset="-122"/>
                  <a:ea typeface="华文宋体" panose="02010600040101010101" pitchFamily="2" charset="-122"/>
                </a:rPr>
                <a:t>将趋近于</a:t>
              </a:r>
              <a:r>
                <a:rPr lang="en-US" altLang="zh-CN" sz="2800" b="1" dirty="0">
                  <a:latin typeface="华文宋体" panose="02010600040101010101" pitchFamily="2" charset="-122"/>
                  <a:ea typeface="华文宋体" panose="02010600040101010101" pitchFamily="2" charset="-122"/>
                </a:rPr>
                <a:t>1 </a:t>
              </a:r>
            </a:p>
          </p:txBody>
        </p:sp>
      </p:grpSp>
      <p:sp>
        <p:nvSpPr>
          <p:cNvPr id="253963"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29469B20-21B9-4EF6-ADF6-AAB66515400B}"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grpSp>
        <p:nvGrpSpPr>
          <p:cNvPr id="13" name="组合 12"/>
          <p:cNvGrpSpPr/>
          <p:nvPr/>
        </p:nvGrpSpPr>
        <p:grpSpPr>
          <a:xfrm>
            <a:off x="8400804" y="0"/>
            <a:ext cx="851355" cy="6858000"/>
            <a:chOff x="8400804" y="0"/>
            <a:chExt cx="851355" cy="6858000"/>
          </a:xfrm>
        </p:grpSpPr>
        <p:grpSp>
          <p:nvGrpSpPr>
            <p:cNvPr id="14" name="组 9"/>
            <p:cNvGrpSpPr/>
            <p:nvPr/>
          </p:nvGrpSpPr>
          <p:grpSpPr>
            <a:xfrm>
              <a:off x="8400804" y="0"/>
              <a:ext cx="733409" cy="6858000"/>
              <a:chOff x="9055676" y="0"/>
              <a:chExt cx="3136324" cy="6858000"/>
            </a:xfrm>
          </p:grpSpPr>
          <p:sp>
            <p:nvSpPr>
              <p:cNvPr id="16"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7"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8"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9" name="矩形 18"/>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20"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5" name="图形 11" descr="衬衫"/>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53958"/>
                                        </p:tgtEl>
                                        <p:attrNameLst>
                                          <p:attrName>style.visibility</p:attrName>
                                        </p:attrNameLst>
                                      </p:cBhvr>
                                      <p:to>
                                        <p:strVal val="visible"/>
                                      </p:to>
                                    </p:set>
                                    <p:anim calcmode="lin" valueType="num">
                                      <p:cBhvr additive="base">
                                        <p:cTn id="7" dur="500" fill="hold"/>
                                        <p:tgtEl>
                                          <p:spTgt spid="253958"/>
                                        </p:tgtEl>
                                        <p:attrNameLst>
                                          <p:attrName>ppt_x</p:attrName>
                                        </p:attrNameLst>
                                      </p:cBhvr>
                                      <p:tavLst>
                                        <p:tav tm="0">
                                          <p:val>
                                            <p:strVal val="0-#ppt_w/2"/>
                                          </p:val>
                                        </p:tav>
                                        <p:tav tm="100000">
                                          <p:val>
                                            <p:strVal val="#ppt_x"/>
                                          </p:val>
                                        </p:tav>
                                      </p:tavLst>
                                    </p:anim>
                                    <p:anim calcmode="lin" valueType="num">
                                      <p:cBhvr additive="base">
                                        <p:cTn id="8" dur="500" fill="hold"/>
                                        <p:tgtEl>
                                          <p:spTgt spid="25395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E3B41D6F-DBD2-4050-B98E-817BFC2654A0}" type="datetime1">
              <a:rPr lang="zh-CN" altLang="en-US" sz="1400"/>
              <a:t>2025/5/30</a:t>
            </a:fld>
            <a:endParaRPr lang="zh-CN" altLang="en-US" sz="1400"/>
          </a:p>
        </p:txBody>
      </p:sp>
      <p:sp>
        <p:nvSpPr>
          <p:cNvPr id="254979"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AD4AC090-21BE-4BE7-9062-03D17240FB30}" type="slidenum">
              <a:rPr lang="en-US" altLang="zh-CN" sz="1400"/>
              <a:t>59</a:t>
            </a:fld>
            <a:endParaRPr lang="en-US" altLang="zh-CN" sz="1400"/>
          </a:p>
        </p:txBody>
      </p:sp>
      <p:sp>
        <p:nvSpPr>
          <p:cNvPr id="254980" name="Rectangle 2"/>
          <p:cNvSpPr>
            <a:spLocks noGrp="1" noChangeArrowheads="1"/>
          </p:cNvSpPr>
          <p:nvPr>
            <p:ph type="title" idx="4294967295"/>
          </p:nvPr>
        </p:nvSpPr>
        <p:spPr>
          <a:xfrm>
            <a:off x="628650" y="365127"/>
            <a:ext cx="5715000" cy="1063624"/>
          </a:xfrm>
        </p:spPr>
        <p:txBody>
          <a:bodyPr>
            <a:normAutofit/>
          </a:bodyPr>
          <a:lstStyle/>
          <a:p>
            <a:pPr eaLnBrk="1" hangingPunct="1"/>
            <a:r>
              <a:rPr lang="zh-CN" altLang="en-US" sz="4000" b="1" dirty="0">
                <a:solidFill>
                  <a:srgbClr val="FF0000"/>
                </a:solidFill>
                <a:latin typeface="华文宋体" panose="02010600040101010101" pitchFamily="2" charset="-122"/>
                <a:ea typeface="华文宋体" panose="02010600040101010101" pitchFamily="2" charset="-122"/>
              </a:rPr>
              <a:t>能量与温度</a:t>
            </a:r>
          </a:p>
        </p:txBody>
      </p:sp>
      <p:sp>
        <p:nvSpPr>
          <p:cNvPr id="254981" name="Text Box 3"/>
          <p:cNvSpPr txBox="1">
            <a:spLocks noChangeArrowheads="1"/>
          </p:cNvSpPr>
          <p:nvPr/>
        </p:nvSpPr>
        <p:spPr bwMode="auto">
          <a:xfrm>
            <a:off x="737218" y="1536174"/>
            <a:ext cx="74676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ts val="0"/>
              </a:spcBef>
              <a:buFontTx/>
              <a:buNone/>
            </a:pPr>
            <a:r>
              <a:rPr lang="zh-CN" altLang="en-US" b="1" dirty="0">
                <a:latin typeface="华文宋体" panose="02010600040101010101" pitchFamily="2" charset="-122"/>
                <a:ea typeface="华文宋体" panose="02010600040101010101" pitchFamily="2" charset="-122"/>
              </a:rPr>
              <a:t>中温情况下：</a:t>
            </a:r>
          </a:p>
          <a:p>
            <a:pPr eaLnBrk="1" hangingPunct="1">
              <a:lnSpc>
                <a:spcPct val="150000"/>
              </a:lnSpc>
              <a:spcBef>
                <a:spcPts val="0"/>
              </a:spcBef>
              <a:buFontTx/>
              <a:buNone/>
            </a:pPr>
            <a:r>
              <a:rPr lang="en-US" altLang="zh-CN" b="1" dirty="0">
                <a:latin typeface="华文宋体" panose="02010600040101010101" pitchFamily="2" charset="-122"/>
                <a:ea typeface="华文宋体" panose="02010600040101010101" pitchFamily="2" charset="-122"/>
              </a:rPr>
              <a:t>T</a:t>
            </a:r>
            <a:r>
              <a:rPr lang="zh-CN" altLang="en-US" b="1" dirty="0">
                <a:latin typeface="华文宋体" panose="02010600040101010101" pitchFamily="2" charset="-122"/>
                <a:ea typeface="华文宋体" panose="02010600040101010101" pitchFamily="2" charset="-122"/>
              </a:rPr>
              <a:t>比较小，</a:t>
            </a:r>
            <a:r>
              <a:rPr lang="en-US" altLang="zh-CN" b="1" dirty="0">
                <a:latin typeface="华文宋体" panose="02010600040101010101" pitchFamily="2" charset="-122"/>
                <a:ea typeface="华文宋体" panose="02010600040101010101" pitchFamily="2" charset="-122"/>
              </a:rPr>
              <a:t>E</a:t>
            </a:r>
            <a:r>
              <a:rPr lang="zh-CN" altLang="en-US" b="1" dirty="0">
                <a:latin typeface="华文宋体" panose="02010600040101010101" pitchFamily="2" charset="-122"/>
                <a:ea typeface="华文宋体" panose="02010600040101010101" pitchFamily="2" charset="-122"/>
              </a:rPr>
              <a:t>的大小对</a:t>
            </a:r>
            <a:r>
              <a:rPr lang="en-US" altLang="zh-CN" b="1" dirty="0">
                <a:latin typeface="华文宋体" panose="02010600040101010101" pitchFamily="2" charset="-122"/>
                <a:ea typeface="华文宋体" panose="02010600040101010101" pitchFamily="2" charset="-122"/>
              </a:rPr>
              <a:t>P(E)</a:t>
            </a:r>
            <a:r>
              <a:rPr lang="zh-CN" altLang="en-US" b="1" dirty="0">
                <a:latin typeface="华文宋体" panose="02010600040101010101" pitchFamily="2" charset="-122"/>
                <a:ea typeface="华文宋体" panose="02010600040101010101" pitchFamily="2" charset="-122"/>
              </a:rPr>
              <a:t>有较大的影响 ，设</a:t>
            </a:r>
            <a:r>
              <a:rPr lang="en-US" altLang="zh-CN" b="1" dirty="0">
                <a:latin typeface="华文宋体" panose="02010600040101010101" pitchFamily="2" charset="-122"/>
                <a:ea typeface="华文宋体" panose="02010600040101010101" pitchFamily="2" charset="-122"/>
              </a:rPr>
              <a:t>E</a:t>
            </a:r>
            <a:r>
              <a:rPr lang="en-US" altLang="zh-CN" b="1" baseline="-30000" dirty="0">
                <a:latin typeface="华文宋体" panose="02010600040101010101" pitchFamily="2" charset="-122"/>
                <a:ea typeface="华文宋体" panose="02010600040101010101" pitchFamily="2" charset="-122"/>
              </a:rPr>
              <a:t>1</a:t>
            </a:r>
            <a:r>
              <a:rPr lang="en-US" altLang="zh-CN" b="1" dirty="0">
                <a:latin typeface="华文宋体" panose="02010600040101010101" pitchFamily="2" charset="-122"/>
                <a:ea typeface="华文宋体" panose="02010600040101010101" pitchFamily="2" charset="-122"/>
              </a:rPr>
              <a:t>&gt;E</a:t>
            </a:r>
            <a:r>
              <a:rPr lang="en-US" altLang="zh-CN" b="1" baseline="-30000" dirty="0">
                <a:latin typeface="华文宋体" panose="02010600040101010101" pitchFamily="2" charset="-122"/>
                <a:ea typeface="华文宋体" panose="02010600040101010101" pitchFamily="2" charset="-122"/>
              </a:rPr>
              <a:t>2</a:t>
            </a:r>
            <a:r>
              <a:rPr lang="en-US" altLang="zh-CN" b="1" dirty="0">
                <a:latin typeface="华文宋体" panose="02010600040101010101" pitchFamily="2" charset="-122"/>
                <a:ea typeface="华文宋体" panose="02010600040101010101" pitchFamily="2" charset="-122"/>
              </a:rPr>
              <a:t> </a:t>
            </a:r>
            <a:r>
              <a:rPr lang="en-US" altLang="zh-CN" dirty="0">
                <a:latin typeface="华文宋体" panose="02010600040101010101" pitchFamily="2" charset="-122"/>
                <a:ea typeface="华文宋体" panose="02010600040101010101" pitchFamily="2" charset="-122"/>
              </a:rPr>
              <a:t> ,</a:t>
            </a:r>
            <a:r>
              <a:rPr lang="zh-CN" altLang="en-US" dirty="0">
                <a:latin typeface="华文宋体" panose="02010600040101010101" pitchFamily="2" charset="-122"/>
                <a:ea typeface="华文宋体" panose="02010600040101010101" pitchFamily="2" charset="-122"/>
              </a:rPr>
              <a:t>则</a:t>
            </a:r>
            <a:r>
              <a:rPr lang="en-US" altLang="zh-CN" b="1" dirty="0">
                <a:latin typeface="华文宋体" panose="02010600040101010101" pitchFamily="2" charset="-122"/>
                <a:ea typeface="华文宋体" panose="02010600040101010101" pitchFamily="2" charset="-122"/>
              </a:rPr>
              <a:t>P(E</a:t>
            </a:r>
            <a:r>
              <a:rPr lang="en-US" altLang="zh-CN" b="1" baseline="-30000" dirty="0">
                <a:latin typeface="华文宋体" panose="02010600040101010101" pitchFamily="2" charset="-122"/>
                <a:ea typeface="华文宋体" panose="02010600040101010101" pitchFamily="2" charset="-122"/>
              </a:rPr>
              <a:t>2</a:t>
            </a:r>
            <a:r>
              <a:rPr lang="en-US" altLang="zh-CN" b="1" dirty="0">
                <a:latin typeface="华文宋体" panose="02010600040101010101" pitchFamily="2" charset="-122"/>
                <a:ea typeface="华文宋体" panose="02010600040101010101" pitchFamily="2" charset="-122"/>
              </a:rPr>
              <a:t>)&gt;P(E</a:t>
            </a:r>
            <a:r>
              <a:rPr lang="en-US" altLang="zh-CN" b="1" baseline="-30000" dirty="0">
                <a:latin typeface="华文宋体" panose="02010600040101010101" pitchFamily="2" charset="-122"/>
                <a:ea typeface="华文宋体" panose="02010600040101010101" pitchFamily="2" charset="-122"/>
              </a:rPr>
              <a:t>1</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。即，系统处于高能量状态的可能性小于处于低能量状态的可能性 。</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EA0FA798-D477-42C5-9C14-058480BA7F8F}"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grpSp>
        <p:nvGrpSpPr>
          <p:cNvPr id="7" name="组合 6"/>
          <p:cNvGrpSpPr/>
          <p:nvPr/>
        </p:nvGrpSpPr>
        <p:grpSpPr>
          <a:xfrm>
            <a:off x="8400804" y="0"/>
            <a:ext cx="851355" cy="6858000"/>
            <a:chOff x="8400804" y="0"/>
            <a:chExt cx="851355" cy="6858000"/>
          </a:xfrm>
        </p:grpSpPr>
        <p:grpSp>
          <p:nvGrpSpPr>
            <p:cNvPr id="8" name="组 9"/>
            <p:cNvGrpSpPr/>
            <p:nvPr/>
          </p:nvGrpSpPr>
          <p:grpSpPr>
            <a:xfrm>
              <a:off x="8400804" y="0"/>
              <a:ext cx="733409" cy="6858000"/>
              <a:chOff x="9055676" y="0"/>
              <a:chExt cx="3136324" cy="6858000"/>
            </a:xfrm>
          </p:grpSpPr>
          <p:sp>
            <p:nvSpPr>
              <p:cNvPr id="10"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矩形 12"/>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9"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pic>
        <p:nvPicPr>
          <p:cNvPr id="43010" name="Picture 2" descr="金刚石和石墨有什么区别 金刚石和石墨的区别"/>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0751" y="0"/>
            <a:ext cx="3743325" cy="23526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4981">
                                            <p:txEl>
                                              <p:pRg st="0" end="0"/>
                                            </p:txEl>
                                          </p:spTgt>
                                        </p:tgtEl>
                                        <p:attrNameLst>
                                          <p:attrName>style.visibility</p:attrName>
                                        </p:attrNameLst>
                                      </p:cBhvr>
                                      <p:to>
                                        <p:strVal val="visible"/>
                                      </p:to>
                                    </p:set>
                                    <p:anim calcmode="lin" valueType="num">
                                      <p:cBhvr additive="base">
                                        <p:cTn id="7" dur="500" fill="hold"/>
                                        <p:tgtEl>
                                          <p:spTgt spid="25498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5498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54981">
                                            <p:txEl>
                                              <p:pRg st="1" end="1"/>
                                            </p:txEl>
                                          </p:spTgt>
                                        </p:tgtEl>
                                        <p:attrNameLst>
                                          <p:attrName>style.visibility</p:attrName>
                                        </p:attrNameLst>
                                      </p:cBhvr>
                                      <p:to>
                                        <p:strVal val="visible"/>
                                      </p:to>
                                    </p:set>
                                    <p:anim calcmode="lin" valueType="num">
                                      <p:cBhvr additive="base">
                                        <p:cTn id="13" dur="500" fill="hold"/>
                                        <p:tgtEl>
                                          <p:spTgt spid="25498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54981">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81"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4"/>
          <p:cNvSpPr txBox="1">
            <a:spLocks noChangeArrowheads="1"/>
          </p:cNvSpPr>
          <p:nvPr/>
        </p:nvSpPr>
        <p:spPr bwMode="auto">
          <a:xfrm>
            <a:off x="485470" y="1106488"/>
            <a:ext cx="7796213" cy="569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en-US" altLang="zh-CN" sz="2600" b="1" dirty="0">
                <a:latin typeface="华文宋体" panose="02010600040101010101" pitchFamily="2" charset="-122"/>
                <a:ea typeface="华文宋体" panose="02010600040101010101" pitchFamily="2" charset="-122"/>
              </a:rPr>
              <a:t>       </a:t>
            </a:r>
            <a:r>
              <a:rPr lang="zh-CN" altLang="en-US" sz="2600" b="1" dirty="0">
                <a:solidFill>
                  <a:srgbClr val="FF0000"/>
                </a:solidFill>
                <a:latin typeface="华文宋体" panose="02010600040101010101" pitchFamily="2" charset="-122"/>
                <a:ea typeface="华文宋体" panose="02010600040101010101" pitchFamily="2" charset="-122"/>
              </a:rPr>
              <a:t>竞争学习</a:t>
            </a:r>
            <a:r>
              <a:rPr lang="zh-CN" altLang="en-US" sz="2600" b="1" dirty="0">
                <a:latin typeface="华文宋体" panose="02010600040101010101" pitchFamily="2" charset="-122"/>
                <a:ea typeface="华文宋体" panose="02010600040101010101" pitchFamily="2" charset="-122"/>
              </a:rPr>
              <a:t>是自组织网络中最常用的一种</a:t>
            </a:r>
            <a:r>
              <a:rPr lang="zh-CN" altLang="en-US" sz="2600" b="1" dirty="0">
                <a:solidFill>
                  <a:srgbClr val="FF0000"/>
                </a:solidFill>
                <a:latin typeface="华文宋体" panose="02010600040101010101" pitchFamily="2" charset="-122"/>
                <a:ea typeface="华文宋体" panose="02010600040101010101" pitchFamily="2" charset="-122"/>
              </a:rPr>
              <a:t>学习策略</a:t>
            </a:r>
            <a:r>
              <a:rPr lang="zh-CN" altLang="en-US" sz="2600" b="1" dirty="0">
                <a:latin typeface="华文宋体" panose="02010600040101010101" pitchFamily="2" charset="-122"/>
                <a:ea typeface="华文宋体" panose="02010600040101010101" pitchFamily="2" charset="-122"/>
              </a:rPr>
              <a:t>，首先说明几个基本概念。</a:t>
            </a:r>
          </a:p>
          <a:p>
            <a:pPr eaLnBrk="1" hangingPunct="1">
              <a:lnSpc>
                <a:spcPct val="130000"/>
              </a:lnSpc>
            </a:pPr>
            <a:r>
              <a:rPr lang="en-US" altLang="zh-CN" sz="2600" b="1" dirty="0">
                <a:latin typeface="华文宋体" panose="02010600040101010101" pitchFamily="2" charset="-122"/>
                <a:ea typeface="华文宋体" panose="02010600040101010101" pitchFamily="2" charset="-122"/>
              </a:rPr>
              <a:t>8</a:t>
            </a:r>
            <a:r>
              <a:rPr lang="zh-CN" altLang="en-US" sz="2600" b="1" dirty="0">
                <a:latin typeface="华文宋体" panose="02010600040101010101" pitchFamily="2" charset="-122"/>
                <a:ea typeface="华文宋体" panose="02010600040101010101" pitchFamily="2" charset="-122"/>
              </a:rPr>
              <a:t>.1.1 基本概念</a:t>
            </a:r>
          </a:p>
          <a:p>
            <a:pPr eaLnBrk="1" hangingPunct="1">
              <a:lnSpc>
                <a:spcPct val="130000"/>
              </a:lnSpc>
            </a:pPr>
            <a:r>
              <a:rPr lang="en-US" altLang="zh-CN" sz="2600" b="1" dirty="0">
                <a:latin typeface="华文宋体" panose="02010600040101010101" pitchFamily="2" charset="-122"/>
                <a:ea typeface="华文宋体" panose="02010600040101010101" pitchFamily="2" charset="-122"/>
              </a:rPr>
              <a:t>8</a:t>
            </a:r>
            <a:r>
              <a:rPr lang="zh-CN" altLang="en-US" sz="2600" b="1" dirty="0">
                <a:latin typeface="华文宋体" panose="02010600040101010101" pitchFamily="2" charset="-122"/>
                <a:ea typeface="华文宋体" panose="02010600040101010101" pitchFamily="2" charset="-122"/>
              </a:rPr>
              <a:t>.1.1.1 模式、分类、聚类与相似性</a:t>
            </a:r>
          </a:p>
          <a:p>
            <a:pPr eaLnBrk="1" hangingPunct="1">
              <a:lnSpc>
                <a:spcPct val="130000"/>
              </a:lnSpc>
            </a:pPr>
            <a:r>
              <a:rPr lang="zh-CN" altLang="en-US" sz="2600" b="1" dirty="0">
                <a:solidFill>
                  <a:srgbClr val="FF0000"/>
                </a:solidFill>
                <a:latin typeface="华文宋体" panose="02010600040101010101" pitchFamily="2" charset="-122"/>
                <a:ea typeface="华文宋体" panose="02010600040101010101" pitchFamily="2" charset="-122"/>
              </a:rPr>
              <a:t>模式</a:t>
            </a:r>
            <a:r>
              <a:rPr lang="zh-CN" altLang="en-US" sz="2600" b="1" dirty="0">
                <a:latin typeface="华文宋体" panose="02010600040101010101" pitchFamily="2" charset="-122"/>
                <a:ea typeface="华文宋体" panose="02010600040101010101" pitchFamily="2" charset="-122"/>
              </a:rPr>
              <a:t>：一般当网络涉及识别、分类问题时，常用输入模式（而不称输入样本）。</a:t>
            </a:r>
          </a:p>
          <a:p>
            <a:pPr eaLnBrk="1" hangingPunct="1">
              <a:lnSpc>
                <a:spcPct val="130000"/>
              </a:lnSpc>
            </a:pPr>
            <a:r>
              <a:rPr lang="zh-CN" altLang="en-US" sz="2600" b="1" dirty="0">
                <a:solidFill>
                  <a:srgbClr val="FF0000"/>
                </a:solidFill>
                <a:latin typeface="华文宋体" panose="02010600040101010101" pitchFamily="2" charset="-122"/>
                <a:ea typeface="华文宋体" panose="02010600040101010101" pitchFamily="2" charset="-122"/>
              </a:rPr>
              <a:t>分类</a:t>
            </a:r>
            <a:r>
              <a:rPr lang="zh-CN" altLang="en-US" sz="2600" b="1" dirty="0">
                <a:latin typeface="华文宋体" panose="02010600040101010101" pitchFamily="2" charset="-122"/>
                <a:ea typeface="华文宋体" panose="02010600040101010101" pitchFamily="2" charset="-122"/>
              </a:rPr>
              <a:t>：将待识别的输入模式划分为各自的模式类中去。</a:t>
            </a:r>
          </a:p>
          <a:p>
            <a:pPr eaLnBrk="1" hangingPunct="1">
              <a:lnSpc>
                <a:spcPct val="130000"/>
              </a:lnSpc>
            </a:pPr>
            <a:r>
              <a:rPr lang="zh-CN" altLang="en-US" sz="2600" b="1" dirty="0">
                <a:solidFill>
                  <a:srgbClr val="FF0000"/>
                </a:solidFill>
                <a:latin typeface="华文宋体" panose="02010600040101010101" pitchFamily="2" charset="-122"/>
                <a:ea typeface="华文宋体" panose="02010600040101010101" pitchFamily="2" charset="-122"/>
              </a:rPr>
              <a:t>聚类</a:t>
            </a:r>
            <a:r>
              <a:rPr lang="zh-CN" altLang="en-US" sz="2600" b="1" dirty="0">
                <a:latin typeface="华文宋体" panose="02010600040101010101" pitchFamily="2" charset="-122"/>
                <a:ea typeface="华文宋体" panose="02010600040101010101" pitchFamily="2" charset="-122"/>
              </a:rPr>
              <a:t>：无导师指导的分类称为聚类，聚类的目的是将相似的模式样本划归一类。</a:t>
            </a:r>
          </a:p>
          <a:p>
            <a:pPr eaLnBrk="1" hangingPunct="1">
              <a:lnSpc>
                <a:spcPct val="130000"/>
              </a:lnSpc>
            </a:pPr>
            <a:r>
              <a:rPr lang="zh-CN" altLang="en-US" sz="2600" b="1" dirty="0">
                <a:solidFill>
                  <a:srgbClr val="FF0000"/>
                </a:solidFill>
                <a:latin typeface="华文宋体" panose="02010600040101010101" pitchFamily="2" charset="-122"/>
                <a:ea typeface="华文宋体" panose="02010600040101010101" pitchFamily="2" charset="-122"/>
              </a:rPr>
              <a:t>相似性</a:t>
            </a:r>
            <a:r>
              <a:rPr lang="zh-CN" altLang="en-US" sz="2600" b="1" dirty="0">
                <a:latin typeface="华文宋体" panose="02010600040101010101" pitchFamily="2" charset="-122"/>
                <a:ea typeface="华文宋体" panose="02010600040101010101" pitchFamily="2" charset="-122"/>
              </a:rPr>
              <a:t>：输入样本的聚类依据。</a:t>
            </a:r>
          </a:p>
          <a:p>
            <a:pPr eaLnBrk="1" hangingPunct="1">
              <a:lnSpc>
                <a:spcPct val="120000"/>
              </a:lnSpc>
            </a:pPr>
            <a:endParaRPr lang="zh-CN" altLang="en-US" sz="2400" b="1" dirty="0">
              <a:solidFill>
                <a:schemeClr val="accent2"/>
              </a:solidFill>
            </a:endParaRPr>
          </a:p>
        </p:txBody>
      </p:sp>
      <p:sp>
        <p:nvSpPr>
          <p:cNvPr id="14339" name="Text Box 5"/>
          <p:cNvSpPr txBox="1">
            <a:spLocks noChangeArrowheads="1"/>
          </p:cNvSpPr>
          <p:nvPr/>
        </p:nvSpPr>
        <p:spPr bwMode="auto">
          <a:xfrm>
            <a:off x="647700" y="273050"/>
            <a:ext cx="6624638" cy="580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sz="2800" b="1" dirty="0">
                <a:solidFill>
                  <a:srgbClr val="FF0000"/>
                </a:solidFill>
                <a:latin typeface="华文宋体" panose="02010600040101010101" pitchFamily="2" charset="-122"/>
                <a:ea typeface="华文宋体" panose="02010600040101010101" pitchFamily="2" charset="-122"/>
              </a:rPr>
              <a:t>8</a:t>
            </a:r>
            <a:r>
              <a:rPr lang="zh-CN" altLang="en-US" sz="2800" b="1" dirty="0">
                <a:solidFill>
                  <a:srgbClr val="FF0000"/>
                </a:solidFill>
                <a:latin typeface="华文宋体" panose="02010600040101010101" pitchFamily="2" charset="-122"/>
                <a:ea typeface="华文宋体" panose="02010600040101010101" pitchFamily="2" charset="-122"/>
              </a:rPr>
              <a:t>.1 竞争学习的概念与原理</a:t>
            </a:r>
          </a:p>
        </p:txBody>
      </p:sp>
      <p:grpSp>
        <p:nvGrpSpPr>
          <p:cNvPr id="4" name="组 9"/>
          <p:cNvGrpSpPr/>
          <p:nvPr/>
        </p:nvGrpSpPr>
        <p:grpSpPr>
          <a:xfrm>
            <a:off x="8363761" y="0"/>
            <a:ext cx="733409" cy="6858000"/>
            <a:chOff x="9055676" y="0"/>
            <a:chExt cx="3136324" cy="6858000"/>
          </a:xfrm>
        </p:grpSpPr>
        <p:sp>
          <p:nvSpPr>
            <p:cNvPr id="5"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矩形 7"/>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0" name="图形 10" descr="烧瓶"/>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3562348-9D13-49B2-9E19-8C99B174FF50}" type="datetime1">
              <a:rPr lang="zh-CN" altLang="en-US" sz="1400"/>
              <a:t>2025/5/30</a:t>
            </a:fld>
            <a:endParaRPr lang="zh-CN" altLang="en-US" sz="1400"/>
          </a:p>
        </p:txBody>
      </p:sp>
      <p:sp>
        <p:nvSpPr>
          <p:cNvPr id="256003"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0A4EB496-9C80-42DB-B887-EA3A50DA9ECC}" type="slidenum">
              <a:rPr lang="en-US" altLang="zh-CN" sz="1400"/>
              <a:t>60</a:t>
            </a:fld>
            <a:endParaRPr lang="en-US" altLang="zh-CN" sz="1400"/>
          </a:p>
        </p:txBody>
      </p:sp>
      <p:sp>
        <p:nvSpPr>
          <p:cNvPr id="256004" name="Rectangle 2"/>
          <p:cNvSpPr>
            <a:spLocks noGrp="1" noChangeArrowheads="1"/>
          </p:cNvSpPr>
          <p:nvPr>
            <p:ph type="title" idx="4294967295"/>
          </p:nvPr>
        </p:nvSpPr>
        <p:spPr>
          <a:xfrm>
            <a:off x="628650" y="293164"/>
            <a:ext cx="5924550" cy="868886"/>
          </a:xfrm>
        </p:spPr>
        <p:txBody>
          <a:bodyPr/>
          <a:lstStyle/>
          <a:p>
            <a:pPr eaLnBrk="1" hangingPunct="1"/>
            <a:r>
              <a:rPr lang="zh-CN" altLang="en-US" b="1" dirty="0">
                <a:solidFill>
                  <a:srgbClr val="FF0000"/>
                </a:solidFill>
                <a:latin typeface="华文宋体" panose="02010600040101010101" pitchFamily="2" charset="-122"/>
                <a:ea typeface="华文宋体" panose="02010600040101010101" pitchFamily="2" charset="-122"/>
              </a:rPr>
              <a:t>能量与温度</a:t>
            </a:r>
            <a:endParaRPr lang="zh-CN" altLang="en-US" dirty="0">
              <a:solidFill>
                <a:srgbClr val="FF0000"/>
              </a:solidFill>
              <a:latin typeface="华文宋体" panose="02010600040101010101" pitchFamily="2" charset="-122"/>
              <a:ea typeface="华文宋体" panose="02010600040101010101" pitchFamily="2" charset="-122"/>
            </a:endParaRPr>
          </a:p>
        </p:txBody>
      </p:sp>
      <p:sp>
        <p:nvSpPr>
          <p:cNvPr id="256005" name="Rectangle 3"/>
          <p:cNvSpPr>
            <a:spLocks noChangeArrowheads="1"/>
          </p:cNvSpPr>
          <p:nvPr/>
        </p:nvSpPr>
        <p:spPr bwMode="auto">
          <a:xfrm>
            <a:off x="3471863" y="23241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aphicFrame>
        <p:nvGraphicFramePr>
          <p:cNvPr id="256006" name="对象 256005"/>
          <p:cNvGraphicFramePr>
            <a:graphicFrameLocks noChangeAspect="1"/>
          </p:cNvGraphicFramePr>
          <p:nvPr/>
        </p:nvGraphicFramePr>
        <p:xfrm>
          <a:off x="1535430" y="1370538"/>
          <a:ext cx="5367338" cy="4953000"/>
        </p:xfrm>
        <a:graphic>
          <a:graphicData uri="http://schemas.openxmlformats.org/presentationml/2006/ole">
            <mc:AlternateContent xmlns:mc="http://schemas.openxmlformats.org/markup-compatibility/2006">
              <mc:Choice xmlns:v="urn:schemas-microsoft-com:vml" Requires="v">
                <p:oleObj spid="_x0000_s12410" r:id="rId3" imgW="2197100" imgH="2400300" progId="Equation.3">
                  <p:embed/>
                </p:oleObj>
              </mc:Choice>
              <mc:Fallback>
                <p:oleObj r:id="rId3" imgW="2197100" imgH="2400300" progId="Equation.3">
                  <p:embed/>
                  <p:pic>
                    <p:nvPicPr>
                      <p:cNvPr id="0" name="对象 2560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5430" y="1370538"/>
                        <a:ext cx="5367338"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628E0572-800D-4DBA-9A0F-23842D99562E}"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grpSp>
        <p:nvGrpSpPr>
          <p:cNvPr id="8" name="组合 7"/>
          <p:cNvGrpSpPr/>
          <p:nvPr/>
        </p:nvGrpSpPr>
        <p:grpSpPr>
          <a:xfrm>
            <a:off x="8400804" y="0"/>
            <a:ext cx="851355" cy="6858000"/>
            <a:chOff x="8400804" y="0"/>
            <a:chExt cx="851355" cy="6858000"/>
          </a:xfrm>
        </p:grpSpPr>
        <p:grpSp>
          <p:nvGrpSpPr>
            <p:cNvPr id="9" name="组 9"/>
            <p:cNvGrpSpPr/>
            <p:nvPr/>
          </p:nvGrpSpPr>
          <p:grpSpPr>
            <a:xfrm>
              <a:off x="8400804" y="0"/>
              <a:ext cx="733409" cy="6858000"/>
              <a:chOff x="9055676" y="0"/>
              <a:chExt cx="3136324" cy="6858000"/>
            </a:xfrm>
          </p:grpSpPr>
          <p:sp>
            <p:nvSpPr>
              <p:cNvPr id="11"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矩形 13"/>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0" name="图形 11" descr="衬衫"/>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B43296FD-CBFD-48A6-98FE-791BB7E0A93F}" type="datetime1">
              <a:rPr lang="zh-CN" altLang="en-US" sz="1400"/>
              <a:t>2025/5/30</a:t>
            </a:fld>
            <a:endParaRPr lang="zh-CN" altLang="en-US" sz="1400"/>
          </a:p>
        </p:txBody>
      </p:sp>
      <p:sp>
        <p:nvSpPr>
          <p:cNvPr id="257027"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08E9E4C5-6737-45E7-B472-F64E6991F0B8}" type="slidenum">
              <a:rPr lang="en-US" altLang="zh-CN" sz="1400"/>
              <a:t>61</a:t>
            </a:fld>
            <a:endParaRPr lang="en-US" altLang="zh-CN" sz="1400"/>
          </a:p>
        </p:txBody>
      </p:sp>
      <p:sp>
        <p:nvSpPr>
          <p:cNvPr id="257028" name="Rectangle 2"/>
          <p:cNvSpPr>
            <a:spLocks noGrp="1" noChangeArrowheads="1"/>
          </p:cNvSpPr>
          <p:nvPr>
            <p:ph type="title" idx="4294967295"/>
          </p:nvPr>
        </p:nvSpPr>
        <p:spPr>
          <a:xfrm>
            <a:off x="762000" y="357913"/>
            <a:ext cx="4274820" cy="1017904"/>
          </a:xfrm>
        </p:spPr>
        <p:txBody>
          <a:bodyPr>
            <a:normAutofit/>
          </a:bodyPr>
          <a:lstStyle/>
          <a:p>
            <a:pPr eaLnBrk="1" hangingPunct="1"/>
            <a:r>
              <a:rPr lang="zh-CN" altLang="en-US" sz="4000" b="1" dirty="0">
                <a:solidFill>
                  <a:srgbClr val="FF0000"/>
                </a:solidFill>
                <a:latin typeface="华文宋体" panose="02010600040101010101" pitchFamily="2" charset="-122"/>
                <a:ea typeface="华文宋体" panose="02010600040101010101" pitchFamily="2" charset="-122"/>
              </a:rPr>
              <a:t>能量与温度</a:t>
            </a:r>
            <a:endParaRPr lang="zh-CN" altLang="en-US" sz="4000" dirty="0">
              <a:solidFill>
                <a:srgbClr val="FF0000"/>
              </a:solidFill>
              <a:latin typeface="华文宋体" panose="02010600040101010101" pitchFamily="2" charset="-122"/>
              <a:ea typeface="华文宋体" panose="02010600040101010101" pitchFamily="2" charset="-122"/>
            </a:endParaRPr>
          </a:p>
        </p:txBody>
      </p:sp>
      <p:sp>
        <p:nvSpPr>
          <p:cNvPr id="257029" name="Text Box 3"/>
          <p:cNvSpPr txBox="1">
            <a:spLocks noChangeArrowheads="1"/>
          </p:cNvSpPr>
          <p:nvPr/>
        </p:nvSpPr>
        <p:spPr bwMode="auto">
          <a:xfrm>
            <a:off x="762000" y="1551656"/>
            <a:ext cx="7000540"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ts val="0"/>
              </a:spcBef>
              <a:buFontTx/>
              <a:buNone/>
            </a:pPr>
            <a:r>
              <a:rPr lang="zh-CN" altLang="en-US" sz="2800" b="1" dirty="0">
                <a:latin typeface="华文宋体" panose="02010600040101010101" pitchFamily="2" charset="-122"/>
                <a:ea typeface="华文宋体" panose="02010600040101010101" pitchFamily="2" charset="-122"/>
              </a:rPr>
              <a:t>低温情况下：</a:t>
            </a:r>
          </a:p>
          <a:p>
            <a:pPr eaLnBrk="1" hangingPunct="1">
              <a:lnSpc>
                <a:spcPct val="150000"/>
              </a:lnSpc>
              <a:spcBef>
                <a:spcPts val="0"/>
              </a:spcBef>
              <a:buFontTx/>
              <a:buNone/>
            </a:pPr>
            <a:r>
              <a:rPr lang="en-US" altLang="zh-CN" sz="2800" b="1" dirty="0">
                <a:latin typeface="华文宋体" panose="02010600040101010101" pitchFamily="2" charset="-122"/>
                <a:ea typeface="华文宋体" panose="02010600040101010101" pitchFamily="2" charset="-122"/>
              </a:rPr>
              <a:t>T</a:t>
            </a:r>
            <a:r>
              <a:rPr lang="zh-CN" altLang="en-US" sz="2800" b="1" dirty="0">
                <a:latin typeface="华文宋体" panose="02010600040101010101" pitchFamily="2" charset="-122"/>
                <a:ea typeface="华文宋体" panose="02010600040101010101" pitchFamily="2" charset="-122"/>
              </a:rPr>
              <a:t>非常小，</a:t>
            </a:r>
            <a:r>
              <a:rPr lang="en-US" altLang="zh-CN" sz="2800" b="1" dirty="0">
                <a:latin typeface="华文宋体" panose="02010600040101010101" pitchFamily="2" charset="-122"/>
                <a:ea typeface="华文宋体" panose="02010600040101010101" pitchFamily="2" charset="-122"/>
              </a:rPr>
              <a:t>E</a:t>
            </a:r>
            <a:r>
              <a:rPr lang="zh-CN" altLang="en-US" sz="2800" b="1" dirty="0">
                <a:latin typeface="华文宋体" panose="02010600040101010101" pitchFamily="2" charset="-122"/>
                <a:ea typeface="华文宋体" panose="02010600040101010101" pitchFamily="2" charset="-122"/>
              </a:rPr>
              <a:t>的大小对</a:t>
            </a:r>
            <a:r>
              <a:rPr lang="en-US" altLang="zh-CN" sz="2800" b="1" dirty="0">
                <a:latin typeface="华文宋体" panose="02010600040101010101" pitchFamily="2" charset="-122"/>
                <a:ea typeface="华文宋体" panose="02010600040101010101" pitchFamily="2" charset="-122"/>
              </a:rPr>
              <a:t>P(E) </a:t>
            </a:r>
            <a:r>
              <a:rPr lang="zh-CN" altLang="en-US" sz="2800" b="1" dirty="0">
                <a:latin typeface="华文宋体" panose="02010600040101010101" pitchFamily="2" charset="-122"/>
                <a:ea typeface="华文宋体" panose="02010600040101010101" pitchFamily="2" charset="-122"/>
              </a:rPr>
              <a:t>的影响非常大 ，设</a:t>
            </a:r>
            <a:r>
              <a:rPr lang="en-US" altLang="zh-CN" sz="2800" b="1" dirty="0">
                <a:latin typeface="华文宋体" panose="02010600040101010101" pitchFamily="2" charset="-122"/>
                <a:ea typeface="华文宋体" panose="02010600040101010101" pitchFamily="2" charset="-122"/>
              </a:rPr>
              <a:t>E</a:t>
            </a:r>
            <a:r>
              <a:rPr lang="en-US" altLang="zh-CN" sz="2800" b="1" baseline="-30000" dirty="0">
                <a:latin typeface="华文宋体" panose="02010600040101010101" pitchFamily="2" charset="-122"/>
                <a:ea typeface="华文宋体" panose="02010600040101010101" pitchFamily="2" charset="-122"/>
              </a:rPr>
              <a:t>1</a:t>
            </a:r>
            <a:r>
              <a:rPr lang="en-US" altLang="zh-CN" sz="2800" b="1" dirty="0">
                <a:latin typeface="华文宋体" panose="02010600040101010101" pitchFamily="2" charset="-122"/>
                <a:ea typeface="华文宋体" panose="02010600040101010101" pitchFamily="2" charset="-122"/>
              </a:rPr>
              <a:t>&gt;E</a:t>
            </a:r>
            <a:r>
              <a:rPr lang="en-US" altLang="zh-CN" sz="2800" b="1" baseline="-30000" dirty="0">
                <a:latin typeface="华文宋体" panose="02010600040101010101" pitchFamily="2" charset="-122"/>
                <a:ea typeface="华文宋体" panose="02010600040101010101" pitchFamily="2" charset="-122"/>
              </a:rPr>
              <a:t>2</a:t>
            </a:r>
            <a:r>
              <a:rPr lang="en-US" altLang="zh-CN" sz="2800" b="1" dirty="0">
                <a:latin typeface="华文宋体" panose="02010600040101010101" pitchFamily="2" charset="-122"/>
                <a:ea typeface="华文宋体" panose="02010600040101010101" pitchFamily="2" charset="-122"/>
              </a:rPr>
              <a:t> </a:t>
            </a:r>
            <a:r>
              <a:rPr lang="en-US" altLang="zh-CN" sz="2800" dirty="0">
                <a:latin typeface="华文宋体" panose="02010600040101010101" pitchFamily="2" charset="-122"/>
                <a:ea typeface="华文宋体" panose="02010600040101010101" pitchFamily="2" charset="-122"/>
              </a:rPr>
              <a:t> </a:t>
            </a:r>
            <a:r>
              <a:rPr lang="zh-CN" altLang="en-US" sz="2800" dirty="0">
                <a:latin typeface="华文宋体" panose="02010600040101010101" pitchFamily="2" charset="-122"/>
                <a:ea typeface="华文宋体" panose="02010600040101010101" pitchFamily="2" charset="-122"/>
              </a:rPr>
              <a:t>，则</a:t>
            </a:r>
            <a:r>
              <a:rPr lang="en-US" altLang="zh-CN" sz="2800" b="1" dirty="0">
                <a:latin typeface="华文宋体" panose="02010600040101010101" pitchFamily="2" charset="-122"/>
                <a:ea typeface="华文宋体" panose="02010600040101010101" pitchFamily="2" charset="-122"/>
              </a:rPr>
              <a:t>P(E</a:t>
            </a:r>
            <a:r>
              <a:rPr lang="en-US" altLang="zh-CN" sz="2800" b="1" baseline="-30000" dirty="0">
                <a:latin typeface="华文宋体" panose="02010600040101010101" pitchFamily="2" charset="-122"/>
                <a:ea typeface="华文宋体" panose="02010600040101010101" pitchFamily="2" charset="-122"/>
              </a:rPr>
              <a:t>2</a:t>
            </a:r>
            <a:r>
              <a:rPr lang="en-US" altLang="zh-CN" sz="2800" b="1" dirty="0">
                <a:latin typeface="华文宋体" panose="02010600040101010101" pitchFamily="2" charset="-122"/>
                <a:ea typeface="华文宋体" panose="02010600040101010101" pitchFamily="2" charset="-122"/>
              </a:rPr>
              <a:t>) &gt;&gt; P(E</a:t>
            </a:r>
            <a:r>
              <a:rPr lang="en-US" altLang="zh-CN" sz="2800" b="1" baseline="-30000" dirty="0">
                <a:latin typeface="华文宋体" panose="02010600040101010101" pitchFamily="2" charset="-122"/>
                <a:ea typeface="华文宋体" panose="02010600040101010101" pitchFamily="2" charset="-122"/>
              </a:rPr>
              <a:t>1</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。即，当温度趋近于</a:t>
            </a:r>
            <a:r>
              <a:rPr lang="en-US" altLang="zh-CN" sz="2800" b="1" dirty="0">
                <a:latin typeface="华文宋体" panose="02010600040101010101" pitchFamily="2" charset="-122"/>
                <a:ea typeface="华文宋体" panose="02010600040101010101" pitchFamily="2" charset="-122"/>
              </a:rPr>
              <a:t>0</a:t>
            </a:r>
            <a:r>
              <a:rPr lang="zh-CN" altLang="en-US" sz="2800" b="1" dirty="0">
                <a:latin typeface="华文宋体" panose="02010600040101010101" pitchFamily="2" charset="-122"/>
                <a:ea typeface="华文宋体" panose="02010600040101010101" pitchFamily="2" charset="-122"/>
              </a:rPr>
              <a:t>时，系统几乎不可能处于高能量状态 。</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5FDEB50E-EBA1-4EEC-8878-2907C427C962}"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grpSp>
        <p:nvGrpSpPr>
          <p:cNvPr id="7" name="组合 6"/>
          <p:cNvGrpSpPr/>
          <p:nvPr/>
        </p:nvGrpSpPr>
        <p:grpSpPr>
          <a:xfrm>
            <a:off x="8400804" y="0"/>
            <a:ext cx="851355" cy="6858000"/>
            <a:chOff x="8400804" y="0"/>
            <a:chExt cx="851355" cy="6858000"/>
          </a:xfrm>
        </p:grpSpPr>
        <p:grpSp>
          <p:nvGrpSpPr>
            <p:cNvPr id="8" name="组 9"/>
            <p:cNvGrpSpPr/>
            <p:nvPr/>
          </p:nvGrpSpPr>
          <p:grpSpPr>
            <a:xfrm>
              <a:off x="8400804" y="0"/>
              <a:ext cx="733409" cy="6858000"/>
              <a:chOff x="9055676" y="0"/>
              <a:chExt cx="3136324" cy="6858000"/>
            </a:xfrm>
          </p:grpSpPr>
          <p:sp>
            <p:nvSpPr>
              <p:cNvPr id="10"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矩形 12"/>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9"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7029">
                                            <p:txEl>
                                              <p:pRg st="0" end="0"/>
                                            </p:txEl>
                                          </p:spTgt>
                                        </p:tgtEl>
                                        <p:attrNameLst>
                                          <p:attrName>style.visibility</p:attrName>
                                        </p:attrNameLst>
                                      </p:cBhvr>
                                      <p:to>
                                        <p:strVal val="visible"/>
                                      </p:to>
                                    </p:set>
                                    <p:anim calcmode="lin" valueType="num">
                                      <p:cBhvr additive="base">
                                        <p:cTn id="7" dur="500" fill="hold"/>
                                        <p:tgtEl>
                                          <p:spTgt spid="25702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5702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57029">
                                            <p:txEl>
                                              <p:pRg st="1" end="1"/>
                                            </p:txEl>
                                          </p:spTgt>
                                        </p:tgtEl>
                                        <p:attrNameLst>
                                          <p:attrName>style.visibility</p:attrName>
                                        </p:attrNameLst>
                                      </p:cBhvr>
                                      <p:to>
                                        <p:strVal val="visible"/>
                                      </p:to>
                                    </p:set>
                                    <p:anim calcmode="lin" valueType="num">
                                      <p:cBhvr additive="base">
                                        <p:cTn id="13" dur="500" fill="hold"/>
                                        <p:tgtEl>
                                          <p:spTgt spid="25702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57029">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29" grpId="0" build="p"/>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8050"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602FD1BF-1D40-4555-8D2F-E7C45CA65BD9}" type="datetime1">
              <a:rPr lang="zh-CN" altLang="en-US" sz="1400"/>
              <a:t>2025/5/30</a:t>
            </a:fld>
            <a:endParaRPr lang="zh-CN" altLang="en-US" sz="1400"/>
          </a:p>
        </p:txBody>
      </p:sp>
      <p:sp>
        <p:nvSpPr>
          <p:cNvPr id="258051"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348FF402-4EE6-4CA0-9ED9-E104D74A3F63}" type="slidenum">
              <a:rPr lang="en-US" altLang="zh-CN" sz="1400"/>
              <a:t>62</a:t>
            </a:fld>
            <a:endParaRPr lang="en-US" altLang="zh-CN" sz="1400"/>
          </a:p>
        </p:txBody>
      </p:sp>
      <p:sp>
        <p:nvSpPr>
          <p:cNvPr id="258052" name="Rectangle 2"/>
          <p:cNvSpPr>
            <a:spLocks noGrp="1" noChangeArrowheads="1"/>
          </p:cNvSpPr>
          <p:nvPr>
            <p:ph type="title" idx="4294967295"/>
          </p:nvPr>
        </p:nvSpPr>
        <p:spPr>
          <a:xfrm>
            <a:off x="628650" y="365127"/>
            <a:ext cx="5783580" cy="892174"/>
          </a:xfrm>
        </p:spPr>
        <p:txBody>
          <a:bodyPr>
            <a:normAutofit/>
          </a:bodyPr>
          <a:lstStyle/>
          <a:p>
            <a:pPr eaLnBrk="1" hangingPunct="1"/>
            <a:r>
              <a:rPr lang="zh-CN" altLang="en-US" sz="4000" b="1" dirty="0">
                <a:solidFill>
                  <a:srgbClr val="FF0000"/>
                </a:solidFill>
                <a:latin typeface="华文宋体" panose="02010600040101010101" pitchFamily="2" charset="-122"/>
                <a:ea typeface="华文宋体" panose="02010600040101010101" pitchFamily="2" charset="-122"/>
              </a:rPr>
              <a:t>模拟退火组合优化法 </a:t>
            </a:r>
          </a:p>
        </p:txBody>
      </p:sp>
      <p:sp>
        <p:nvSpPr>
          <p:cNvPr id="258053" name="Rectangle 3"/>
          <p:cNvSpPr>
            <a:spLocks noGrp="1" noChangeArrowheads="1"/>
          </p:cNvSpPr>
          <p:nvPr>
            <p:ph type="body" idx="4294967295"/>
          </p:nvPr>
        </p:nvSpPr>
        <p:spPr>
          <a:xfrm>
            <a:off x="811530" y="1600200"/>
            <a:ext cx="6951010" cy="3581400"/>
          </a:xfrm>
        </p:spPr>
        <p:txBody>
          <a:bodyPr/>
          <a:lstStyle/>
          <a:p>
            <a:pPr marL="0" eaLnBrk="1" hangingPunct="1">
              <a:lnSpc>
                <a:spcPct val="120000"/>
              </a:lnSpc>
              <a:spcBef>
                <a:spcPts val="0"/>
              </a:spcBef>
            </a:pPr>
            <a:r>
              <a:rPr lang="zh-CN" altLang="en-US" b="1" dirty="0">
                <a:latin typeface="华文宋体" panose="02010600040101010101" pitchFamily="2" charset="-122"/>
                <a:ea typeface="华文宋体" panose="02010600040101010101" pitchFamily="2" charset="-122"/>
              </a:rPr>
              <a:t>目标函数</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能量函数</a:t>
            </a:r>
          </a:p>
          <a:p>
            <a:pPr marL="0" eaLnBrk="1" hangingPunct="1">
              <a:lnSpc>
                <a:spcPct val="120000"/>
              </a:lnSpc>
              <a:spcBef>
                <a:spcPts val="0"/>
              </a:spcBef>
            </a:pPr>
            <a:r>
              <a:rPr lang="zh-CN" altLang="en-US" b="1" dirty="0">
                <a:latin typeface="华文宋体" panose="02010600040101010101" pitchFamily="2" charset="-122"/>
                <a:ea typeface="华文宋体" panose="02010600040101010101" pitchFamily="2" charset="-122"/>
              </a:rPr>
              <a:t>人工温度</a:t>
            </a:r>
            <a:r>
              <a:rPr lang="en-US" altLang="zh-CN" b="1" dirty="0">
                <a:latin typeface="华文宋体" panose="02010600040101010101" pitchFamily="2" charset="-122"/>
                <a:ea typeface="华文宋体" panose="02010600040101010101" pitchFamily="2" charset="-122"/>
              </a:rPr>
              <a:t>T——</a:t>
            </a:r>
            <a:r>
              <a:rPr lang="zh-CN" altLang="en-US" b="1" dirty="0">
                <a:latin typeface="华文宋体" panose="02010600040101010101" pitchFamily="2" charset="-122"/>
                <a:ea typeface="华文宋体" panose="02010600040101010101" pitchFamily="2" charset="-122"/>
              </a:rPr>
              <a:t>一个初值较大的数</a:t>
            </a:r>
          </a:p>
          <a:p>
            <a:pPr marL="0" eaLnBrk="1" hangingPunct="1">
              <a:lnSpc>
                <a:spcPct val="120000"/>
              </a:lnSpc>
              <a:spcBef>
                <a:spcPts val="0"/>
              </a:spcBef>
            </a:pPr>
            <a:r>
              <a:rPr lang="zh-CN" altLang="en-US" b="1" dirty="0">
                <a:latin typeface="华文宋体" panose="02010600040101010101" pitchFamily="2" charset="-122"/>
                <a:ea typeface="华文宋体" panose="02010600040101010101" pitchFamily="2" charset="-122"/>
              </a:rPr>
              <a:t>依据网络的能量和温度来决定权重的调整量（称为步长）。</a:t>
            </a:r>
          </a:p>
          <a:p>
            <a:pPr marL="0" eaLnBrk="1" hangingPunct="1">
              <a:lnSpc>
                <a:spcPct val="120000"/>
              </a:lnSpc>
              <a:spcBef>
                <a:spcPts val="0"/>
              </a:spcBef>
            </a:pPr>
            <a:r>
              <a:rPr lang="zh-CN" altLang="en-US" b="1" dirty="0">
                <a:latin typeface="华文宋体" panose="02010600040101010101" pitchFamily="2" charset="-122"/>
                <a:ea typeface="华文宋体" panose="02010600040101010101" pitchFamily="2" charset="-122"/>
              </a:rPr>
              <a:t>与金属的退火过程（</a:t>
            </a:r>
            <a:r>
              <a:rPr lang="en-US" altLang="zh-CN" b="1" dirty="0">
                <a:latin typeface="华文宋体" panose="02010600040101010101" pitchFamily="2" charset="-122"/>
                <a:ea typeface="华文宋体" panose="02010600040101010101" pitchFamily="2" charset="-122"/>
              </a:rPr>
              <a:t>Annealing</a:t>
            </a:r>
            <a:r>
              <a:rPr lang="zh-CN" altLang="en-US" b="1" dirty="0">
                <a:latin typeface="华文宋体" panose="02010600040101010101" pitchFamily="2" charset="-122"/>
                <a:ea typeface="华文宋体" panose="02010600040101010101" pitchFamily="2" charset="-122"/>
              </a:rPr>
              <a:t>）非常相似</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6C824A51-94EE-41E6-A299-F8628EA1D153}"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grpSp>
        <p:nvGrpSpPr>
          <p:cNvPr id="7" name="组合 6"/>
          <p:cNvGrpSpPr/>
          <p:nvPr/>
        </p:nvGrpSpPr>
        <p:grpSpPr>
          <a:xfrm>
            <a:off x="8400804" y="0"/>
            <a:ext cx="851355" cy="6858000"/>
            <a:chOff x="8400804" y="0"/>
            <a:chExt cx="851355" cy="6858000"/>
          </a:xfrm>
        </p:grpSpPr>
        <p:grpSp>
          <p:nvGrpSpPr>
            <p:cNvPr id="8" name="组 9"/>
            <p:cNvGrpSpPr/>
            <p:nvPr/>
          </p:nvGrpSpPr>
          <p:grpSpPr>
            <a:xfrm>
              <a:off x="8400804" y="0"/>
              <a:ext cx="733409" cy="6858000"/>
              <a:chOff x="9055676" y="0"/>
              <a:chExt cx="3136324" cy="6858000"/>
            </a:xfrm>
          </p:grpSpPr>
          <p:sp>
            <p:nvSpPr>
              <p:cNvPr id="10"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矩形 12"/>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9"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8053">
                                            <p:txEl>
                                              <p:pRg st="0" end="0"/>
                                            </p:txEl>
                                          </p:spTgt>
                                        </p:tgtEl>
                                        <p:attrNameLst>
                                          <p:attrName>style.visibility</p:attrName>
                                        </p:attrNameLst>
                                      </p:cBhvr>
                                      <p:to>
                                        <p:strVal val="visible"/>
                                      </p:to>
                                    </p:set>
                                    <p:anim calcmode="lin" valueType="num">
                                      <p:cBhvr additive="base">
                                        <p:cTn id="7" dur="500" fill="hold"/>
                                        <p:tgtEl>
                                          <p:spTgt spid="25805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5805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58053">
                                            <p:txEl>
                                              <p:pRg st="1" end="1"/>
                                            </p:txEl>
                                          </p:spTgt>
                                        </p:tgtEl>
                                        <p:attrNameLst>
                                          <p:attrName>style.visibility</p:attrName>
                                        </p:attrNameLst>
                                      </p:cBhvr>
                                      <p:to>
                                        <p:strVal val="visible"/>
                                      </p:to>
                                    </p:set>
                                    <p:anim calcmode="lin" valueType="num">
                                      <p:cBhvr additive="base">
                                        <p:cTn id="13" dur="500" fill="hold"/>
                                        <p:tgtEl>
                                          <p:spTgt spid="25805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5805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58053">
                                            <p:txEl>
                                              <p:pRg st="2" end="2"/>
                                            </p:txEl>
                                          </p:spTgt>
                                        </p:tgtEl>
                                        <p:attrNameLst>
                                          <p:attrName>style.visibility</p:attrName>
                                        </p:attrNameLst>
                                      </p:cBhvr>
                                      <p:to>
                                        <p:strVal val="visible"/>
                                      </p:to>
                                    </p:set>
                                    <p:anim calcmode="lin" valueType="num">
                                      <p:cBhvr additive="base">
                                        <p:cTn id="19" dur="500" fill="hold"/>
                                        <p:tgtEl>
                                          <p:spTgt spid="25805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5805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58053">
                                            <p:txEl>
                                              <p:pRg st="3" end="3"/>
                                            </p:txEl>
                                          </p:spTgt>
                                        </p:tgtEl>
                                        <p:attrNameLst>
                                          <p:attrName>style.visibility</p:attrName>
                                        </p:attrNameLst>
                                      </p:cBhvr>
                                      <p:to>
                                        <p:strVal val="visible"/>
                                      </p:to>
                                    </p:set>
                                    <p:anim calcmode="lin" valueType="num">
                                      <p:cBhvr additive="base">
                                        <p:cTn id="25" dur="500" fill="hold"/>
                                        <p:tgtEl>
                                          <p:spTgt spid="25805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5805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5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BCDBB84-8F6F-4329-8563-3F7053AF45BA}" type="datetime1">
              <a:rPr lang="zh-CN" altLang="en-US" sz="1400"/>
              <a:t>2025/5/30</a:t>
            </a:fld>
            <a:endParaRPr lang="zh-CN" altLang="en-US" sz="1400"/>
          </a:p>
        </p:txBody>
      </p:sp>
      <p:sp>
        <p:nvSpPr>
          <p:cNvPr id="25907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7C4D12A5-B7F9-4D15-A7FA-45F1119AE7FE}" type="slidenum">
              <a:rPr lang="en-US" altLang="zh-CN" sz="1400"/>
              <a:t>63</a:t>
            </a:fld>
            <a:endParaRPr lang="en-US" altLang="zh-CN" sz="1400"/>
          </a:p>
        </p:txBody>
      </p:sp>
      <p:sp>
        <p:nvSpPr>
          <p:cNvPr id="259076" name="Rectangle 2"/>
          <p:cNvSpPr>
            <a:spLocks noGrp="1" noChangeArrowheads="1"/>
          </p:cNvSpPr>
          <p:nvPr>
            <p:ph type="title" idx="4294967295"/>
          </p:nvPr>
        </p:nvSpPr>
        <p:spPr>
          <a:xfrm>
            <a:off x="628650" y="365126"/>
            <a:ext cx="5532120" cy="915987"/>
          </a:xfrm>
        </p:spPr>
        <p:txBody>
          <a:bodyPr/>
          <a:lstStyle/>
          <a:p>
            <a:pPr eaLnBrk="1" hangingPunct="1"/>
            <a:r>
              <a:rPr lang="zh-CN" altLang="en-US" sz="4000" b="1" dirty="0">
                <a:solidFill>
                  <a:srgbClr val="FF0000"/>
                </a:solidFill>
                <a:latin typeface="华文宋体" panose="02010600040101010101" pitchFamily="2" charset="-122"/>
                <a:ea typeface="华文宋体" panose="02010600040101010101" pitchFamily="2" charset="-122"/>
              </a:rPr>
              <a:t>模拟退火组合优化法</a:t>
            </a:r>
          </a:p>
        </p:txBody>
      </p:sp>
      <p:sp>
        <p:nvSpPr>
          <p:cNvPr id="259077" name="Rectangle 3"/>
          <p:cNvSpPr>
            <a:spLocks noGrp="1" noChangeArrowheads="1"/>
          </p:cNvSpPr>
          <p:nvPr>
            <p:ph type="body" idx="4294967295"/>
          </p:nvPr>
        </p:nvSpPr>
        <p:spPr>
          <a:xfrm>
            <a:off x="0" y="1111934"/>
            <a:ext cx="8281252" cy="5380306"/>
          </a:xfrm>
        </p:spPr>
        <p:txBody>
          <a:bodyPr>
            <a:normAutofit/>
          </a:bodyPr>
          <a:lstStyle/>
          <a:p>
            <a:pPr marL="0" indent="0" eaLnBrk="1" hangingPunct="1">
              <a:lnSpc>
                <a:spcPct val="120000"/>
              </a:lnSpc>
              <a:buNone/>
            </a:pPr>
            <a:r>
              <a:rPr lang="zh-CN" altLang="en-US" b="1" dirty="0">
                <a:latin typeface="华文宋体" panose="02010600040101010101" pitchFamily="2" charset="-122"/>
                <a:ea typeface="华文宋体" panose="02010600040101010101" pitchFamily="2" charset="-122"/>
              </a:rPr>
              <a:t>        基本思想 </a:t>
            </a:r>
          </a:p>
          <a:p>
            <a:pPr lvl="1" eaLnBrk="1" hangingPunct="1">
              <a:lnSpc>
                <a:spcPct val="120000"/>
              </a:lnSpc>
            </a:pPr>
            <a:r>
              <a:rPr lang="zh-CN" altLang="en-US" sz="2800" b="1" dirty="0">
                <a:latin typeface="华文宋体" panose="02010600040101010101" pitchFamily="2" charset="-122"/>
                <a:ea typeface="华文宋体" panose="02010600040101010101" pitchFamily="2" charset="-122"/>
              </a:rPr>
              <a:t>随机地为系统选择一个初始状态</a:t>
            </a:r>
            <a:r>
              <a:rPr lang="en-US" altLang="zh-CN" sz="2800" b="1" dirty="0">
                <a:latin typeface="华文宋体" panose="02010600040101010101" pitchFamily="2" charset="-122"/>
                <a:ea typeface="华文宋体" panose="02010600040101010101" pitchFamily="2" charset="-122"/>
              </a:rPr>
              <a:t>{</a:t>
            </a:r>
            <a:r>
              <a:rPr lang="en-US" altLang="zh-CN" sz="2800" b="1" dirty="0" err="1">
                <a:latin typeface="华文宋体" panose="02010600040101010101" pitchFamily="2" charset="-122"/>
                <a:ea typeface="华文宋体" panose="02010600040101010101" pitchFamily="2" charset="-122"/>
              </a:rPr>
              <a:t>w</a:t>
            </a:r>
            <a:r>
              <a:rPr lang="en-US" altLang="zh-CN" sz="2800" b="1" baseline="-30000" dirty="0" err="1">
                <a:latin typeface="华文宋体" panose="02010600040101010101" pitchFamily="2" charset="-122"/>
                <a:ea typeface="华文宋体" panose="02010600040101010101" pitchFamily="2" charset="-122"/>
              </a:rPr>
              <a:t>ij</a:t>
            </a:r>
            <a:r>
              <a:rPr lang="en-US" altLang="zh-CN" sz="2800" b="1" baseline="30000" dirty="0">
                <a:latin typeface="华文宋体" panose="02010600040101010101" pitchFamily="2" charset="-122"/>
                <a:ea typeface="华文宋体" panose="02010600040101010101" pitchFamily="2" charset="-122"/>
              </a:rPr>
              <a:t>(p)</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，在此初始状态下，给系统一个小的随机扰动</a:t>
            </a:r>
            <a:r>
              <a:rPr lang="en-US" altLang="zh-CN" sz="2800" b="1" dirty="0" err="1">
                <a:latin typeface="华文宋体" panose="02010600040101010101" pitchFamily="2" charset="-122"/>
                <a:ea typeface="华文宋体" panose="02010600040101010101" pitchFamily="2" charset="-122"/>
              </a:rPr>
              <a:t>Δw</a:t>
            </a:r>
            <a:r>
              <a:rPr lang="en-US" altLang="zh-CN" sz="2800" b="1" baseline="-30000" dirty="0" err="1">
                <a:latin typeface="华文宋体" panose="02010600040101010101" pitchFamily="2" charset="-122"/>
                <a:ea typeface="华文宋体" panose="02010600040101010101" pitchFamily="2" charset="-122"/>
              </a:rPr>
              <a:t>ij</a:t>
            </a:r>
            <a:r>
              <a:rPr lang="en-US" altLang="zh-CN" sz="2800" b="1" baseline="30000" dirty="0">
                <a:latin typeface="华文宋体" panose="02010600040101010101" pitchFamily="2" charset="-122"/>
                <a:ea typeface="华文宋体" panose="02010600040101010101" pitchFamily="2" charset="-122"/>
              </a:rPr>
              <a:t>(p)</a:t>
            </a:r>
            <a:r>
              <a:rPr lang="zh-CN" altLang="en-US" sz="2800" b="1" dirty="0">
                <a:latin typeface="华文宋体" panose="02010600040101010101" pitchFamily="2" charset="-122"/>
                <a:ea typeface="华文宋体" panose="02010600040101010101" pitchFamily="2" charset="-122"/>
              </a:rPr>
              <a:t>，计算系统的能量变化</a:t>
            </a:r>
          </a:p>
          <a:p>
            <a:pPr lvl="1" eaLnBrk="1" hangingPunct="1">
              <a:lnSpc>
                <a:spcPct val="120000"/>
              </a:lnSpc>
            </a:pPr>
            <a:r>
              <a:rPr lang="en-US" altLang="zh-CN" sz="2800" b="1" dirty="0">
                <a:latin typeface="华文宋体" panose="02010600040101010101" pitchFamily="2" charset="-122"/>
                <a:ea typeface="华文宋体" panose="02010600040101010101" pitchFamily="2" charset="-122"/>
              </a:rPr>
              <a:t>ΔE=E({</a:t>
            </a:r>
            <a:r>
              <a:rPr lang="en-US" altLang="zh-CN" sz="2800" b="1" dirty="0" err="1">
                <a:latin typeface="华文宋体" panose="02010600040101010101" pitchFamily="2" charset="-122"/>
                <a:ea typeface="华文宋体" panose="02010600040101010101" pitchFamily="2" charset="-122"/>
              </a:rPr>
              <a:t>w</a:t>
            </a:r>
            <a:r>
              <a:rPr lang="en-US" altLang="zh-CN" sz="2800" b="1" baseline="-30000" dirty="0" err="1">
                <a:latin typeface="华文宋体" panose="02010600040101010101" pitchFamily="2" charset="-122"/>
                <a:ea typeface="华文宋体" panose="02010600040101010101" pitchFamily="2" charset="-122"/>
              </a:rPr>
              <a:t>ij</a:t>
            </a:r>
            <a:r>
              <a:rPr lang="en-US" altLang="zh-CN" sz="2800" b="1" baseline="30000" dirty="0">
                <a:latin typeface="华文宋体" panose="02010600040101010101" pitchFamily="2" charset="-122"/>
                <a:ea typeface="华文宋体" panose="02010600040101010101" pitchFamily="2" charset="-122"/>
              </a:rPr>
              <a:t>(p)</a:t>
            </a:r>
            <a:r>
              <a:rPr lang="en-US" altLang="zh-CN" sz="2800" b="1" dirty="0">
                <a:latin typeface="华文宋体" panose="02010600040101010101" pitchFamily="2" charset="-122"/>
                <a:ea typeface="华文宋体" panose="02010600040101010101" pitchFamily="2" charset="-122"/>
              </a:rPr>
              <a:t>+</a:t>
            </a:r>
            <a:r>
              <a:rPr lang="en-US" altLang="zh-CN" sz="2800" b="1" dirty="0" err="1">
                <a:latin typeface="华文宋体" panose="02010600040101010101" pitchFamily="2" charset="-122"/>
                <a:ea typeface="华文宋体" panose="02010600040101010101" pitchFamily="2" charset="-122"/>
              </a:rPr>
              <a:t>Δw</a:t>
            </a:r>
            <a:r>
              <a:rPr lang="en-US" altLang="zh-CN" sz="2800" b="1" baseline="-30000" dirty="0" err="1">
                <a:latin typeface="华文宋体" panose="02010600040101010101" pitchFamily="2" charset="-122"/>
                <a:ea typeface="华文宋体" panose="02010600040101010101" pitchFamily="2" charset="-122"/>
              </a:rPr>
              <a:t>ij</a:t>
            </a:r>
            <a:r>
              <a:rPr lang="en-US" altLang="zh-CN" sz="2800" b="1" baseline="30000" dirty="0">
                <a:latin typeface="华文宋体" panose="02010600040101010101" pitchFamily="2" charset="-122"/>
                <a:ea typeface="华文宋体" panose="02010600040101010101" pitchFamily="2" charset="-122"/>
              </a:rPr>
              <a:t>(p)</a:t>
            </a:r>
            <a:r>
              <a:rPr lang="en-US" altLang="zh-CN" sz="2800" b="1" dirty="0">
                <a:latin typeface="华文宋体" panose="02010600040101010101" pitchFamily="2" charset="-122"/>
                <a:ea typeface="华文宋体" panose="02010600040101010101" pitchFamily="2" charset="-122"/>
              </a:rPr>
              <a:t>})-E({</a:t>
            </a:r>
            <a:r>
              <a:rPr lang="en-US" altLang="zh-CN" sz="2800" b="1" dirty="0" err="1">
                <a:latin typeface="华文宋体" panose="02010600040101010101" pitchFamily="2" charset="-122"/>
                <a:ea typeface="华文宋体" panose="02010600040101010101" pitchFamily="2" charset="-122"/>
              </a:rPr>
              <a:t>w</a:t>
            </a:r>
            <a:r>
              <a:rPr lang="en-US" altLang="zh-CN" sz="2800" b="1" baseline="-30000" dirty="0" err="1">
                <a:latin typeface="华文宋体" panose="02010600040101010101" pitchFamily="2" charset="-122"/>
                <a:ea typeface="华文宋体" panose="02010600040101010101" pitchFamily="2" charset="-122"/>
              </a:rPr>
              <a:t>ij</a:t>
            </a:r>
            <a:r>
              <a:rPr lang="en-US" altLang="zh-CN" sz="2800" b="1" baseline="30000" dirty="0">
                <a:latin typeface="华文宋体" panose="02010600040101010101" pitchFamily="2" charset="-122"/>
                <a:ea typeface="华文宋体" panose="02010600040101010101" pitchFamily="2" charset="-122"/>
              </a:rPr>
              <a:t>(p)</a:t>
            </a:r>
            <a:r>
              <a:rPr lang="en-US" altLang="zh-CN" sz="2800" b="1" dirty="0">
                <a:latin typeface="华文宋体" panose="02010600040101010101" pitchFamily="2" charset="-122"/>
                <a:ea typeface="华文宋体" panose="02010600040101010101" pitchFamily="2" charset="-122"/>
              </a:rPr>
              <a:t>})</a:t>
            </a:r>
            <a:r>
              <a:rPr lang="en-US" altLang="zh-CN" sz="2800" dirty="0">
                <a:latin typeface="华文宋体" panose="02010600040101010101" pitchFamily="2" charset="-122"/>
                <a:ea typeface="华文宋体" panose="02010600040101010101" pitchFamily="2" charset="-122"/>
              </a:rPr>
              <a:t> </a:t>
            </a:r>
          </a:p>
          <a:p>
            <a:pPr lvl="1" algn="just" eaLnBrk="1" hangingPunct="1">
              <a:lnSpc>
                <a:spcPct val="120000"/>
              </a:lnSpc>
            </a:pPr>
            <a:r>
              <a:rPr lang="zh-CN" altLang="en-US" sz="2800" b="1" dirty="0">
                <a:latin typeface="华文宋体" panose="02010600040101010101" pitchFamily="2" charset="-122"/>
                <a:ea typeface="华文宋体" panose="02010600040101010101" pitchFamily="2" charset="-122"/>
              </a:rPr>
              <a:t>若 </a:t>
            </a:r>
            <a:r>
              <a:rPr lang="en-US" altLang="zh-CN" sz="2800" b="1" dirty="0">
                <a:latin typeface="华文宋体" panose="02010600040101010101" pitchFamily="2" charset="-122"/>
                <a:ea typeface="华文宋体" panose="02010600040101010101" pitchFamily="2" charset="-122"/>
              </a:rPr>
              <a:t>ΔE&lt;0 </a:t>
            </a:r>
            <a:r>
              <a:rPr lang="zh-CN" altLang="en-US" sz="2800" b="1" dirty="0">
                <a:latin typeface="华文宋体" panose="02010600040101010101" pitchFamily="2" charset="-122"/>
                <a:ea typeface="华文宋体" panose="02010600040101010101" pitchFamily="2" charset="-122"/>
              </a:rPr>
              <a:t>则接受</a:t>
            </a:r>
          </a:p>
          <a:p>
            <a:pPr lvl="1" algn="just" eaLnBrk="1" hangingPunct="1">
              <a:lnSpc>
                <a:spcPct val="120000"/>
              </a:lnSpc>
            </a:pPr>
            <a:r>
              <a:rPr lang="zh-CN" altLang="en-US" sz="2800" b="1" dirty="0">
                <a:latin typeface="华文宋体" panose="02010600040101010101" pitchFamily="2" charset="-122"/>
                <a:ea typeface="华文宋体" panose="02010600040101010101" pitchFamily="2" charset="-122"/>
              </a:rPr>
              <a:t>若</a:t>
            </a:r>
            <a:r>
              <a:rPr lang="en-US" altLang="zh-CN" sz="2800" b="1" dirty="0">
                <a:latin typeface="华文宋体" panose="02010600040101010101" pitchFamily="2" charset="-122"/>
                <a:ea typeface="华文宋体" panose="02010600040101010101" pitchFamily="2" charset="-122"/>
              </a:rPr>
              <a:t>ΔE≥0 </a:t>
            </a:r>
            <a:r>
              <a:rPr lang="zh-CN" altLang="en-US" sz="2800" b="1" dirty="0">
                <a:latin typeface="华文宋体" panose="02010600040101010101" pitchFamily="2" charset="-122"/>
                <a:ea typeface="华文宋体" panose="02010600040101010101" pitchFamily="2" charset="-122"/>
              </a:rPr>
              <a:t>则依据概率                判断是否被接受</a:t>
            </a:r>
          </a:p>
          <a:p>
            <a:pPr lvl="1" algn="just" eaLnBrk="1" hangingPunct="1">
              <a:lnSpc>
                <a:spcPct val="120000"/>
              </a:lnSpc>
            </a:pPr>
            <a:r>
              <a:rPr lang="zh-CN" altLang="en-US" sz="2800" b="1" dirty="0">
                <a:latin typeface="华文宋体" panose="02010600040101010101" pitchFamily="2" charset="-122"/>
                <a:ea typeface="华文宋体" panose="02010600040101010101" pitchFamily="2" charset="-122"/>
              </a:rPr>
              <a:t>若接受，则系统从状态</a:t>
            </a:r>
            <a:r>
              <a:rPr lang="en-US" altLang="zh-CN" sz="2800" b="1" dirty="0">
                <a:latin typeface="华文宋体" panose="02010600040101010101" pitchFamily="2" charset="-122"/>
                <a:ea typeface="华文宋体" panose="02010600040101010101" pitchFamily="2" charset="-122"/>
              </a:rPr>
              <a:t>{</a:t>
            </a:r>
            <a:r>
              <a:rPr lang="en-US" altLang="zh-CN" sz="2800" b="1" dirty="0" err="1">
                <a:latin typeface="华文宋体" panose="02010600040101010101" pitchFamily="2" charset="-122"/>
                <a:ea typeface="华文宋体" panose="02010600040101010101" pitchFamily="2" charset="-122"/>
              </a:rPr>
              <a:t>w</a:t>
            </a:r>
            <a:r>
              <a:rPr lang="en-US" altLang="zh-CN" sz="2800" b="1" baseline="-30000" dirty="0" err="1">
                <a:latin typeface="华文宋体" panose="02010600040101010101" pitchFamily="2" charset="-122"/>
                <a:ea typeface="华文宋体" panose="02010600040101010101" pitchFamily="2" charset="-122"/>
              </a:rPr>
              <a:t>ij</a:t>
            </a:r>
            <a:r>
              <a:rPr lang="en-US" altLang="zh-CN" sz="2800" b="1" baseline="30000" dirty="0">
                <a:latin typeface="华文宋体" panose="02010600040101010101" pitchFamily="2" charset="-122"/>
                <a:ea typeface="华文宋体" panose="02010600040101010101" pitchFamily="2" charset="-122"/>
              </a:rPr>
              <a:t>(p)</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变换到状态</a:t>
            </a:r>
            <a:r>
              <a:rPr lang="en-US" altLang="zh-CN" sz="2800" b="1" dirty="0">
                <a:latin typeface="华文宋体" panose="02010600040101010101" pitchFamily="2" charset="-122"/>
                <a:ea typeface="华文宋体" panose="02010600040101010101" pitchFamily="2" charset="-122"/>
              </a:rPr>
              <a:t>{</a:t>
            </a:r>
            <a:r>
              <a:rPr lang="en-US" altLang="zh-CN" sz="2800" b="1" dirty="0" err="1">
                <a:latin typeface="华文宋体" panose="02010600040101010101" pitchFamily="2" charset="-122"/>
                <a:ea typeface="华文宋体" panose="02010600040101010101" pitchFamily="2" charset="-122"/>
              </a:rPr>
              <a:t>w</a:t>
            </a:r>
            <a:r>
              <a:rPr lang="en-US" altLang="zh-CN" sz="2800" b="1" baseline="-30000" dirty="0" err="1">
                <a:latin typeface="华文宋体" panose="02010600040101010101" pitchFamily="2" charset="-122"/>
                <a:ea typeface="华文宋体" panose="02010600040101010101" pitchFamily="2" charset="-122"/>
              </a:rPr>
              <a:t>ij</a:t>
            </a:r>
            <a:r>
              <a:rPr lang="en-US" altLang="zh-CN" sz="2800" b="1" baseline="30000" dirty="0">
                <a:latin typeface="华文宋体" panose="02010600040101010101" pitchFamily="2" charset="-122"/>
                <a:ea typeface="华文宋体" panose="02010600040101010101" pitchFamily="2" charset="-122"/>
              </a:rPr>
              <a:t>(p)</a:t>
            </a:r>
            <a:r>
              <a:rPr lang="en-US" altLang="zh-CN" sz="2800" b="1" dirty="0">
                <a:latin typeface="华文宋体" panose="02010600040101010101" pitchFamily="2" charset="-122"/>
                <a:ea typeface="华文宋体" panose="02010600040101010101" pitchFamily="2" charset="-122"/>
              </a:rPr>
              <a:t>+</a:t>
            </a:r>
            <a:r>
              <a:rPr lang="en-US" altLang="zh-CN" sz="2800" b="1" dirty="0" err="1">
                <a:latin typeface="华文宋体" panose="02010600040101010101" pitchFamily="2" charset="-122"/>
                <a:ea typeface="华文宋体" panose="02010600040101010101" pitchFamily="2" charset="-122"/>
              </a:rPr>
              <a:t>Δw</a:t>
            </a:r>
            <a:r>
              <a:rPr lang="en-US" altLang="zh-CN" sz="2800" b="1" baseline="-30000" dirty="0" err="1">
                <a:latin typeface="华文宋体" panose="02010600040101010101" pitchFamily="2" charset="-122"/>
                <a:ea typeface="华文宋体" panose="02010600040101010101" pitchFamily="2" charset="-122"/>
              </a:rPr>
              <a:t>ij</a:t>
            </a:r>
            <a:r>
              <a:rPr lang="en-US" altLang="zh-CN" sz="2800" b="1" baseline="30000" dirty="0">
                <a:latin typeface="华文宋体" panose="02010600040101010101" pitchFamily="2" charset="-122"/>
                <a:ea typeface="华文宋体" panose="02010600040101010101" pitchFamily="2" charset="-122"/>
              </a:rPr>
              <a:t>(p)</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；否则，系统保持不变 </a:t>
            </a:r>
          </a:p>
        </p:txBody>
      </p:sp>
      <p:graphicFrame>
        <p:nvGraphicFramePr>
          <p:cNvPr id="259078" name="对象 259077"/>
          <p:cNvGraphicFramePr>
            <a:graphicFrameLocks noChangeAspect="1"/>
          </p:cNvGraphicFramePr>
          <p:nvPr/>
        </p:nvGraphicFramePr>
        <p:xfrm>
          <a:off x="3923348" y="4254818"/>
          <a:ext cx="1447800" cy="838200"/>
        </p:xfrm>
        <a:graphic>
          <a:graphicData uri="http://schemas.openxmlformats.org/presentationml/2006/ole">
            <mc:AlternateContent xmlns:mc="http://schemas.openxmlformats.org/markup-compatibility/2006">
              <mc:Choice xmlns:v="urn:schemas-microsoft-com:vml" Requires="v">
                <p:oleObj spid="_x0000_s13434" r:id="rId3" imgW="739140" imgH="433070" progId="Equation.3">
                  <p:embed/>
                </p:oleObj>
              </mc:Choice>
              <mc:Fallback>
                <p:oleObj r:id="rId3" imgW="739140" imgH="433070" progId="Equation.3">
                  <p:embed/>
                  <p:pic>
                    <p:nvPicPr>
                      <p:cNvPr id="0" name="对象 25907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3348" y="4254818"/>
                        <a:ext cx="1447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21B04B0E-5095-468B-9526-4A859605F9E1}"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grpSp>
        <p:nvGrpSpPr>
          <p:cNvPr id="8" name="组合 7"/>
          <p:cNvGrpSpPr/>
          <p:nvPr/>
        </p:nvGrpSpPr>
        <p:grpSpPr>
          <a:xfrm>
            <a:off x="8400804" y="0"/>
            <a:ext cx="851355" cy="6858000"/>
            <a:chOff x="8400804" y="0"/>
            <a:chExt cx="851355" cy="6858000"/>
          </a:xfrm>
        </p:grpSpPr>
        <p:grpSp>
          <p:nvGrpSpPr>
            <p:cNvPr id="9" name="组 9"/>
            <p:cNvGrpSpPr/>
            <p:nvPr/>
          </p:nvGrpSpPr>
          <p:grpSpPr>
            <a:xfrm>
              <a:off x="8400804" y="0"/>
              <a:ext cx="733409" cy="6858000"/>
              <a:chOff x="9055676" y="0"/>
              <a:chExt cx="3136324" cy="6858000"/>
            </a:xfrm>
          </p:grpSpPr>
          <p:sp>
            <p:nvSpPr>
              <p:cNvPr id="11"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矩形 13"/>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0" name="图形 11" descr="衬衫"/>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0098"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12D4A7AC-3F0C-4D8B-A615-30AF0678D47B}" type="datetime1">
              <a:rPr lang="zh-CN" altLang="en-US" sz="1400"/>
              <a:t>2025/5/30</a:t>
            </a:fld>
            <a:endParaRPr lang="zh-CN" altLang="en-US" sz="1400"/>
          </a:p>
        </p:txBody>
      </p:sp>
      <p:sp>
        <p:nvSpPr>
          <p:cNvPr id="260099"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5B3285A9-FD6F-42C6-987A-CFF523E6E90E}" type="slidenum">
              <a:rPr lang="en-US" altLang="zh-CN" sz="1400"/>
              <a:t>64</a:t>
            </a:fld>
            <a:endParaRPr lang="en-US" altLang="zh-CN" sz="1400"/>
          </a:p>
        </p:txBody>
      </p:sp>
      <p:sp>
        <p:nvSpPr>
          <p:cNvPr id="260100" name="Rectangle 2"/>
          <p:cNvSpPr>
            <a:spLocks noGrp="1" noChangeArrowheads="1"/>
          </p:cNvSpPr>
          <p:nvPr>
            <p:ph type="title" idx="4294967295"/>
          </p:nvPr>
        </p:nvSpPr>
        <p:spPr>
          <a:xfrm>
            <a:off x="628651" y="365126"/>
            <a:ext cx="6858000" cy="890231"/>
          </a:xfrm>
        </p:spPr>
        <p:txBody>
          <a:bodyPr>
            <a:normAutofit/>
          </a:bodyPr>
          <a:lstStyle/>
          <a:p>
            <a:pPr eaLnBrk="1" hangingPunct="1"/>
            <a:r>
              <a:rPr lang="zh-CN" altLang="en-US" sz="4000" b="1" dirty="0">
                <a:solidFill>
                  <a:srgbClr val="FF0000"/>
                </a:solidFill>
                <a:latin typeface="华文宋体" panose="02010600040101010101" pitchFamily="2" charset="-122"/>
                <a:ea typeface="华文宋体" panose="02010600040101010101" pitchFamily="2" charset="-122"/>
              </a:rPr>
              <a:t>模拟退火组合优化法</a:t>
            </a:r>
          </a:p>
        </p:txBody>
      </p:sp>
      <p:sp>
        <p:nvSpPr>
          <p:cNvPr id="260101" name="Rectangle 3"/>
          <p:cNvSpPr>
            <a:spLocks noGrp="1" noChangeArrowheads="1"/>
          </p:cNvSpPr>
          <p:nvPr>
            <p:ph type="body" idx="4294967295"/>
          </p:nvPr>
        </p:nvSpPr>
        <p:spPr>
          <a:xfrm>
            <a:off x="179012" y="1287108"/>
            <a:ext cx="8102240" cy="1354494"/>
          </a:xfrm>
        </p:spPr>
        <p:txBody>
          <a:bodyPr>
            <a:normAutofit/>
          </a:bodyPr>
          <a:lstStyle/>
          <a:p>
            <a:pPr lvl="1" eaLnBrk="1" hangingPunct="1">
              <a:lnSpc>
                <a:spcPct val="120000"/>
              </a:lnSpc>
              <a:spcBef>
                <a:spcPts val="0"/>
              </a:spcBef>
            </a:pPr>
            <a:r>
              <a:rPr lang="zh-CN" altLang="en-US" sz="2800" b="1" dirty="0">
                <a:latin typeface="华文宋体" panose="02010600040101010101" pitchFamily="2" charset="-122"/>
                <a:ea typeface="华文宋体" panose="02010600040101010101" pitchFamily="2" charset="-122"/>
              </a:rPr>
              <a:t>在这个过程中，逐渐地降低温度</a:t>
            </a:r>
            <a:r>
              <a:rPr lang="en-US" altLang="zh-CN" sz="2800" b="1" dirty="0">
                <a:latin typeface="华文宋体" panose="02010600040101010101" pitchFamily="2" charset="-122"/>
                <a:ea typeface="华文宋体" panose="02010600040101010101" pitchFamily="2" charset="-122"/>
              </a:rPr>
              <a:t>T</a:t>
            </a:r>
            <a:r>
              <a:rPr lang="zh-CN" altLang="en-US" sz="2800" b="1" dirty="0">
                <a:latin typeface="华文宋体" panose="02010600040101010101" pitchFamily="2" charset="-122"/>
                <a:ea typeface="华文宋体" panose="02010600040101010101" pitchFamily="2" charset="-122"/>
              </a:rPr>
              <a:t>。所得的系统状态序列</a:t>
            </a:r>
            <a:r>
              <a:rPr lang="en-US" altLang="zh-CN" sz="2800" b="1" dirty="0">
                <a:latin typeface="华文宋体" panose="02010600040101010101" pitchFamily="2" charset="-122"/>
                <a:ea typeface="华文宋体" panose="02010600040101010101" pitchFamily="2" charset="-122"/>
              </a:rPr>
              <a:t>{</a:t>
            </a:r>
            <a:r>
              <a:rPr lang="en-US" altLang="zh-CN" sz="2800" b="1" dirty="0" err="1">
                <a:latin typeface="华文宋体" panose="02010600040101010101" pitchFamily="2" charset="-122"/>
                <a:ea typeface="华文宋体" panose="02010600040101010101" pitchFamily="2" charset="-122"/>
              </a:rPr>
              <a:t>w</a:t>
            </a:r>
            <a:r>
              <a:rPr lang="en-US" altLang="zh-CN" sz="2800" b="1" baseline="-30000" dirty="0" err="1">
                <a:latin typeface="华文宋体" panose="02010600040101010101" pitchFamily="2" charset="-122"/>
                <a:ea typeface="华文宋体" panose="02010600040101010101" pitchFamily="2" charset="-122"/>
              </a:rPr>
              <a:t>ij</a:t>
            </a:r>
            <a:r>
              <a:rPr lang="en-US" altLang="zh-CN" sz="2800" b="1" baseline="30000" dirty="0">
                <a:latin typeface="华文宋体" panose="02010600040101010101" pitchFamily="2" charset="-122"/>
                <a:ea typeface="华文宋体" panose="02010600040101010101" pitchFamily="2" charset="-122"/>
              </a:rPr>
              <a:t>(p)</a:t>
            </a:r>
            <a:r>
              <a:rPr lang="en-US" altLang="zh-CN" sz="2800" b="1" dirty="0">
                <a:latin typeface="华文宋体" panose="02010600040101010101" pitchFamily="2" charset="-122"/>
                <a:ea typeface="华文宋体" panose="02010600040101010101" pitchFamily="2" charset="-122"/>
              </a:rPr>
              <a:t> }</a:t>
            </a:r>
            <a:r>
              <a:rPr lang="zh-CN" altLang="en-US" sz="2800" b="1" dirty="0">
                <a:latin typeface="华文宋体" panose="02010600040101010101" pitchFamily="2" charset="-122"/>
                <a:ea typeface="华文宋体" panose="02010600040101010101" pitchFamily="2" charset="-122"/>
              </a:rPr>
              <a:t>将满足下列分布 </a:t>
            </a:r>
          </a:p>
        </p:txBody>
      </p:sp>
      <p:graphicFrame>
        <p:nvGraphicFramePr>
          <p:cNvPr id="260102" name="对象 260101"/>
          <p:cNvGraphicFramePr>
            <a:graphicFrameLocks noChangeAspect="1"/>
          </p:cNvGraphicFramePr>
          <p:nvPr/>
        </p:nvGraphicFramePr>
        <p:xfrm>
          <a:off x="1988931" y="2752728"/>
          <a:ext cx="4034679" cy="1320440"/>
        </p:xfrm>
        <a:graphic>
          <a:graphicData uri="http://schemas.openxmlformats.org/presentationml/2006/ole">
            <mc:AlternateContent xmlns:mc="http://schemas.openxmlformats.org/markup-compatibility/2006">
              <mc:Choice xmlns:v="urn:schemas-microsoft-com:vml" Requires="v">
                <p:oleObj spid="_x0000_s14564" r:id="rId3" imgW="1739900" imgH="508000" progId="Equation.3">
                  <p:embed/>
                </p:oleObj>
              </mc:Choice>
              <mc:Fallback>
                <p:oleObj r:id="rId3" imgW="1739900" imgH="508000" progId="Equation.3">
                  <p:embed/>
                  <p:pic>
                    <p:nvPicPr>
                      <p:cNvPr id="0" name="对象 2601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8931" y="2752728"/>
                        <a:ext cx="4034679" cy="1320440"/>
                      </a:xfrm>
                      <a:prstGeom prst="rect">
                        <a:avLst/>
                      </a:prstGeom>
                      <a:noFill/>
                      <a:ln>
                        <a:noFill/>
                      </a:ln>
                    </p:spPr>
                  </p:pic>
                </p:oleObj>
              </mc:Fallback>
            </mc:AlternateContent>
          </a:graphicData>
        </a:graphic>
      </p:graphicFrame>
      <p:graphicFrame>
        <p:nvGraphicFramePr>
          <p:cNvPr id="260103" name="对象 260102"/>
          <p:cNvGraphicFramePr>
            <a:graphicFrameLocks noChangeAspect="1"/>
          </p:cNvGraphicFramePr>
          <p:nvPr/>
        </p:nvGraphicFramePr>
        <p:xfrm>
          <a:off x="1892495" y="4435476"/>
          <a:ext cx="3819525" cy="1524000"/>
        </p:xfrm>
        <a:graphic>
          <a:graphicData uri="http://schemas.openxmlformats.org/presentationml/2006/ole">
            <mc:AlternateContent xmlns:mc="http://schemas.openxmlformats.org/markup-compatibility/2006">
              <mc:Choice xmlns:v="urn:schemas-microsoft-com:vml" Requires="v">
                <p:oleObj spid="_x0000_s14565" r:id="rId5" imgW="1688465" imgH="635000" progId="Equation.3">
                  <p:embed/>
                </p:oleObj>
              </mc:Choice>
              <mc:Fallback>
                <p:oleObj r:id="rId5" imgW="1688465" imgH="635000" progId="Equation.3">
                  <p:embed/>
                  <p:pic>
                    <p:nvPicPr>
                      <p:cNvPr id="0" name="对象 26010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2495" y="4435476"/>
                        <a:ext cx="3819525"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DFC44B4F-A4FE-4D87-957D-440FB587B071}"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grpSp>
        <p:nvGrpSpPr>
          <p:cNvPr id="9" name="组合 8"/>
          <p:cNvGrpSpPr/>
          <p:nvPr/>
        </p:nvGrpSpPr>
        <p:grpSpPr>
          <a:xfrm>
            <a:off x="8400804" y="0"/>
            <a:ext cx="851355" cy="6858000"/>
            <a:chOff x="8400804" y="0"/>
            <a:chExt cx="851355" cy="6858000"/>
          </a:xfrm>
        </p:grpSpPr>
        <p:grpSp>
          <p:nvGrpSpPr>
            <p:cNvPr id="10" name="组 9"/>
            <p:cNvGrpSpPr/>
            <p:nvPr/>
          </p:nvGrpSpPr>
          <p:grpSpPr>
            <a:xfrm>
              <a:off x="8400804" y="0"/>
              <a:ext cx="733409" cy="6858000"/>
              <a:chOff x="9055676" y="0"/>
              <a:chExt cx="3136324" cy="6858000"/>
            </a:xfrm>
          </p:grpSpPr>
          <p:sp>
            <p:nvSpPr>
              <p:cNvPr id="12"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矩形 14"/>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1" descr="衬衫"/>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0101">
                                            <p:txEl>
                                              <p:pRg st="0" end="0"/>
                                            </p:txEl>
                                          </p:spTgt>
                                        </p:tgtEl>
                                        <p:attrNameLst>
                                          <p:attrName>style.visibility</p:attrName>
                                        </p:attrNameLst>
                                      </p:cBhvr>
                                      <p:to>
                                        <p:strVal val="visible"/>
                                      </p:to>
                                    </p:set>
                                    <p:anim calcmode="lin" valueType="num">
                                      <p:cBhvr additive="base">
                                        <p:cTn id="7" dur="500" fill="hold"/>
                                        <p:tgtEl>
                                          <p:spTgt spid="26010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6010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60102"/>
                                        </p:tgtEl>
                                        <p:attrNameLst>
                                          <p:attrName>style.visibility</p:attrName>
                                        </p:attrNameLst>
                                      </p:cBhvr>
                                      <p:to>
                                        <p:strVal val="visible"/>
                                      </p:to>
                                    </p:set>
                                    <p:anim calcmode="lin" valueType="num">
                                      <p:cBhvr additive="base">
                                        <p:cTn id="13" dur="500" fill="hold"/>
                                        <p:tgtEl>
                                          <p:spTgt spid="260102"/>
                                        </p:tgtEl>
                                        <p:attrNameLst>
                                          <p:attrName>ppt_x</p:attrName>
                                        </p:attrNameLst>
                                      </p:cBhvr>
                                      <p:tavLst>
                                        <p:tav tm="0">
                                          <p:val>
                                            <p:strVal val="0-#ppt_w/2"/>
                                          </p:val>
                                        </p:tav>
                                        <p:tav tm="100000">
                                          <p:val>
                                            <p:strVal val="#ppt_x"/>
                                          </p:val>
                                        </p:tav>
                                      </p:tavLst>
                                    </p:anim>
                                    <p:anim calcmode="lin" valueType="num">
                                      <p:cBhvr additive="base">
                                        <p:cTn id="14" dur="500" fill="hold"/>
                                        <p:tgtEl>
                                          <p:spTgt spid="26010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60103"/>
                                        </p:tgtEl>
                                        <p:attrNameLst>
                                          <p:attrName>style.visibility</p:attrName>
                                        </p:attrNameLst>
                                      </p:cBhvr>
                                      <p:to>
                                        <p:strVal val="visible"/>
                                      </p:to>
                                    </p:set>
                                    <p:anim calcmode="lin" valueType="num">
                                      <p:cBhvr additive="base">
                                        <p:cTn id="19" dur="500" fill="hold"/>
                                        <p:tgtEl>
                                          <p:spTgt spid="260103"/>
                                        </p:tgtEl>
                                        <p:attrNameLst>
                                          <p:attrName>ppt_x</p:attrName>
                                        </p:attrNameLst>
                                      </p:cBhvr>
                                      <p:tavLst>
                                        <p:tav tm="0">
                                          <p:val>
                                            <p:strVal val="0-#ppt_w/2"/>
                                          </p:val>
                                        </p:tav>
                                        <p:tav tm="100000">
                                          <p:val>
                                            <p:strVal val="#ppt_x"/>
                                          </p:val>
                                        </p:tav>
                                      </p:tavLst>
                                    </p:anim>
                                    <p:anim calcmode="lin" valueType="num">
                                      <p:cBhvr additive="base">
                                        <p:cTn id="20" dur="500" fill="hold"/>
                                        <p:tgtEl>
                                          <p:spTgt spid="2601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101" grpId="0" build="p"/>
    </p:bld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1122"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6146B837-0CA1-4E55-A214-F517A36D8635}" type="datetime1">
              <a:rPr lang="zh-CN" altLang="en-US" sz="1400"/>
              <a:t>2025/5/30</a:t>
            </a:fld>
            <a:endParaRPr lang="zh-CN" altLang="en-US" sz="1400"/>
          </a:p>
        </p:txBody>
      </p:sp>
      <p:sp>
        <p:nvSpPr>
          <p:cNvPr id="261123"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9D35438C-1C07-4E0A-A9DB-6D5B89CE4E19}" type="slidenum">
              <a:rPr lang="en-US" altLang="zh-CN" sz="1400"/>
              <a:t>65</a:t>
            </a:fld>
            <a:endParaRPr lang="en-US" altLang="zh-CN" sz="1400"/>
          </a:p>
        </p:txBody>
      </p:sp>
      <p:sp>
        <p:nvSpPr>
          <p:cNvPr id="261124" name="Rectangle 2"/>
          <p:cNvSpPr>
            <a:spLocks noGrp="1" noChangeArrowheads="1"/>
          </p:cNvSpPr>
          <p:nvPr>
            <p:ph type="title" idx="4294967295"/>
          </p:nvPr>
        </p:nvSpPr>
        <p:spPr>
          <a:xfrm>
            <a:off x="628650" y="295275"/>
            <a:ext cx="6457950" cy="915987"/>
          </a:xfrm>
        </p:spPr>
        <p:txBody>
          <a:bodyPr>
            <a:normAutofit/>
          </a:bodyPr>
          <a:lstStyle/>
          <a:p>
            <a:pPr eaLnBrk="1" hangingPunct="1"/>
            <a:r>
              <a:rPr lang="zh-CN" altLang="en-US" sz="4000" b="1" dirty="0">
                <a:solidFill>
                  <a:srgbClr val="FF0000"/>
                </a:solidFill>
                <a:latin typeface="华文宋体" panose="02010600040101010101" pitchFamily="2" charset="-122"/>
                <a:ea typeface="华文宋体" panose="02010600040101010101" pitchFamily="2" charset="-122"/>
              </a:rPr>
              <a:t>算法</a:t>
            </a:r>
            <a:r>
              <a:rPr lang="en-US" altLang="zh-CN" sz="4000" b="1" dirty="0">
                <a:solidFill>
                  <a:srgbClr val="FF0000"/>
                </a:solidFill>
                <a:latin typeface="华文宋体" panose="02010600040101010101" pitchFamily="2" charset="-122"/>
                <a:ea typeface="华文宋体" panose="02010600040101010101" pitchFamily="2" charset="-122"/>
              </a:rPr>
              <a:t>2 </a:t>
            </a:r>
            <a:r>
              <a:rPr lang="zh-CN" altLang="en-US" sz="4000" b="1" dirty="0">
                <a:solidFill>
                  <a:srgbClr val="FF0000"/>
                </a:solidFill>
                <a:latin typeface="华文宋体" panose="02010600040101010101" pitchFamily="2" charset="-122"/>
                <a:ea typeface="华文宋体" panose="02010600040101010101" pitchFamily="2" charset="-122"/>
              </a:rPr>
              <a:t>模拟退火算法 </a:t>
            </a:r>
          </a:p>
        </p:txBody>
      </p:sp>
      <p:sp>
        <p:nvSpPr>
          <p:cNvPr id="261125" name="Rectangle 3"/>
          <p:cNvSpPr>
            <a:spLocks noGrp="1" noChangeArrowheads="1"/>
          </p:cNvSpPr>
          <p:nvPr>
            <p:ph type="body" idx="4294967295"/>
          </p:nvPr>
        </p:nvSpPr>
        <p:spPr>
          <a:xfrm>
            <a:off x="457200" y="1417638"/>
            <a:ext cx="8044442" cy="5040312"/>
          </a:xfrm>
        </p:spPr>
        <p:txBody>
          <a:bodyPr>
            <a:normAutofit/>
          </a:bodyPr>
          <a:lstStyle/>
          <a:p>
            <a:pPr eaLnBrk="1" hangingPunct="1">
              <a:lnSpc>
                <a:spcPct val="120000"/>
              </a:lnSpc>
              <a:spcBef>
                <a:spcPts val="0"/>
              </a:spcBef>
              <a:buFontTx/>
              <a:buNone/>
            </a:pPr>
            <a:r>
              <a:rPr lang="en-US" altLang="zh-CN" sz="2800" b="1" dirty="0">
                <a:latin typeface="华文宋体" panose="02010600040101010101" pitchFamily="2" charset="-122"/>
                <a:ea typeface="华文宋体" panose="02010600040101010101" pitchFamily="2" charset="-122"/>
              </a:rPr>
              <a:t>1</a:t>
            </a:r>
            <a:r>
              <a:rPr lang="zh-CN" altLang="en-US" sz="2800" b="1" dirty="0">
                <a:latin typeface="华文宋体" panose="02010600040101010101" pitchFamily="2" charset="-122"/>
                <a:ea typeface="华文宋体" panose="02010600040101010101" pitchFamily="2" charset="-122"/>
              </a:rPr>
              <a:t>初始化各层的权矩阵</a:t>
            </a:r>
            <a:r>
              <a:rPr lang="en-US" altLang="zh-CN" sz="2800" b="1" dirty="0">
                <a:latin typeface="华文宋体" panose="02010600040101010101" pitchFamily="2" charset="-122"/>
                <a:ea typeface="华文宋体" panose="02010600040101010101" pitchFamily="2" charset="-122"/>
              </a:rPr>
              <a:t>W</a:t>
            </a:r>
            <a:r>
              <a:rPr lang="zh-CN" altLang="en-US" sz="2800" b="1" dirty="0">
                <a:latin typeface="华文宋体" panose="02010600040101010101" pitchFamily="2" charset="-122"/>
                <a:ea typeface="华文宋体" panose="02010600040101010101" pitchFamily="2" charset="-122"/>
              </a:rPr>
              <a:t>；定义人工温度</a:t>
            </a:r>
            <a:r>
              <a:rPr lang="en-US" altLang="zh-CN" sz="2800" b="1" dirty="0">
                <a:latin typeface="华文宋体" panose="02010600040101010101" pitchFamily="2" charset="-122"/>
                <a:ea typeface="华文宋体" panose="02010600040101010101" pitchFamily="2" charset="-122"/>
              </a:rPr>
              <a:t>T</a:t>
            </a:r>
            <a:r>
              <a:rPr lang="zh-CN" altLang="en-US" sz="2800" b="1" dirty="0">
                <a:latin typeface="华文宋体" panose="02010600040101010101" pitchFamily="2" charset="-122"/>
                <a:ea typeface="华文宋体" panose="02010600040101010101" pitchFamily="2" charset="-122"/>
              </a:rPr>
              <a:t>的初值；</a:t>
            </a:r>
          </a:p>
          <a:p>
            <a:pPr eaLnBrk="1" hangingPunct="1">
              <a:lnSpc>
                <a:spcPct val="120000"/>
              </a:lnSpc>
              <a:spcBef>
                <a:spcPts val="0"/>
              </a:spcBef>
              <a:buFontTx/>
              <a:buNone/>
            </a:pPr>
            <a:r>
              <a:rPr lang="en-US" altLang="zh-CN" sz="2800" b="1" dirty="0">
                <a:latin typeface="华文宋体" panose="02010600040101010101" pitchFamily="2" charset="-122"/>
                <a:ea typeface="华文宋体" panose="02010600040101010101" pitchFamily="2" charset="-122"/>
              </a:rPr>
              <a:t>2 </a:t>
            </a:r>
            <a:r>
              <a:rPr lang="zh-CN" altLang="en-US" sz="2800" b="1" dirty="0">
                <a:latin typeface="华文宋体" panose="02010600040101010101" pitchFamily="2" charset="-122"/>
                <a:ea typeface="华文宋体" panose="02010600040101010101" pitchFamily="2" charset="-122"/>
              </a:rPr>
              <a:t>对每一个温度</a:t>
            </a:r>
            <a:r>
              <a:rPr lang="en-US" altLang="zh-CN" sz="2800" b="1" dirty="0">
                <a:latin typeface="华文宋体" panose="02010600040101010101" pitchFamily="2" charset="-122"/>
                <a:ea typeface="华文宋体" panose="02010600040101010101" pitchFamily="2" charset="-122"/>
              </a:rPr>
              <a:t>T</a:t>
            </a:r>
            <a:r>
              <a:rPr lang="zh-CN" altLang="en-US" sz="2800" b="1" dirty="0">
                <a:latin typeface="华文宋体" panose="02010600040101010101" pitchFamily="2" charset="-122"/>
                <a:ea typeface="华文宋体" panose="02010600040101010101" pitchFamily="2" charset="-122"/>
              </a:rPr>
              <a:t>重复如下过程：</a:t>
            </a:r>
          </a:p>
          <a:p>
            <a:pPr eaLnBrk="1" hangingPunct="1">
              <a:lnSpc>
                <a:spcPct val="120000"/>
              </a:lnSpc>
              <a:spcBef>
                <a:spcPts val="0"/>
              </a:spcBef>
              <a:buFontTx/>
              <a:buNone/>
            </a:pPr>
            <a:r>
              <a:rPr lang="zh-CN" altLang="en-US" sz="2800" b="1"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2.1 </a:t>
            </a:r>
            <a:r>
              <a:rPr lang="zh-CN" altLang="en-US" sz="2800" b="1" dirty="0">
                <a:latin typeface="华文宋体" panose="02010600040101010101" pitchFamily="2" charset="-122"/>
                <a:ea typeface="华文宋体" panose="02010600040101010101" pitchFamily="2" charset="-122"/>
              </a:rPr>
              <a:t>取一样本，计算其输出与目标函数</a:t>
            </a:r>
            <a:r>
              <a:rPr lang="en-US" altLang="zh-CN" sz="2800" b="1" dirty="0">
                <a:latin typeface="华文宋体" panose="02010600040101010101" pitchFamily="2" charset="-122"/>
                <a:ea typeface="华文宋体" panose="02010600040101010101" pitchFamily="2" charset="-122"/>
              </a:rPr>
              <a:t>E({</a:t>
            </a:r>
            <a:r>
              <a:rPr lang="en-US" altLang="zh-CN" sz="2800" b="1" dirty="0" err="1">
                <a:latin typeface="华文宋体" panose="02010600040101010101" pitchFamily="2" charset="-122"/>
                <a:ea typeface="华文宋体" panose="02010600040101010101" pitchFamily="2" charset="-122"/>
              </a:rPr>
              <a:t>w</a:t>
            </a:r>
            <a:r>
              <a:rPr lang="en-US" altLang="zh-CN" sz="2800" b="1" baseline="-30000" dirty="0" err="1">
                <a:latin typeface="华文宋体" panose="02010600040101010101" pitchFamily="2" charset="-122"/>
                <a:ea typeface="华文宋体" panose="02010600040101010101" pitchFamily="2" charset="-122"/>
              </a:rPr>
              <a:t>ij</a:t>
            </a:r>
            <a:r>
              <a:rPr lang="en-US" altLang="zh-CN" sz="2800" b="1" baseline="30000" dirty="0">
                <a:latin typeface="华文宋体" panose="02010600040101010101" pitchFamily="2" charset="-122"/>
                <a:ea typeface="华文宋体" panose="02010600040101010101" pitchFamily="2" charset="-122"/>
              </a:rPr>
              <a:t>(p)</a:t>
            </a:r>
            <a:r>
              <a:rPr lang="en-US" altLang="zh-CN" sz="2800" b="1" dirty="0">
                <a:latin typeface="华文宋体" panose="02010600040101010101" pitchFamily="2" charset="-122"/>
                <a:ea typeface="华文宋体" panose="02010600040101010101" pitchFamily="2" charset="-122"/>
              </a:rPr>
              <a:t> })</a:t>
            </a:r>
            <a:r>
              <a:rPr lang="zh-CN" altLang="en-US" sz="2800" b="1" dirty="0">
                <a:latin typeface="华文宋体" panose="02010600040101010101" pitchFamily="2" charset="-122"/>
                <a:ea typeface="华文宋体" panose="02010600040101010101" pitchFamily="2" charset="-122"/>
              </a:rPr>
              <a:t>；</a:t>
            </a:r>
          </a:p>
          <a:p>
            <a:pPr eaLnBrk="1" hangingPunct="1">
              <a:lnSpc>
                <a:spcPct val="120000"/>
              </a:lnSpc>
              <a:spcBef>
                <a:spcPts val="0"/>
              </a:spcBef>
              <a:buFontTx/>
              <a:buNone/>
            </a:pPr>
            <a:r>
              <a:rPr lang="en-US" altLang="zh-CN" sz="2800" b="1" dirty="0">
                <a:latin typeface="华文宋体" panose="02010600040101010101" pitchFamily="2" charset="-122"/>
                <a:ea typeface="华文宋体" panose="02010600040101010101" pitchFamily="2" charset="-122"/>
              </a:rPr>
              <a:t>  2.2 </a:t>
            </a:r>
            <a:r>
              <a:rPr lang="zh-CN" altLang="en-US" sz="2800" b="1" dirty="0">
                <a:latin typeface="华文宋体" panose="02010600040101010101" pitchFamily="2" charset="-122"/>
                <a:ea typeface="华文宋体" panose="02010600040101010101" pitchFamily="2" charset="-122"/>
              </a:rPr>
              <a:t>随机地从</a:t>
            </a:r>
            <a:r>
              <a:rPr lang="en-US" altLang="zh-CN" sz="2800" b="1" dirty="0">
                <a:latin typeface="华文宋体" panose="02010600040101010101" pitchFamily="2" charset="-122"/>
                <a:ea typeface="华文宋体" panose="02010600040101010101" pitchFamily="2" charset="-122"/>
              </a:rPr>
              <a:t>{</a:t>
            </a:r>
            <a:r>
              <a:rPr lang="en-US" altLang="zh-CN" sz="2800" b="1" dirty="0" err="1">
                <a:latin typeface="华文宋体" panose="02010600040101010101" pitchFamily="2" charset="-122"/>
                <a:ea typeface="华文宋体" panose="02010600040101010101" pitchFamily="2" charset="-122"/>
              </a:rPr>
              <a:t>w</a:t>
            </a:r>
            <a:r>
              <a:rPr lang="en-US" altLang="zh-CN" sz="2800" b="1" baseline="-30000" dirty="0" err="1">
                <a:latin typeface="华文宋体" panose="02010600040101010101" pitchFamily="2" charset="-122"/>
                <a:ea typeface="华文宋体" panose="02010600040101010101" pitchFamily="2" charset="-122"/>
              </a:rPr>
              <a:t>ij</a:t>
            </a:r>
            <a:r>
              <a:rPr lang="en-US" altLang="zh-CN" sz="2800" b="1" baseline="30000" dirty="0">
                <a:latin typeface="华文宋体" panose="02010600040101010101" pitchFamily="2" charset="-122"/>
                <a:ea typeface="华文宋体" panose="02010600040101010101" pitchFamily="2" charset="-122"/>
              </a:rPr>
              <a:t>(p)</a:t>
            </a:r>
            <a:r>
              <a:rPr lang="en-US" altLang="zh-CN" sz="2800" b="1" dirty="0">
                <a:latin typeface="华文宋体" panose="02010600040101010101" pitchFamily="2" charset="-122"/>
                <a:ea typeface="华文宋体" panose="02010600040101010101" pitchFamily="2" charset="-122"/>
              </a:rPr>
              <a:t> }</a:t>
            </a:r>
            <a:r>
              <a:rPr lang="zh-CN" altLang="en-US" sz="2800" b="1" dirty="0">
                <a:latin typeface="华文宋体" panose="02010600040101010101" pitchFamily="2" charset="-122"/>
                <a:ea typeface="华文宋体" panose="02010600040101010101" pitchFamily="2" charset="-122"/>
              </a:rPr>
              <a:t>中选取一个</a:t>
            </a:r>
            <a:r>
              <a:rPr lang="en-US" altLang="zh-CN" sz="2800" b="1" dirty="0" err="1">
                <a:latin typeface="华文宋体" panose="02010600040101010101" pitchFamily="2" charset="-122"/>
                <a:ea typeface="华文宋体" panose="02010600040101010101" pitchFamily="2" charset="-122"/>
              </a:rPr>
              <a:t>w</a:t>
            </a:r>
            <a:r>
              <a:rPr lang="en-US" altLang="zh-CN" sz="2800" b="1" baseline="-30000" dirty="0" err="1">
                <a:latin typeface="华文宋体" panose="02010600040101010101" pitchFamily="2" charset="-122"/>
                <a:ea typeface="华文宋体" panose="02010600040101010101" pitchFamily="2" charset="-122"/>
              </a:rPr>
              <a:t>ij</a:t>
            </a:r>
            <a:r>
              <a:rPr lang="en-US" altLang="zh-CN" sz="2800" b="1" baseline="30000" dirty="0">
                <a:latin typeface="华文宋体" panose="02010600040101010101" pitchFamily="2" charset="-122"/>
                <a:ea typeface="华文宋体" panose="02010600040101010101" pitchFamily="2" charset="-122"/>
              </a:rPr>
              <a:t>(p)</a:t>
            </a:r>
            <a:r>
              <a:rPr lang="zh-CN" altLang="en-US" sz="2800" b="1" dirty="0">
                <a:latin typeface="华文宋体" panose="02010600040101010101" pitchFamily="2" charset="-122"/>
                <a:ea typeface="华文宋体" panose="02010600040101010101" pitchFamily="2" charset="-122"/>
              </a:rPr>
              <a:t>；</a:t>
            </a:r>
          </a:p>
          <a:p>
            <a:pPr eaLnBrk="1" hangingPunct="1">
              <a:lnSpc>
                <a:spcPct val="120000"/>
              </a:lnSpc>
              <a:spcBef>
                <a:spcPts val="0"/>
              </a:spcBef>
              <a:buFontTx/>
              <a:buNone/>
            </a:pPr>
            <a:r>
              <a:rPr lang="en-US" altLang="zh-CN" sz="2800" b="1" dirty="0">
                <a:latin typeface="华文宋体" panose="02010600040101010101" pitchFamily="2" charset="-122"/>
                <a:ea typeface="华文宋体" panose="02010600040101010101" pitchFamily="2" charset="-122"/>
              </a:rPr>
              <a:t>  2.3 </a:t>
            </a:r>
            <a:r>
              <a:rPr lang="zh-CN" altLang="en-US" sz="2800" b="1" dirty="0">
                <a:latin typeface="华文宋体" panose="02010600040101010101" pitchFamily="2" charset="-122"/>
                <a:ea typeface="华文宋体" panose="02010600040101010101" pitchFamily="2" charset="-122"/>
              </a:rPr>
              <a:t>按一定的算法产生</a:t>
            </a:r>
            <a:r>
              <a:rPr lang="en-US" altLang="zh-CN" sz="2800" b="1" dirty="0" err="1">
                <a:latin typeface="华文宋体" panose="02010600040101010101" pitchFamily="2" charset="-122"/>
                <a:ea typeface="华文宋体" panose="02010600040101010101" pitchFamily="2" charset="-122"/>
              </a:rPr>
              <a:t>w</a:t>
            </a:r>
            <a:r>
              <a:rPr lang="en-US" altLang="zh-CN" sz="2800" b="1" baseline="-30000" dirty="0" err="1">
                <a:latin typeface="华文宋体" panose="02010600040101010101" pitchFamily="2" charset="-122"/>
                <a:ea typeface="华文宋体" panose="02010600040101010101" pitchFamily="2" charset="-122"/>
              </a:rPr>
              <a:t>ij</a:t>
            </a:r>
            <a:r>
              <a:rPr lang="en-US" altLang="zh-CN" sz="2800" b="1" baseline="30000" dirty="0">
                <a:latin typeface="华文宋体" panose="02010600040101010101" pitchFamily="2" charset="-122"/>
                <a:ea typeface="华文宋体" panose="02010600040101010101" pitchFamily="2" charset="-122"/>
              </a:rPr>
              <a:t>(p)</a:t>
            </a:r>
            <a:r>
              <a:rPr lang="en-US" altLang="zh-CN" sz="2800" b="1" dirty="0">
                <a:latin typeface="华文宋体" panose="02010600040101010101" pitchFamily="2" charset="-122"/>
                <a:ea typeface="华文宋体" panose="02010600040101010101" pitchFamily="2" charset="-122"/>
              </a:rPr>
              <a:t> </a:t>
            </a:r>
            <a:r>
              <a:rPr lang="zh-CN" altLang="en-US" sz="2800" b="1" dirty="0">
                <a:latin typeface="华文宋体" panose="02010600040101010101" pitchFamily="2" charset="-122"/>
                <a:ea typeface="华文宋体" panose="02010600040101010101" pitchFamily="2" charset="-122"/>
              </a:rPr>
              <a:t>的一个调整量</a:t>
            </a:r>
            <a:r>
              <a:rPr lang="en-US" altLang="zh-CN" sz="2800" b="1" dirty="0" err="1">
                <a:latin typeface="华文宋体" panose="02010600040101010101" pitchFamily="2" charset="-122"/>
                <a:ea typeface="华文宋体" panose="02010600040101010101" pitchFamily="2" charset="-122"/>
              </a:rPr>
              <a:t>Δw</a:t>
            </a:r>
            <a:r>
              <a:rPr lang="en-US" altLang="zh-CN" sz="2800" b="1" baseline="-30000" dirty="0" err="1">
                <a:latin typeface="华文宋体" panose="02010600040101010101" pitchFamily="2" charset="-122"/>
                <a:ea typeface="华文宋体" panose="02010600040101010101" pitchFamily="2" charset="-122"/>
              </a:rPr>
              <a:t>ij</a:t>
            </a:r>
            <a:r>
              <a:rPr lang="en-US" altLang="zh-CN" sz="2800" b="1" baseline="30000" dirty="0">
                <a:latin typeface="华文宋体" panose="02010600040101010101" pitchFamily="2" charset="-122"/>
                <a:ea typeface="华文宋体" panose="02010600040101010101" pitchFamily="2" charset="-122"/>
              </a:rPr>
              <a:t>(p)</a:t>
            </a:r>
            <a:r>
              <a:rPr lang="en-US" altLang="zh-CN" sz="2800" b="1" dirty="0">
                <a:latin typeface="华文宋体" panose="02010600040101010101" pitchFamily="2" charset="-122"/>
                <a:ea typeface="华文宋体" panose="02010600040101010101" pitchFamily="2" charset="-122"/>
              </a:rPr>
              <a:t> </a:t>
            </a:r>
            <a:r>
              <a:rPr lang="zh-CN" altLang="en-US" sz="2800" b="1" dirty="0">
                <a:latin typeface="华文宋体" panose="02010600040101010101" pitchFamily="2" charset="-122"/>
                <a:ea typeface="华文宋体" panose="02010600040101010101" pitchFamily="2" charset="-122"/>
              </a:rPr>
              <a:t>；</a:t>
            </a:r>
            <a:endParaRPr lang="en-US" altLang="zh-CN" sz="2800" b="1" dirty="0">
              <a:latin typeface="华文宋体" panose="02010600040101010101" pitchFamily="2" charset="-122"/>
              <a:ea typeface="华文宋体" panose="02010600040101010101" pitchFamily="2" charset="-122"/>
            </a:endParaRPr>
          </a:p>
          <a:p>
            <a:pPr eaLnBrk="1" hangingPunct="1">
              <a:lnSpc>
                <a:spcPct val="120000"/>
              </a:lnSpc>
              <a:spcBef>
                <a:spcPts val="0"/>
              </a:spcBef>
              <a:buFontTx/>
              <a:buNone/>
            </a:pPr>
            <a:r>
              <a:rPr lang="zh-CN" altLang="en-US" sz="2800" b="1"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2.4 </a:t>
            </a:r>
            <a:r>
              <a:rPr lang="zh-CN" altLang="en-US" sz="2800" b="1" dirty="0">
                <a:latin typeface="华文宋体" panose="02010600040101010101" pitchFamily="2" charset="-122"/>
                <a:ea typeface="华文宋体" panose="02010600040101010101" pitchFamily="2" charset="-122"/>
              </a:rPr>
              <a:t>按照</a:t>
            </a:r>
            <a:r>
              <a:rPr lang="en-US" altLang="zh-CN" sz="2800" b="1" dirty="0">
                <a:latin typeface="华文宋体" panose="02010600040101010101" pitchFamily="2" charset="-122"/>
                <a:ea typeface="华文宋体" panose="02010600040101010101" pitchFamily="2" charset="-122"/>
              </a:rPr>
              <a:t>{ </a:t>
            </a:r>
            <a:r>
              <a:rPr lang="en-US" altLang="zh-CN" sz="2800" b="1" dirty="0" err="1">
                <a:latin typeface="华文宋体" panose="02010600040101010101" pitchFamily="2" charset="-122"/>
                <a:ea typeface="华文宋体" panose="02010600040101010101" pitchFamily="2" charset="-122"/>
              </a:rPr>
              <a:t>w</a:t>
            </a:r>
            <a:r>
              <a:rPr lang="en-US" altLang="zh-CN" sz="2800" b="1" baseline="-30000" dirty="0" err="1">
                <a:latin typeface="华文宋体" panose="02010600040101010101" pitchFamily="2" charset="-122"/>
                <a:ea typeface="华文宋体" panose="02010600040101010101" pitchFamily="2" charset="-122"/>
              </a:rPr>
              <a:t>ij</a:t>
            </a:r>
            <a:r>
              <a:rPr lang="en-US" altLang="zh-CN" sz="2800" b="1" baseline="30000" dirty="0">
                <a:latin typeface="华文宋体" panose="02010600040101010101" pitchFamily="2" charset="-122"/>
                <a:ea typeface="华文宋体" panose="02010600040101010101" pitchFamily="2" charset="-122"/>
              </a:rPr>
              <a:t>(p)</a:t>
            </a:r>
            <a:r>
              <a:rPr lang="en-US" altLang="zh-CN" sz="2800" b="1" dirty="0">
                <a:latin typeface="华文宋体" panose="02010600040101010101" pitchFamily="2" charset="-122"/>
                <a:ea typeface="华文宋体" panose="02010600040101010101" pitchFamily="2" charset="-122"/>
              </a:rPr>
              <a:t> +</a:t>
            </a:r>
            <a:r>
              <a:rPr lang="en-US" altLang="zh-CN" sz="2800" b="1" dirty="0" err="1">
                <a:latin typeface="华文宋体" panose="02010600040101010101" pitchFamily="2" charset="-122"/>
                <a:ea typeface="华文宋体" panose="02010600040101010101" pitchFamily="2" charset="-122"/>
              </a:rPr>
              <a:t>Δw</a:t>
            </a:r>
            <a:r>
              <a:rPr lang="en-US" altLang="zh-CN" sz="2800" b="1" baseline="-30000" dirty="0" err="1">
                <a:latin typeface="华文宋体" panose="02010600040101010101" pitchFamily="2" charset="-122"/>
                <a:ea typeface="华文宋体" panose="02010600040101010101" pitchFamily="2" charset="-122"/>
              </a:rPr>
              <a:t>ij</a:t>
            </a:r>
            <a:r>
              <a:rPr lang="en-US" altLang="zh-CN" sz="2800" b="1" baseline="30000" dirty="0">
                <a:latin typeface="华文宋体" panose="02010600040101010101" pitchFamily="2" charset="-122"/>
                <a:ea typeface="华文宋体" panose="02010600040101010101" pitchFamily="2" charset="-122"/>
              </a:rPr>
              <a:t>(p)</a:t>
            </a:r>
            <a:r>
              <a:rPr lang="en-US" altLang="zh-CN" sz="2800" b="1" dirty="0">
                <a:latin typeface="华文宋体" panose="02010600040101010101" pitchFamily="2" charset="-122"/>
                <a:ea typeface="华文宋体" panose="02010600040101010101" pitchFamily="2" charset="-122"/>
              </a:rPr>
              <a:t> }</a:t>
            </a:r>
            <a:r>
              <a:rPr lang="zh-CN" altLang="en-US" sz="2800" b="1" dirty="0">
                <a:latin typeface="华文宋体" panose="02010600040101010101" pitchFamily="2" charset="-122"/>
                <a:ea typeface="华文宋体" panose="02010600040101010101" pitchFamily="2" charset="-122"/>
              </a:rPr>
              <a:t>重新计算相应输出和目标函数</a:t>
            </a:r>
            <a:r>
              <a:rPr lang="en-US" altLang="zh-CN" sz="2800" b="1" dirty="0">
                <a:latin typeface="华文宋体" panose="02010600040101010101" pitchFamily="2" charset="-122"/>
                <a:ea typeface="华文宋体" panose="02010600040101010101" pitchFamily="2" charset="-122"/>
              </a:rPr>
              <a:t>E({ </a:t>
            </a:r>
            <a:r>
              <a:rPr lang="en-US" altLang="zh-CN" sz="2800" b="1" dirty="0" err="1">
                <a:latin typeface="华文宋体" panose="02010600040101010101" pitchFamily="2" charset="-122"/>
                <a:ea typeface="华文宋体" panose="02010600040101010101" pitchFamily="2" charset="-122"/>
              </a:rPr>
              <a:t>w</a:t>
            </a:r>
            <a:r>
              <a:rPr lang="en-US" altLang="zh-CN" sz="2800" b="1" baseline="-30000" dirty="0" err="1">
                <a:latin typeface="华文宋体" panose="02010600040101010101" pitchFamily="2" charset="-122"/>
                <a:ea typeface="华文宋体" panose="02010600040101010101" pitchFamily="2" charset="-122"/>
              </a:rPr>
              <a:t>ij</a:t>
            </a:r>
            <a:r>
              <a:rPr lang="en-US" altLang="zh-CN" sz="2800" b="1" baseline="30000" dirty="0">
                <a:latin typeface="华文宋体" panose="02010600040101010101" pitchFamily="2" charset="-122"/>
                <a:ea typeface="华文宋体" panose="02010600040101010101" pitchFamily="2" charset="-122"/>
              </a:rPr>
              <a:t>(p)</a:t>
            </a:r>
            <a:r>
              <a:rPr lang="en-US" altLang="zh-CN" sz="2800" b="1" dirty="0">
                <a:latin typeface="华文宋体" panose="02010600040101010101" pitchFamily="2" charset="-122"/>
                <a:ea typeface="华文宋体" panose="02010600040101010101" pitchFamily="2" charset="-122"/>
              </a:rPr>
              <a:t> +</a:t>
            </a:r>
            <a:r>
              <a:rPr lang="en-US" altLang="zh-CN" sz="2800" b="1" dirty="0" err="1">
                <a:latin typeface="华文宋体" panose="02010600040101010101" pitchFamily="2" charset="-122"/>
                <a:ea typeface="华文宋体" panose="02010600040101010101" pitchFamily="2" charset="-122"/>
              </a:rPr>
              <a:t>Δw</a:t>
            </a:r>
            <a:r>
              <a:rPr lang="en-US" altLang="zh-CN" sz="2800" b="1" baseline="-30000" dirty="0" err="1">
                <a:latin typeface="华文宋体" panose="02010600040101010101" pitchFamily="2" charset="-122"/>
                <a:ea typeface="华文宋体" panose="02010600040101010101" pitchFamily="2" charset="-122"/>
              </a:rPr>
              <a:t>ij</a:t>
            </a:r>
            <a:r>
              <a:rPr lang="en-US" altLang="zh-CN" sz="2800" b="1" baseline="30000" dirty="0">
                <a:latin typeface="华文宋体" panose="02010600040101010101" pitchFamily="2" charset="-122"/>
                <a:ea typeface="华文宋体" panose="02010600040101010101" pitchFamily="2" charset="-122"/>
              </a:rPr>
              <a:t>(p)</a:t>
            </a:r>
            <a:r>
              <a:rPr lang="en-US" altLang="zh-CN" sz="2800" b="1" dirty="0">
                <a:latin typeface="华文宋体" panose="02010600040101010101" pitchFamily="2" charset="-122"/>
                <a:ea typeface="华文宋体" panose="02010600040101010101" pitchFamily="2" charset="-122"/>
              </a:rPr>
              <a:t> })</a:t>
            </a:r>
            <a:r>
              <a:rPr lang="zh-CN" altLang="en-US" sz="2800" b="1" dirty="0">
                <a:latin typeface="华文宋体" panose="02010600040101010101" pitchFamily="2" charset="-122"/>
                <a:ea typeface="华文宋体" panose="02010600040101010101" pitchFamily="2" charset="-122"/>
              </a:rPr>
              <a:t>；</a:t>
            </a:r>
            <a:endParaRPr lang="en-US" altLang="zh-CN" sz="2800" b="1" dirty="0">
              <a:latin typeface="华文宋体" panose="02010600040101010101" pitchFamily="2" charset="-122"/>
              <a:ea typeface="华文宋体" panose="02010600040101010101" pitchFamily="2" charset="-122"/>
            </a:endParaRPr>
          </a:p>
          <a:p>
            <a:pPr>
              <a:lnSpc>
                <a:spcPct val="120000"/>
              </a:lnSpc>
              <a:spcBef>
                <a:spcPts val="0"/>
              </a:spcBef>
              <a:buNone/>
            </a:pPr>
            <a:r>
              <a:rPr lang="en-US" altLang="zh-CN" b="1" dirty="0">
                <a:latin typeface="华文宋体" panose="02010600040101010101" pitchFamily="2" charset="-122"/>
                <a:ea typeface="华文宋体" panose="02010600040101010101" pitchFamily="2" charset="-122"/>
              </a:rPr>
              <a:t>  2.5 ΔE= E({ </a:t>
            </a:r>
            <a:r>
              <a:rPr lang="en-US" altLang="zh-CN" b="1" dirty="0" err="1">
                <a:latin typeface="华文宋体" panose="02010600040101010101" pitchFamily="2" charset="-122"/>
                <a:ea typeface="华文宋体" panose="02010600040101010101" pitchFamily="2" charset="-122"/>
              </a:rPr>
              <a:t>w</a:t>
            </a:r>
            <a:r>
              <a:rPr lang="en-US" altLang="zh-CN" b="1" baseline="-30000" dirty="0" err="1">
                <a:latin typeface="华文宋体" panose="02010600040101010101" pitchFamily="2" charset="-122"/>
                <a:ea typeface="华文宋体" panose="02010600040101010101" pitchFamily="2" charset="-122"/>
              </a:rPr>
              <a:t>ij</a:t>
            </a:r>
            <a:r>
              <a:rPr lang="en-US" altLang="zh-CN" b="1" baseline="30000" dirty="0">
                <a:latin typeface="华文宋体" panose="02010600040101010101" pitchFamily="2" charset="-122"/>
                <a:ea typeface="华文宋体" panose="02010600040101010101" pitchFamily="2" charset="-122"/>
              </a:rPr>
              <a:t>(p)</a:t>
            </a:r>
            <a:r>
              <a:rPr lang="en-US" altLang="zh-CN" b="1" dirty="0">
                <a:latin typeface="华文宋体" panose="02010600040101010101" pitchFamily="2" charset="-122"/>
                <a:ea typeface="华文宋体" panose="02010600040101010101" pitchFamily="2" charset="-122"/>
              </a:rPr>
              <a:t> +</a:t>
            </a:r>
            <a:r>
              <a:rPr lang="en-US" altLang="zh-CN" b="1" dirty="0" err="1">
                <a:latin typeface="华文宋体" panose="02010600040101010101" pitchFamily="2" charset="-122"/>
                <a:ea typeface="华文宋体" panose="02010600040101010101" pitchFamily="2" charset="-122"/>
              </a:rPr>
              <a:t>Δw</a:t>
            </a:r>
            <a:r>
              <a:rPr lang="en-US" altLang="zh-CN" b="1" baseline="-30000" dirty="0" err="1">
                <a:latin typeface="华文宋体" panose="02010600040101010101" pitchFamily="2" charset="-122"/>
                <a:ea typeface="华文宋体" panose="02010600040101010101" pitchFamily="2" charset="-122"/>
              </a:rPr>
              <a:t>ij</a:t>
            </a:r>
            <a:r>
              <a:rPr lang="en-US" altLang="zh-CN" b="1" baseline="30000" dirty="0">
                <a:latin typeface="华文宋体" panose="02010600040101010101" pitchFamily="2" charset="-122"/>
                <a:ea typeface="华文宋体" panose="02010600040101010101" pitchFamily="2" charset="-122"/>
              </a:rPr>
              <a:t>(p)</a:t>
            </a:r>
            <a:r>
              <a:rPr lang="en-US" altLang="zh-CN" b="1" dirty="0">
                <a:latin typeface="华文宋体" panose="02010600040101010101" pitchFamily="2" charset="-122"/>
                <a:ea typeface="华文宋体" panose="02010600040101010101" pitchFamily="2" charset="-122"/>
              </a:rPr>
              <a:t> })- E({ </a:t>
            </a:r>
            <a:r>
              <a:rPr lang="en-US" altLang="zh-CN" b="1" dirty="0" err="1">
                <a:latin typeface="华文宋体" panose="02010600040101010101" pitchFamily="2" charset="-122"/>
                <a:ea typeface="华文宋体" panose="02010600040101010101" pitchFamily="2" charset="-122"/>
              </a:rPr>
              <a:t>w</a:t>
            </a:r>
            <a:r>
              <a:rPr lang="en-US" altLang="zh-CN" b="1" baseline="-30000" dirty="0" err="1">
                <a:latin typeface="华文宋体" panose="02010600040101010101" pitchFamily="2" charset="-122"/>
                <a:ea typeface="华文宋体" panose="02010600040101010101" pitchFamily="2" charset="-122"/>
              </a:rPr>
              <a:t>ij</a:t>
            </a:r>
            <a:r>
              <a:rPr lang="en-US" altLang="zh-CN" b="1" baseline="30000" dirty="0">
                <a:latin typeface="华文宋体" panose="02010600040101010101" pitchFamily="2" charset="-122"/>
                <a:ea typeface="华文宋体" panose="02010600040101010101" pitchFamily="2" charset="-122"/>
              </a:rPr>
              <a:t>(p)</a:t>
            </a:r>
            <a:r>
              <a:rPr lang="en-US" altLang="zh-CN" b="1" dirty="0">
                <a:latin typeface="华文宋体" panose="02010600040101010101" pitchFamily="2" charset="-122"/>
                <a:ea typeface="华文宋体" panose="02010600040101010101" pitchFamily="2" charset="-122"/>
              </a:rPr>
              <a:t> })</a:t>
            </a:r>
            <a:endParaRPr lang="zh-CN" altLang="en-US" sz="2800" b="1" dirty="0">
              <a:latin typeface="华文宋体" panose="02010600040101010101" pitchFamily="2" charset="-122"/>
              <a:ea typeface="华文宋体" panose="02010600040101010101" pitchFamily="2" charset="-122"/>
            </a:endParaRPr>
          </a:p>
          <a:p>
            <a:pPr algn="just" eaLnBrk="1" hangingPunct="1">
              <a:lnSpc>
                <a:spcPct val="120000"/>
              </a:lnSpc>
              <a:spcBef>
                <a:spcPts val="0"/>
              </a:spcBef>
              <a:buFontTx/>
              <a:buNone/>
            </a:pPr>
            <a:endParaRPr lang="zh-CN" altLang="en-US" sz="2800" b="1" dirty="0">
              <a:latin typeface="华文宋体" panose="02010600040101010101" pitchFamily="2" charset="-122"/>
              <a:ea typeface="华文宋体" panose="02010600040101010101" pitchFamily="2" charset="-122"/>
            </a:endParaRP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865A2548-8EA7-4BFA-AC60-65620B91DFDF}"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grpSp>
        <p:nvGrpSpPr>
          <p:cNvPr id="7" name="组合 6"/>
          <p:cNvGrpSpPr/>
          <p:nvPr/>
        </p:nvGrpSpPr>
        <p:grpSpPr>
          <a:xfrm>
            <a:off x="8400804" y="0"/>
            <a:ext cx="851355" cy="6858000"/>
            <a:chOff x="8400804" y="0"/>
            <a:chExt cx="851355" cy="6858000"/>
          </a:xfrm>
        </p:grpSpPr>
        <p:grpSp>
          <p:nvGrpSpPr>
            <p:cNvPr id="8" name="组 9"/>
            <p:cNvGrpSpPr/>
            <p:nvPr/>
          </p:nvGrpSpPr>
          <p:grpSpPr>
            <a:xfrm>
              <a:off x="8400804" y="0"/>
              <a:ext cx="733409" cy="6858000"/>
              <a:chOff x="9055676" y="0"/>
              <a:chExt cx="3136324" cy="6858000"/>
            </a:xfrm>
          </p:grpSpPr>
          <p:sp>
            <p:nvSpPr>
              <p:cNvPr id="10"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矩形 12"/>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9"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1125">
                                            <p:txEl>
                                              <p:pRg st="0" end="0"/>
                                            </p:txEl>
                                          </p:spTgt>
                                        </p:tgtEl>
                                        <p:attrNameLst>
                                          <p:attrName>style.visibility</p:attrName>
                                        </p:attrNameLst>
                                      </p:cBhvr>
                                      <p:to>
                                        <p:strVal val="visible"/>
                                      </p:to>
                                    </p:set>
                                    <p:anim calcmode="lin" valueType="num">
                                      <p:cBhvr additive="base">
                                        <p:cTn id="7" dur="500" fill="hold"/>
                                        <p:tgtEl>
                                          <p:spTgt spid="26112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6112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61125">
                                            <p:txEl>
                                              <p:pRg st="1" end="1"/>
                                            </p:txEl>
                                          </p:spTgt>
                                        </p:tgtEl>
                                        <p:attrNameLst>
                                          <p:attrName>style.visibility</p:attrName>
                                        </p:attrNameLst>
                                      </p:cBhvr>
                                      <p:to>
                                        <p:strVal val="visible"/>
                                      </p:to>
                                    </p:set>
                                    <p:anim calcmode="lin" valueType="num">
                                      <p:cBhvr additive="base">
                                        <p:cTn id="13" dur="500" fill="hold"/>
                                        <p:tgtEl>
                                          <p:spTgt spid="26112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6112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61125">
                                            <p:txEl>
                                              <p:pRg st="2" end="2"/>
                                            </p:txEl>
                                          </p:spTgt>
                                        </p:tgtEl>
                                        <p:attrNameLst>
                                          <p:attrName>style.visibility</p:attrName>
                                        </p:attrNameLst>
                                      </p:cBhvr>
                                      <p:to>
                                        <p:strVal val="visible"/>
                                      </p:to>
                                    </p:set>
                                    <p:anim calcmode="lin" valueType="num">
                                      <p:cBhvr additive="base">
                                        <p:cTn id="19" dur="500" fill="hold"/>
                                        <p:tgtEl>
                                          <p:spTgt spid="26112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6112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61125">
                                            <p:txEl>
                                              <p:pRg st="3" end="3"/>
                                            </p:txEl>
                                          </p:spTgt>
                                        </p:tgtEl>
                                        <p:attrNameLst>
                                          <p:attrName>style.visibility</p:attrName>
                                        </p:attrNameLst>
                                      </p:cBhvr>
                                      <p:to>
                                        <p:strVal val="visible"/>
                                      </p:to>
                                    </p:set>
                                    <p:anim calcmode="lin" valueType="num">
                                      <p:cBhvr additive="base">
                                        <p:cTn id="25" dur="500" fill="hold"/>
                                        <p:tgtEl>
                                          <p:spTgt spid="26112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6112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61125">
                                            <p:txEl>
                                              <p:pRg st="4" end="4"/>
                                            </p:txEl>
                                          </p:spTgt>
                                        </p:tgtEl>
                                        <p:attrNameLst>
                                          <p:attrName>style.visibility</p:attrName>
                                        </p:attrNameLst>
                                      </p:cBhvr>
                                      <p:to>
                                        <p:strVal val="visible"/>
                                      </p:to>
                                    </p:set>
                                    <p:anim calcmode="lin" valueType="num">
                                      <p:cBhvr additive="base">
                                        <p:cTn id="31" dur="500" fill="hold"/>
                                        <p:tgtEl>
                                          <p:spTgt spid="26112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6112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61125">
                                            <p:txEl>
                                              <p:pRg st="5" end="5"/>
                                            </p:txEl>
                                          </p:spTgt>
                                        </p:tgtEl>
                                        <p:attrNameLst>
                                          <p:attrName>style.visibility</p:attrName>
                                        </p:attrNameLst>
                                      </p:cBhvr>
                                      <p:to>
                                        <p:strVal val="visible"/>
                                      </p:to>
                                    </p:set>
                                    <p:anim calcmode="lin" valueType="num">
                                      <p:cBhvr additive="base">
                                        <p:cTn id="37" dur="500" fill="hold"/>
                                        <p:tgtEl>
                                          <p:spTgt spid="26112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6112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61125">
                                            <p:txEl>
                                              <p:pRg st="6" end="6"/>
                                            </p:txEl>
                                          </p:spTgt>
                                        </p:tgtEl>
                                        <p:attrNameLst>
                                          <p:attrName>style.visibility</p:attrName>
                                        </p:attrNameLst>
                                      </p:cBhvr>
                                      <p:to>
                                        <p:strVal val="visible"/>
                                      </p:to>
                                    </p:set>
                                    <p:anim calcmode="lin" valueType="num">
                                      <p:cBhvr additive="base">
                                        <p:cTn id="43" dur="500" fill="hold"/>
                                        <p:tgtEl>
                                          <p:spTgt spid="261125">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261125">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125"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93FD883A-1BAB-48AE-B499-BA7A235000F6}" type="datetime1">
              <a:rPr lang="zh-CN" altLang="en-US" sz="1400"/>
              <a:t>2025/5/30</a:t>
            </a:fld>
            <a:endParaRPr lang="zh-CN" altLang="en-US" sz="1400"/>
          </a:p>
        </p:txBody>
      </p:sp>
      <p:sp>
        <p:nvSpPr>
          <p:cNvPr id="262147"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6E52B719-3DD8-4672-A5FC-5D2414569EE5}" type="slidenum">
              <a:rPr lang="en-US" altLang="zh-CN" sz="1400"/>
              <a:t>66</a:t>
            </a:fld>
            <a:endParaRPr lang="en-US" altLang="zh-CN" sz="1400"/>
          </a:p>
        </p:txBody>
      </p:sp>
      <p:sp>
        <p:nvSpPr>
          <p:cNvPr id="262148" name="Rectangle 2"/>
          <p:cNvSpPr>
            <a:spLocks noGrp="1" noChangeArrowheads="1"/>
          </p:cNvSpPr>
          <p:nvPr>
            <p:ph type="title" idx="4294967295"/>
          </p:nvPr>
        </p:nvSpPr>
        <p:spPr>
          <a:xfrm>
            <a:off x="628651" y="365127"/>
            <a:ext cx="6137910" cy="789304"/>
          </a:xfrm>
        </p:spPr>
        <p:txBody>
          <a:bodyPr>
            <a:normAutofit/>
          </a:bodyPr>
          <a:lstStyle/>
          <a:p>
            <a:pPr eaLnBrk="1" hangingPunct="1"/>
            <a:r>
              <a:rPr lang="zh-CN" altLang="en-US" sz="4000" b="1" dirty="0">
                <a:solidFill>
                  <a:srgbClr val="FF0000"/>
                </a:solidFill>
                <a:latin typeface="华文宋体" panose="02010600040101010101" pitchFamily="2" charset="-122"/>
                <a:ea typeface="华文宋体" panose="02010600040101010101" pitchFamily="2" charset="-122"/>
              </a:rPr>
              <a:t>算法</a:t>
            </a:r>
            <a:r>
              <a:rPr lang="en-US" altLang="zh-CN" sz="4000" b="1" dirty="0">
                <a:solidFill>
                  <a:srgbClr val="FF0000"/>
                </a:solidFill>
                <a:latin typeface="华文宋体" panose="02010600040101010101" pitchFamily="2" charset="-122"/>
                <a:ea typeface="华文宋体" panose="02010600040101010101" pitchFamily="2" charset="-122"/>
              </a:rPr>
              <a:t>2 </a:t>
            </a:r>
            <a:r>
              <a:rPr lang="zh-CN" altLang="en-US" sz="4000" b="1" dirty="0">
                <a:solidFill>
                  <a:srgbClr val="FF0000"/>
                </a:solidFill>
                <a:latin typeface="华文宋体" panose="02010600040101010101" pitchFamily="2" charset="-122"/>
                <a:ea typeface="华文宋体" panose="02010600040101010101" pitchFamily="2" charset="-122"/>
              </a:rPr>
              <a:t>模拟退火算法</a:t>
            </a:r>
            <a:endParaRPr lang="zh-CN" altLang="en-US" sz="4000" dirty="0">
              <a:solidFill>
                <a:srgbClr val="FF0000"/>
              </a:solidFill>
              <a:latin typeface="华文宋体" panose="02010600040101010101" pitchFamily="2" charset="-122"/>
              <a:ea typeface="华文宋体" panose="02010600040101010101" pitchFamily="2" charset="-122"/>
            </a:endParaRPr>
          </a:p>
        </p:txBody>
      </p:sp>
      <p:sp>
        <p:nvSpPr>
          <p:cNvPr id="262149" name="Rectangle 3"/>
          <p:cNvSpPr>
            <a:spLocks noGrp="1" noChangeArrowheads="1"/>
          </p:cNvSpPr>
          <p:nvPr>
            <p:ph type="body" idx="4294967295"/>
          </p:nvPr>
        </p:nvSpPr>
        <p:spPr>
          <a:xfrm>
            <a:off x="457200" y="1600200"/>
            <a:ext cx="7566660" cy="4508500"/>
          </a:xfrm>
        </p:spPr>
        <p:txBody>
          <a:bodyPr/>
          <a:lstStyle/>
          <a:p>
            <a:pPr algn="just" eaLnBrk="1" hangingPunct="1">
              <a:lnSpc>
                <a:spcPct val="150000"/>
              </a:lnSpc>
              <a:spcBef>
                <a:spcPts val="0"/>
              </a:spcBef>
              <a:buFontTx/>
              <a:buNone/>
            </a:pPr>
            <a:r>
              <a:rPr lang="en-US" altLang="zh-CN" b="1" dirty="0">
                <a:latin typeface="Times New Roman" panose="02020603050405020304" pitchFamily="18" charset="0"/>
                <a:ea typeface="宋体" panose="02010600030101010101" pitchFamily="2" charset="-122"/>
              </a:rPr>
              <a:t>2.6    if ΔE&gt;0 then</a:t>
            </a:r>
          </a:p>
          <a:p>
            <a:pPr algn="just" eaLnBrk="1" hangingPunct="1">
              <a:lnSpc>
                <a:spcPct val="150000"/>
              </a:lnSpc>
              <a:spcBef>
                <a:spcPts val="0"/>
              </a:spcBef>
              <a:buFontTx/>
              <a:buNone/>
            </a:pPr>
            <a:r>
              <a:rPr lang="en-US" altLang="zh-CN" b="1" dirty="0">
                <a:latin typeface="Times New Roman" panose="02020603050405020304" pitchFamily="18" charset="0"/>
                <a:ea typeface="宋体" panose="02010600030101010101" pitchFamily="2" charset="-122"/>
              </a:rPr>
              <a:t>	2.6.1  </a:t>
            </a:r>
            <a:r>
              <a:rPr lang="zh-CN" altLang="en-US" b="1" dirty="0">
                <a:latin typeface="Times New Roman" panose="02020603050405020304" pitchFamily="18" charset="0"/>
                <a:ea typeface="宋体" panose="02010600030101010101" pitchFamily="2" charset="-122"/>
              </a:rPr>
              <a:t>按均匀分布在</a:t>
            </a:r>
            <a:r>
              <a:rPr lang="en-US" altLang="zh-CN" b="1" dirty="0">
                <a:latin typeface="Times New Roman" panose="02020603050405020304" pitchFamily="18" charset="0"/>
                <a:ea typeface="宋体" panose="02010600030101010101" pitchFamily="2" charset="-122"/>
              </a:rPr>
              <a:t>[0,1]</a:t>
            </a:r>
            <a:r>
              <a:rPr lang="zh-CN" altLang="en-US" b="1" dirty="0">
                <a:latin typeface="Times New Roman" panose="02020603050405020304" pitchFamily="18" charset="0"/>
                <a:ea typeface="宋体" panose="02010600030101010101" pitchFamily="2" charset="-122"/>
              </a:rPr>
              <a:t>区间取一随机数</a:t>
            </a:r>
            <a:r>
              <a:rPr lang="en-US" altLang="zh-CN" b="1" dirty="0">
                <a:latin typeface="Times New Roman" panose="02020603050405020304" pitchFamily="18" charset="0"/>
                <a:ea typeface="宋体" panose="02010600030101010101" pitchFamily="2" charset="-122"/>
              </a:rPr>
              <a:t>r</a:t>
            </a:r>
            <a:r>
              <a:rPr lang="zh-CN" altLang="en-US" b="1" dirty="0">
                <a:latin typeface="Times New Roman" panose="02020603050405020304" pitchFamily="18" charset="0"/>
                <a:ea typeface="宋体" panose="02010600030101010101" pitchFamily="2" charset="-122"/>
              </a:rPr>
              <a:t>；</a:t>
            </a:r>
          </a:p>
          <a:p>
            <a:pPr algn="just" eaLnBrk="1" hangingPunct="1">
              <a:lnSpc>
                <a:spcPct val="150000"/>
              </a:lnSpc>
              <a:spcBef>
                <a:spcPts val="0"/>
              </a:spcBef>
              <a:buFontTx/>
              <a:buNone/>
            </a:pPr>
            <a:r>
              <a:rPr lang="zh-CN" altLang="en-US" b="1" dirty="0">
                <a:latin typeface="Times New Roman" panose="02020603050405020304" pitchFamily="18" charset="0"/>
                <a:ea typeface="宋体" panose="02010600030101010101" pitchFamily="2" charset="-122"/>
              </a:rPr>
              <a:t>	</a:t>
            </a:r>
            <a:r>
              <a:rPr lang="en-US" altLang="zh-CN" b="1" dirty="0">
                <a:latin typeface="Times New Roman" panose="02020603050405020304" pitchFamily="18" charset="0"/>
                <a:ea typeface="宋体" panose="02010600030101010101" pitchFamily="2" charset="-122"/>
              </a:rPr>
              <a:t>2.6.2  </a:t>
            </a:r>
            <a:r>
              <a:rPr lang="zh-CN" altLang="en-US" b="1" dirty="0">
                <a:latin typeface="Times New Roman" panose="02020603050405020304" pitchFamily="18" charset="0"/>
                <a:ea typeface="宋体" panose="02010600030101010101" pitchFamily="2" charset="-122"/>
              </a:rPr>
              <a:t>按</a:t>
            </a:r>
            <a:r>
              <a:rPr lang="en-US" altLang="zh-CN" b="1" dirty="0">
                <a:latin typeface="Times New Roman" panose="02020603050405020304" pitchFamily="18" charset="0"/>
                <a:ea typeface="宋体" panose="02010600030101010101" pitchFamily="2" charset="-122"/>
              </a:rPr>
              <a:t>Boltzmann</a:t>
            </a:r>
            <a:r>
              <a:rPr lang="zh-CN" altLang="en-US" b="1" dirty="0">
                <a:latin typeface="Times New Roman" panose="02020603050405020304" pitchFamily="18" charset="0"/>
                <a:ea typeface="宋体" panose="02010600030101010101" pitchFamily="2" charset="-122"/>
              </a:rPr>
              <a:t>分布计算接受本次调整的概率：</a:t>
            </a:r>
            <a:r>
              <a:rPr lang="en-US" altLang="zh-CN" b="1" dirty="0">
                <a:latin typeface="Times New Roman" panose="02020603050405020304" pitchFamily="18" charset="0"/>
                <a:ea typeface="宋体" panose="02010600030101010101" pitchFamily="2" charset="-122"/>
              </a:rPr>
              <a:t>P(E({ </a:t>
            </a:r>
            <a:r>
              <a:rPr lang="en-US" altLang="zh-CN" b="1" dirty="0" err="1">
                <a:latin typeface="Times New Roman" panose="02020603050405020304" pitchFamily="18" charset="0"/>
                <a:ea typeface="宋体" panose="02010600030101010101" pitchFamily="2" charset="-122"/>
              </a:rPr>
              <a:t>w</a:t>
            </a:r>
            <a:r>
              <a:rPr lang="en-US" altLang="zh-CN" b="1" baseline="-30000" dirty="0" err="1">
                <a:latin typeface="Times New Roman" panose="02020603050405020304" pitchFamily="18" charset="0"/>
                <a:ea typeface="宋体" panose="02010600030101010101" pitchFamily="2" charset="-122"/>
              </a:rPr>
              <a:t>ij</a:t>
            </a:r>
            <a:r>
              <a:rPr lang="en-US" altLang="zh-CN" b="1" baseline="30000" dirty="0">
                <a:latin typeface="Times New Roman" panose="02020603050405020304" pitchFamily="18" charset="0"/>
                <a:ea typeface="宋体" panose="02010600030101010101" pitchFamily="2" charset="-122"/>
              </a:rPr>
              <a:t>(p)</a:t>
            </a:r>
            <a:r>
              <a:rPr lang="en-US" altLang="zh-CN" b="1" dirty="0">
                <a:latin typeface="Times New Roman" panose="02020603050405020304" pitchFamily="18" charset="0"/>
                <a:ea typeface="宋体" panose="02010600030101010101" pitchFamily="2" charset="-122"/>
              </a:rPr>
              <a:t> +</a:t>
            </a:r>
            <a:r>
              <a:rPr lang="en-US" altLang="zh-CN" b="1" dirty="0" err="1">
                <a:latin typeface="Times New Roman" panose="02020603050405020304" pitchFamily="18" charset="0"/>
                <a:ea typeface="宋体" panose="02010600030101010101" pitchFamily="2" charset="-122"/>
              </a:rPr>
              <a:t>Δw</a:t>
            </a:r>
            <a:r>
              <a:rPr lang="en-US" altLang="zh-CN" b="1" baseline="-30000" dirty="0" err="1">
                <a:latin typeface="Times New Roman" panose="02020603050405020304" pitchFamily="18" charset="0"/>
                <a:ea typeface="宋体" panose="02010600030101010101" pitchFamily="2" charset="-122"/>
              </a:rPr>
              <a:t>ij</a:t>
            </a:r>
            <a:r>
              <a:rPr lang="en-US" altLang="zh-CN" b="1" baseline="30000" dirty="0">
                <a:latin typeface="Times New Roman" panose="02020603050405020304" pitchFamily="18" charset="0"/>
                <a:ea typeface="宋体" panose="02010600030101010101" pitchFamily="2" charset="-122"/>
              </a:rPr>
              <a:t>(p)</a:t>
            </a:r>
            <a:r>
              <a:rPr lang="en-US" altLang="zh-CN" b="1" dirty="0">
                <a:latin typeface="Times New Roman" panose="02020603050405020304" pitchFamily="18" charset="0"/>
                <a:ea typeface="宋体" panose="02010600030101010101" pitchFamily="2" charset="-122"/>
              </a:rPr>
              <a:t> })) =</a:t>
            </a:r>
          </a:p>
          <a:p>
            <a:pPr algn="just" eaLnBrk="1" hangingPunct="1">
              <a:lnSpc>
                <a:spcPct val="150000"/>
              </a:lnSpc>
              <a:spcBef>
                <a:spcPts val="0"/>
              </a:spcBef>
              <a:buFontTx/>
              <a:buNone/>
            </a:pPr>
            <a:r>
              <a:rPr lang="en-US" altLang="zh-CN" b="1" dirty="0">
                <a:latin typeface="Times New Roman" panose="02020603050405020304" pitchFamily="18" charset="0"/>
                <a:ea typeface="宋体" panose="02010600030101010101" pitchFamily="2" charset="-122"/>
              </a:rPr>
              <a:t>	  2.6.3  if  P(E({ </a:t>
            </a:r>
            <a:r>
              <a:rPr lang="en-US" altLang="zh-CN" b="1" dirty="0" err="1">
                <a:latin typeface="Times New Roman" panose="02020603050405020304" pitchFamily="18" charset="0"/>
                <a:ea typeface="宋体" panose="02010600030101010101" pitchFamily="2" charset="-122"/>
              </a:rPr>
              <a:t>w</a:t>
            </a:r>
            <a:r>
              <a:rPr lang="en-US" altLang="zh-CN" b="1" baseline="-30000" dirty="0" err="1">
                <a:latin typeface="Times New Roman" panose="02020603050405020304" pitchFamily="18" charset="0"/>
                <a:ea typeface="宋体" panose="02010600030101010101" pitchFamily="2" charset="-122"/>
              </a:rPr>
              <a:t>ij</a:t>
            </a:r>
            <a:r>
              <a:rPr lang="en-US" altLang="zh-CN" b="1" baseline="30000" dirty="0">
                <a:latin typeface="Times New Roman" panose="02020603050405020304" pitchFamily="18" charset="0"/>
                <a:ea typeface="宋体" panose="02010600030101010101" pitchFamily="2" charset="-122"/>
              </a:rPr>
              <a:t>(p)</a:t>
            </a:r>
            <a:r>
              <a:rPr lang="en-US" altLang="zh-CN" b="1" dirty="0">
                <a:latin typeface="Times New Roman" panose="02020603050405020304" pitchFamily="18" charset="0"/>
                <a:ea typeface="宋体" panose="02010600030101010101" pitchFamily="2" charset="-122"/>
              </a:rPr>
              <a:t> +</a:t>
            </a:r>
            <a:r>
              <a:rPr lang="en-US" altLang="zh-CN" b="1" dirty="0" err="1">
                <a:latin typeface="Times New Roman" panose="02020603050405020304" pitchFamily="18" charset="0"/>
                <a:ea typeface="宋体" panose="02010600030101010101" pitchFamily="2" charset="-122"/>
              </a:rPr>
              <a:t>Δw</a:t>
            </a:r>
            <a:r>
              <a:rPr lang="en-US" altLang="zh-CN" b="1" baseline="-30000" dirty="0" err="1">
                <a:latin typeface="Times New Roman" panose="02020603050405020304" pitchFamily="18" charset="0"/>
                <a:ea typeface="宋体" panose="02010600030101010101" pitchFamily="2" charset="-122"/>
              </a:rPr>
              <a:t>ij</a:t>
            </a:r>
            <a:r>
              <a:rPr lang="en-US" altLang="zh-CN" b="1" baseline="30000" dirty="0">
                <a:latin typeface="Times New Roman" panose="02020603050405020304" pitchFamily="18" charset="0"/>
                <a:ea typeface="宋体" panose="02010600030101010101" pitchFamily="2" charset="-122"/>
              </a:rPr>
              <a:t>(p)</a:t>
            </a:r>
            <a:r>
              <a:rPr lang="en-US" altLang="zh-CN" b="1" dirty="0">
                <a:latin typeface="Times New Roman" panose="02020603050405020304" pitchFamily="18" charset="0"/>
                <a:ea typeface="宋体" panose="02010600030101010101" pitchFamily="2" charset="-122"/>
              </a:rPr>
              <a:t> }))&lt;r  then </a:t>
            </a:r>
            <a:r>
              <a:rPr lang="zh-CN" altLang="en-US" b="1" dirty="0">
                <a:latin typeface="Times New Roman" panose="02020603050405020304" pitchFamily="18" charset="0"/>
                <a:ea typeface="宋体" panose="02010600030101010101" pitchFamily="2" charset="-122"/>
              </a:rPr>
              <a:t>转</a:t>
            </a:r>
            <a:r>
              <a:rPr lang="en-US" altLang="zh-CN" b="1" dirty="0">
                <a:latin typeface="Times New Roman" panose="02020603050405020304" pitchFamily="18" charset="0"/>
                <a:ea typeface="宋体" panose="02010600030101010101" pitchFamily="2" charset="-122"/>
              </a:rPr>
              <a:t>2.2</a:t>
            </a:r>
            <a:r>
              <a:rPr lang="zh-CN" altLang="en-US" b="1" dirty="0">
                <a:latin typeface="Times New Roman" panose="02020603050405020304" pitchFamily="18" charset="0"/>
                <a:ea typeface="宋体" panose="02010600030101010101" pitchFamily="2" charset="-122"/>
              </a:rPr>
              <a:t>； </a:t>
            </a:r>
          </a:p>
        </p:txBody>
      </p:sp>
      <p:graphicFrame>
        <p:nvGraphicFramePr>
          <p:cNvPr id="262150" name="对象 262149"/>
          <p:cNvGraphicFramePr>
            <a:graphicFrameLocks noChangeAspect="1"/>
          </p:cNvGraphicFramePr>
          <p:nvPr/>
        </p:nvGraphicFramePr>
        <p:xfrm>
          <a:off x="5463439" y="3476540"/>
          <a:ext cx="2743200" cy="838200"/>
        </p:xfrm>
        <a:graphic>
          <a:graphicData uri="http://schemas.openxmlformats.org/presentationml/2006/ole">
            <mc:AlternateContent xmlns:mc="http://schemas.openxmlformats.org/markup-compatibility/2006">
              <mc:Choice xmlns:v="urn:schemas-microsoft-com:vml" Requires="v">
                <p:oleObj spid="_x0000_s15482" r:id="rId3" imgW="1612900" imgH="444500" progId="Equation.3">
                  <p:embed/>
                </p:oleObj>
              </mc:Choice>
              <mc:Fallback>
                <p:oleObj r:id="rId3" imgW="1612900" imgH="444500" progId="Equation.3">
                  <p:embed/>
                  <p:pic>
                    <p:nvPicPr>
                      <p:cNvPr id="0" name="对象 26214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3439" y="3476540"/>
                        <a:ext cx="2743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47B3B761-014A-420E-86F2-BAFF69692FD7}"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grpSp>
        <p:nvGrpSpPr>
          <p:cNvPr id="8" name="组合 7"/>
          <p:cNvGrpSpPr/>
          <p:nvPr/>
        </p:nvGrpSpPr>
        <p:grpSpPr>
          <a:xfrm>
            <a:off x="8400804" y="0"/>
            <a:ext cx="851355" cy="6858000"/>
            <a:chOff x="8400804" y="0"/>
            <a:chExt cx="851355" cy="6858000"/>
          </a:xfrm>
        </p:grpSpPr>
        <p:grpSp>
          <p:nvGrpSpPr>
            <p:cNvPr id="9" name="组 9"/>
            <p:cNvGrpSpPr/>
            <p:nvPr/>
          </p:nvGrpSpPr>
          <p:grpSpPr>
            <a:xfrm>
              <a:off x="8400804" y="0"/>
              <a:ext cx="733409" cy="6858000"/>
              <a:chOff x="9055676" y="0"/>
              <a:chExt cx="3136324" cy="6858000"/>
            </a:xfrm>
          </p:grpSpPr>
          <p:sp>
            <p:nvSpPr>
              <p:cNvPr id="11"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矩形 13"/>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0" name="图形 11" descr="衬衫"/>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3170"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2A606B3B-46C2-4B20-BFC9-45E52801172B}" type="datetime1">
              <a:rPr lang="zh-CN" altLang="en-US" sz="1400"/>
              <a:t>2025/5/30</a:t>
            </a:fld>
            <a:endParaRPr lang="zh-CN" altLang="en-US" sz="1400"/>
          </a:p>
        </p:txBody>
      </p:sp>
      <p:sp>
        <p:nvSpPr>
          <p:cNvPr id="263171"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D96D1E5E-AC17-47FF-9DD8-AACB57536050}" type="slidenum">
              <a:rPr lang="en-US" altLang="zh-CN" sz="1400"/>
              <a:t>67</a:t>
            </a:fld>
            <a:endParaRPr lang="en-US" altLang="zh-CN" sz="1400"/>
          </a:p>
        </p:txBody>
      </p:sp>
      <p:sp>
        <p:nvSpPr>
          <p:cNvPr id="263173" name="Rectangle 3"/>
          <p:cNvSpPr>
            <a:spLocks noGrp="1" noChangeArrowheads="1"/>
          </p:cNvSpPr>
          <p:nvPr>
            <p:ph type="body" idx="4294967295"/>
          </p:nvPr>
        </p:nvSpPr>
        <p:spPr>
          <a:xfrm>
            <a:off x="525780" y="1542837"/>
            <a:ext cx="7652602" cy="4351338"/>
          </a:xfrm>
        </p:spPr>
        <p:txBody>
          <a:bodyPr/>
          <a:lstStyle/>
          <a:p>
            <a:pPr algn="just" eaLnBrk="1" hangingPunct="1">
              <a:lnSpc>
                <a:spcPct val="150000"/>
              </a:lnSpc>
              <a:spcBef>
                <a:spcPts val="0"/>
              </a:spcBef>
              <a:buFontTx/>
              <a:buNone/>
            </a:pPr>
            <a:r>
              <a:rPr lang="en-US" altLang="zh-CN" dirty="0">
                <a:latin typeface="华文宋体" panose="02010600040101010101" pitchFamily="2" charset="-122"/>
                <a:ea typeface="华文宋体" panose="02010600040101010101" pitchFamily="2" charset="-122"/>
              </a:rPr>
              <a:t> </a:t>
            </a:r>
            <a:r>
              <a:rPr lang="en-US" altLang="zh-CN" b="1" dirty="0">
                <a:latin typeface="华文宋体" panose="02010600040101010101" pitchFamily="2" charset="-122"/>
                <a:ea typeface="华文宋体" panose="02010600040101010101" pitchFamily="2" charset="-122"/>
              </a:rPr>
              <a:t>2.7  </a:t>
            </a:r>
            <a:r>
              <a:rPr lang="zh-CN" altLang="en-US" b="1" dirty="0">
                <a:latin typeface="华文宋体" panose="02010600040101010101" pitchFamily="2" charset="-122"/>
                <a:ea typeface="华文宋体" panose="02010600040101010101" pitchFamily="2" charset="-122"/>
              </a:rPr>
              <a:t>用</a:t>
            </a:r>
            <a:r>
              <a:rPr lang="en-US" altLang="zh-CN" b="1" dirty="0">
                <a:latin typeface="华文宋体" panose="02010600040101010101" pitchFamily="2" charset="-122"/>
                <a:ea typeface="华文宋体" panose="02010600040101010101" pitchFamily="2" charset="-122"/>
              </a:rPr>
              <a:t>{ </a:t>
            </a:r>
            <a:r>
              <a:rPr lang="en-US" altLang="zh-CN" b="1" dirty="0" err="1">
                <a:latin typeface="华文宋体" panose="02010600040101010101" pitchFamily="2" charset="-122"/>
                <a:ea typeface="华文宋体" panose="02010600040101010101" pitchFamily="2" charset="-122"/>
              </a:rPr>
              <a:t>w</a:t>
            </a:r>
            <a:r>
              <a:rPr lang="en-US" altLang="zh-CN" b="1" baseline="-30000" dirty="0" err="1">
                <a:latin typeface="华文宋体" panose="02010600040101010101" pitchFamily="2" charset="-122"/>
                <a:ea typeface="华文宋体" panose="02010600040101010101" pitchFamily="2" charset="-122"/>
              </a:rPr>
              <a:t>ij</a:t>
            </a:r>
            <a:r>
              <a:rPr lang="en-US" altLang="zh-CN" b="1" baseline="30000" dirty="0">
                <a:latin typeface="华文宋体" panose="02010600040101010101" pitchFamily="2" charset="-122"/>
                <a:ea typeface="华文宋体" panose="02010600040101010101" pitchFamily="2" charset="-122"/>
              </a:rPr>
              <a:t>(p)</a:t>
            </a:r>
            <a:r>
              <a:rPr lang="en-US" altLang="zh-CN" b="1" dirty="0">
                <a:latin typeface="华文宋体" panose="02010600040101010101" pitchFamily="2" charset="-122"/>
                <a:ea typeface="华文宋体" panose="02010600040101010101" pitchFamily="2" charset="-122"/>
              </a:rPr>
              <a:t> +</a:t>
            </a:r>
            <a:r>
              <a:rPr lang="en-US" altLang="zh-CN" b="1" dirty="0" err="1">
                <a:latin typeface="华文宋体" panose="02010600040101010101" pitchFamily="2" charset="-122"/>
                <a:ea typeface="华文宋体" panose="02010600040101010101" pitchFamily="2" charset="-122"/>
              </a:rPr>
              <a:t>Δw</a:t>
            </a:r>
            <a:r>
              <a:rPr lang="en-US" altLang="zh-CN" b="1" baseline="-30000" dirty="0" err="1">
                <a:latin typeface="华文宋体" panose="02010600040101010101" pitchFamily="2" charset="-122"/>
                <a:ea typeface="华文宋体" panose="02010600040101010101" pitchFamily="2" charset="-122"/>
              </a:rPr>
              <a:t>ij</a:t>
            </a:r>
            <a:r>
              <a:rPr lang="en-US" altLang="zh-CN" b="1" baseline="30000" dirty="0">
                <a:latin typeface="华文宋体" panose="02010600040101010101" pitchFamily="2" charset="-122"/>
                <a:ea typeface="华文宋体" panose="02010600040101010101" pitchFamily="2" charset="-122"/>
              </a:rPr>
              <a:t>(p)</a:t>
            </a:r>
            <a:r>
              <a:rPr lang="en-US" altLang="zh-CN" b="1" dirty="0">
                <a:latin typeface="华文宋体" panose="02010600040101010101" pitchFamily="2" charset="-122"/>
                <a:ea typeface="华文宋体" panose="02010600040101010101" pitchFamily="2" charset="-122"/>
              </a:rPr>
              <a:t> }</a:t>
            </a:r>
            <a:r>
              <a:rPr lang="zh-CN" altLang="en-US" b="1" dirty="0">
                <a:latin typeface="华文宋体" panose="02010600040101010101" pitchFamily="2" charset="-122"/>
                <a:ea typeface="华文宋体" panose="02010600040101010101" pitchFamily="2" charset="-122"/>
              </a:rPr>
              <a:t>代替</a:t>
            </a:r>
            <a:r>
              <a:rPr lang="en-US" altLang="zh-CN" b="1" dirty="0">
                <a:latin typeface="华文宋体" panose="02010600040101010101" pitchFamily="2" charset="-122"/>
                <a:ea typeface="华文宋体" panose="02010600040101010101" pitchFamily="2" charset="-122"/>
              </a:rPr>
              <a:t>{ </a:t>
            </a:r>
            <a:r>
              <a:rPr lang="en-US" altLang="zh-CN" b="1" dirty="0" err="1">
                <a:latin typeface="华文宋体" panose="02010600040101010101" pitchFamily="2" charset="-122"/>
                <a:ea typeface="华文宋体" panose="02010600040101010101" pitchFamily="2" charset="-122"/>
              </a:rPr>
              <a:t>w</a:t>
            </a:r>
            <a:r>
              <a:rPr lang="en-US" altLang="zh-CN" b="1" baseline="-30000" dirty="0" err="1">
                <a:latin typeface="华文宋体" panose="02010600040101010101" pitchFamily="2" charset="-122"/>
                <a:ea typeface="华文宋体" panose="02010600040101010101" pitchFamily="2" charset="-122"/>
              </a:rPr>
              <a:t>ij</a:t>
            </a:r>
            <a:r>
              <a:rPr lang="en-US" altLang="zh-CN" b="1" baseline="30000" dirty="0">
                <a:latin typeface="华文宋体" panose="02010600040101010101" pitchFamily="2" charset="-122"/>
                <a:ea typeface="华文宋体" panose="02010600040101010101" pitchFamily="2" charset="-122"/>
              </a:rPr>
              <a:t>(p)</a:t>
            </a:r>
            <a:r>
              <a:rPr lang="en-US" altLang="zh-CN" b="1" dirty="0">
                <a:latin typeface="华文宋体" panose="02010600040101010101" pitchFamily="2" charset="-122"/>
                <a:ea typeface="华文宋体" panose="02010600040101010101" pitchFamily="2" charset="-122"/>
              </a:rPr>
              <a:t> }</a:t>
            </a:r>
            <a:r>
              <a:rPr lang="zh-CN" altLang="en-US" b="1" dirty="0">
                <a:latin typeface="华文宋体" panose="02010600040101010101" pitchFamily="2" charset="-122"/>
                <a:ea typeface="华文宋体" panose="02010600040101010101" pitchFamily="2" charset="-122"/>
              </a:rPr>
              <a:t>；</a:t>
            </a:r>
          </a:p>
          <a:p>
            <a:pPr algn="just" eaLnBrk="1" hangingPunct="1">
              <a:lnSpc>
                <a:spcPct val="150000"/>
              </a:lnSpc>
              <a:spcBef>
                <a:spcPts val="0"/>
              </a:spcBef>
              <a:buFontTx/>
              <a:buNone/>
            </a:pPr>
            <a:r>
              <a:rPr lang="zh-CN" altLang="en-US" b="1" dirty="0">
                <a:latin typeface="华文宋体" panose="02010600040101010101" pitchFamily="2" charset="-122"/>
                <a:ea typeface="华文宋体" panose="02010600040101010101" pitchFamily="2" charset="-122"/>
              </a:rPr>
              <a:t>	 </a:t>
            </a:r>
            <a:r>
              <a:rPr lang="en-US" altLang="zh-CN" b="1" dirty="0">
                <a:latin typeface="华文宋体" panose="02010600040101010101" pitchFamily="2" charset="-122"/>
                <a:ea typeface="华文宋体" panose="02010600040101010101" pitchFamily="2" charset="-122"/>
              </a:rPr>
              <a:t>2.8  if </a:t>
            </a:r>
            <a:r>
              <a:rPr lang="zh-CN" altLang="en-US" b="1" dirty="0">
                <a:latin typeface="华文宋体" panose="02010600040101010101" pitchFamily="2" charset="-122"/>
                <a:ea typeface="华文宋体" panose="02010600040101010101" pitchFamily="2" charset="-122"/>
              </a:rPr>
              <a:t>样本集中还有未被选用的样本 </a:t>
            </a:r>
            <a:r>
              <a:rPr lang="en-US" altLang="zh-CN" b="1" dirty="0">
                <a:latin typeface="华文宋体" panose="02010600040101010101" pitchFamily="2" charset="-122"/>
                <a:ea typeface="华文宋体" panose="02010600040101010101" pitchFamily="2" charset="-122"/>
              </a:rPr>
              <a:t>then </a:t>
            </a:r>
            <a:r>
              <a:rPr lang="zh-CN" altLang="en-US" b="1" dirty="0">
                <a:latin typeface="华文宋体" panose="02010600040101010101" pitchFamily="2" charset="-122"/>
                <a:ea typeface="华文宋体" panose="02010600040101010101" pitchFamily="2" charset="-122"/>
              </a:rPr>
              <a:t>转 </a:t>
            </a:r>
            <a:r>
              <a:rPr lang="en-US" altLang="zh-CN" b="1" dirty="0">
                <a:latin typeface="华文宋体" panose="02010600040101010101" pitchFamily="2" charset="-122"/>
                <a:ea typeface="华文宋体" panose="02010600040101010101" pitchFamily="2" charset="-122"/>
              </a:rPr>
              <a:t>2.1</a:t>
            </a:r>
            <a:r>
              <a:rPr lang="zh-CN" altLang="en-US" b="1" dirty="0">
                <a:latin typeface="华文宋体" panose="02010600040101010101" pitchFamily="2" charset="-122"/>
                <a:ea typeface="华文宋体" panose="02010600040101010101" pitchFamily="2" charset="-122"/>
              </a:rPr>
              <a:t>；</a:t>
            </a:r>
          </a:p>
          <a:p>
            <a:pPr algn="just" eaLnBrk="1" hangingPunct="1">
              <a:lnSpc>
                <a:spcPct val="150000"/>
              </a:lnSpc>
              <a:spcBef>
                <a:spcPts val="0"/>
              </a:spcBef>
              <a:buFontTx/>
              <a:buNone/>
            </a:pPr>
            <a:r>
              <a:rPr lang="en-US" altLang="zh-CN" b="1" dirty="0">
                <a:latin typeface="华文宋体" panose="02010600040101010101" pitchFamily="2" charset="-122"/>
                <a:ea typeface="华文宋体" panose="02010600040101010101" pitchFamily="2" charset="-122"/>
              </a:rPr>
              <a:t>3 </a:t>
            </a:r>
            <a:r>
              <a:rPr lang="zh-CN" altLang="en-US" b="1" dirty="0">
                <a:latin typeface="华文宋体" panose="02010600040101010101" pitchFamily="2" charset="-122"/>
                <a:ea typeface="华文宋体" panose="02010600040101010101" pitchFamily="2" charset="-122"/>
              </a:rPr>
              <a:t>判断在此温度下，检验</a:t>
            </a:r>
            <a:r>
              <a:rPr lang="en-US" altLang="zh-CN" b="1" dirty="0">
                <a:latin typeface="华文宋体" panose="02010600040101010101" pitchFamily="2" charset="-122"/>
                <a:ea typeface="华文宋体" panose="02010600040101010101" pitchFamily="2" charset="-122"/>
              </a:rPr>
              <a:t>Metropolis</a:t>
            </a:r>
            <a:r>
              <a:rPr lang="zh-CN" altLang="en-US" b="1" dirty="0">
                <a:latin typeface="华文宋体" panose="02010600040101010101" pitchFamily="2" charset="-122"/>
                <a:ea typeface="华文宋体" panose="02010600040101010101" pitchFamily="2" charset="-122"/>
              </a:rPr>
              <a:t>抽样是否稳定。如不稳定，则直接转</a:t>
            </a:r>
            <a:r>
              <a:rPr lang="en-US" altLang="zh-CN" b="1" dirty="0">
                <a:latin typeface="华文宋体" panose="02010600040101010101" pitchFamily="2" charset="-122"/>
                <a:ea typeface="华文宋体" panose="02010600040101010101" pitchFamily="2" charset="-122"/>
              </a:rPr>
              <a:t>2</a:t>
            </a:r>
            <a:r>
              <a:rPr lang="zh-CN" altLang="en-US" b="1" dirty="0">
                <a:latin typeface="华文宋体" panose="02010600040101010101" pitchFamily="2" charset="-122"/>
                <a:ea typeface="华文宋体" panose="02010600040101010101" pitchFamily="2" charset="-122"/>
              </a:rPr>
              <a:t>；</a:t>
            </a:r>
          </a:p>
          <a:p>
            <a:pPr algn="just" eaLnBrk="1" hangingPunct="1">
              <a:lnSpc>
                <a:spcPct val="150000"/>
              </a:lnSpc>
              <a:spcBef>
                <a:spcPts val="0"/>
              </a:spcBef>
              <a:buFontTx/>
              <a:buNone/>
            </a:pPr>
            <a:r>
              <a:rPr lang="en-US" altLang="zh-CN" b="1" dirty="0">
                <a:latin typeface="华文宋体" panose="02010600040101010101" pitchFamily="2" charset="-122"/>
                <a:ea typeface="华文宋体" panose="02010600040101010101" pitchFamily="2" charset="-122"/>
              </a:rPr>
              <a:t>4  </a:t>
            </a:r>
            <a:r>
              <a:rPr lang="zh-CN" altLang="en-US" b="1" dirty="0">
                <a:latin typeface="华文宋体" panose="02010600040101010101" pitchFamily="2" charset="-122"/>
                <a:ea typeface="华文宋体" panose="02010600040101010101" pitchFamily="2" charset="-122"/>
              </a:rPr>
              <a:t>降低温度</a:t>
            </a:r>
            <a:r>
              <a:rPr lang="en-US" altLang="zh-CN" b="1" dirty="0">
                <a:latin typeface="华文宋体" panose="02010600040101010101" pitchFamily="2" charset="-122"/>
                <a:ea typeface="华文宋体" panose="02010600040101010101" pitchFamily="2" charset="-122"/>
              </a:rPr>
              <a:t>T</a:t>
            </a:r>
            <a:r>
              <a:rPr lang="zh-CN" altLang="en-US" b="1" dirty="0">
                <a:latin typeface="华文宋体" panose="02010600040101010101" pitchFamily="2" charset="-122"/>
                <a:ea typeface="华文宋体" panose="02010600040101010101" pitchFamily="2" charset="-122"/>
              </a:rPr>
              <a:t>；</a:t>
            </a:r>
          </a:p>
          <a:p>
            <a:pPr eaLnBrk="1" hangingPunct="1">
              <a:lnSpc>
                <a:spcPct val="150000"/>
              </a:lnSpc>
              <a:spcBef>
                <a:spcPts val="0"/>
              </a:spcBef>
              <a:buFontTx/>
              <a:buNone/>
            </a:pPr>
            <a:r>
              <a:rPr lang="en-US" altLang="zh-CN" b="1" dirty="0">
                <a:latin typeface="华文宋体" panose="02010600040101010101" pitchFamily="2" charset="-122"/>
                <a:ea typeface="华文宋体" panose="02010600040101010101" pitchFamily="2" charset="-122"/>
              </a:rPr>
              <a:t>5  </a:t>
            </a:r>
            <a:r>
              <a:rPr lang="zh-CN" altLang="en-US" b="1" dirty="0">
                <a:latin typeface="华文宋体" panose="02010600040101010101" pitchFamily="2" charset="-122"/>
                <a:ea typeface="华文宋体" panose="02010600040101010101" pitchFamily="2" charset="-122"/>
              </a:rPr>
              <a:t>如果</a:t>
            </a:r>
            <a:r>
              <a:rPr lang="en-US" altLang="zh-CN" b="1" dirty="0">
                <a:latin typeface="华文宋体" panose="02010600040101010101" pitchFamily="2" charset="-122"/>
                <a:ea typeface="华文宋体" panose="02010600040101010101" pitchFamily="2" charset="-122"/>
              </a:rPr>
              <a:t>T</a:t>
            </a:r>
            <a:r>
              <a:rPr lang="zh-CN" altLang="en-US" b="1" dirty="0">
                <a:latin typeface="华文宋体" panose="02010600040101010101" pitchFamily="2" charset="-122"/>
                <a:ea typeface="华文宋体" panose="02010600040101010101" pitchFamily="2" charset="-122"/>
              </a:rPr>
              <a:t>足够小，则结束，否则，转</a:t>
            </a:r>
            <a:r>
              <a:rPr lang="en-US" altLang="zh-CN" b="1" dirty="0">
                <a:latin typeface="华文宋体" panose="02010600040101010101" pitchFamily="2" charset="-122"/>
                <a:ea typeface="华文宋体" panose="02010600040101010101" pitchFamily="2" charset="-122"/>
              </a:rPr>
              <a:t>2</a:t>
            </a:r>
            <a:r>
              <a:rPr lang="zh-CN" altLang="en-US" b="1" dirty="0">
                <a:latin typeface="华文宋体" panose="02010600040101010101" pitchFamily="2" charset="-122"/>
                <a:ea typeface="华文宋体" panose="02010600040101010101" pitchFamily="2" charset="-122"/>
              </a:rPr>
              <a:t>。 </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27B6C523-A0EE-462A-A135-6E78A198B681}"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grpSp>
        <p:nvGrpSpPr>
          <p:cNvPr id="7" name="组合 6"/>
          <p:cNvGrpSpPr/>
          <p:nvPr/>
        </p:nvGrpSpPr>
        <p:grpSpPr>
          <a:xfrm>
            <a:off x="8400804" y="0"/>
            <a:ext cx="851355" cy="6858000"/>
            <a:chOff x="8400804" y="0"/>
            <a:chExt cx="851355" cy="6858000"/>
          </a:xfrm>
        </p:grpSpPr>
        <p:grpSp>
          <p:nvGrpSpPr>
            <p:cNvPr id="8" name="组 9"/>
            <p:cNvGrpSpPr/>
            <p:nvPr/>
          </p:nvGrpSpPr>
          <p:grpSpPr>
            <a:xfrm>
              <a:off x="8400804" y="0"/>
              <a:ext cx="733409" cy="6858000"/>
              <a:chOff x="9055676" y="0"/>
              <a:chExt cx="3136324" cy="6858000"/>
            </a:xfrm>
          </p:grpSpPr>
          <p:sp>
            <p:nvSpPr>
              <p:cNvPr id="10"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矩形 12"/>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9"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
        <p:nvSpPr>
          <p:cNvPr id="15" name="Rectangle 2"/>
          <p:cNvSpPr txBox="1">
            <a:spLocks noChangeArrowheads="1"/>
          </p:cNvSpPr>
          <p:nvPr/>
        </p:nvSpPr>
        <p:spPr>
          <a:xfrm>
            <a:off x="628650" y="625215"/>
            <a:ext cx="6137910" cy="7893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zh-CN" altLang="en-US" sz="4000" b="1" dirty="0">
                <a:solidFill>
                  <a:srgbClr val="FF0000"/>
                </a:solidFill>
                <a:latin typeface="华文宋体" panose="02010600040101010101" pitchFamily="2" charset="-122"/>
                <a:ea typeface="华文宋体" panose="02010600040101010101" pitchFamily="2" charset="-122"/>
              </a:rPr>
              <a:t>算法</a:t>
            </a:r>
            <a:r>
              <a:rPr lang="en-US" altLang="zh-CN" sz="4000" b="1" dirty="0">
                <a:solidFill>
                  <a:srgbClr val="FF0000"/>
                </a:solidFill>
                <a:latin typeface="华文宋体" panose="02010600040101010101" pitchFamily="2" charset="-122"/>
                <a:ea typeface="华文宋体" panose="02010600040101010101" pitchFamily="2" charset="-122"/>
              </a:rPr>
              <a:t>2 </a:t>
            </a:r>
            <a:r>
              <a:rPr lang="zh-CN" altLang="en-US" sz="4000" b="1" dirty="0">
                <a:solidFill>
                  <a:srgbClr val="FF0000"/>
                </a:solidFill>
                <a:latin typeface="华文宋体" panose="02010600040101010101" pitchFamily="2" charset="-122"/>
                <a:ea typeface="华文宋体" panose="02010600040101010101" pitchFamily="2" charset="-122"/>
              </a:rPr>
              <a:t>模拟退火算法</a:t>
            </a:r>
            <a:endParaRPr lang="zh-CN" altLang="en-US" sz="4000" dirty="0">
              <a:solidFill>
                <a:srgbClr val="FF0000"/>
              </a:solidFill>
              <a:latin typeface="华文宋体" panose="02010600040101010101" pitchFamily="2" charset="-122"/>
              <a:ea typeface="华文宋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3173">
                                            <p:txEl>
                                              <p:pRg st="0" end="0"/>
                                            </p:txEl>
                                          </p:spTgt>
                                        </p:tgtEl>
                                        <p:attrNameLst>
                                          <p:attrName>style.visibility</p:attrName>
                                        </p:attrNameLst>
                                      </p:cBhvr>
                                      <p:to>
                                        <p:strVal val="visible"/>
                                      </p:to>
                                    </p:set>
                                    <p:anim calcmode="lin" valueType="num">
                                      <p:cBhvr additive="base">
                                        <p:cTn id="7" dur="500" fill="hold"/>
                                        <p:tgtEl>
                                          <p:spTgt spid="26317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6317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63173">
                                            <p:txEl>
                                              <p:pRg st="1" end="1"/>
                                            </p:txEl>
                                          </p:spTgt>
                                        </p:tgtEl>
                                        <p:attrNameLst>
                                          <p:attrName>style.visibility</p:attrName>
                                        </p:attrNameLst>
                                      </p:cBhvr>
                                      <p:to>
                                        <p:strVal val="visible"/>
                                      </p:to>
                                    </p:set>
                                    <p:anim calcmode="lin" valueType="num">
                                      <p:cBhvr additive="base">
                                        <p:cTn id="13" dur="500" fill="hold"/>
                                        <p:tgtEl>
                                          <p:spTgt spid="26317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6317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63173">
                                            <p:txEl>
                                              <p:pRg st="2" end="2"/>
                                            </p:txEl>
                                          </p:spTgt>
                                        </p:tgtEl>
                                        <p:attrNameLst>
                                          <p:attrName>style.visibility</p:attrName>
                                        </p:attrNameLst>
                                      </p:cBhvr>
                                      <p:to>
                                        <p:strVal val="visible"/>
                                      </p:to>
                                    </p:set>
                                    <p:anim calcmode="lin" valueType="num">
                                      <p:cBhvr additive="base">
                                        <p:cTn id="19" dur="500" fill="hold"/>
                                        <p:tgtEl>
                                          <p:spTgt spid="26317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6317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63173">
                                            <p:txEl>
                                              <p:pRg st="3" end="3"/>
                                            </p:txEl>
                                          </p:spTgt>
                                        </p:tgtEl>
                                        <p:attrNameLst>
                                          <p:attrName>style.visibility</p:attrName>
                                        </p:attrNameLst>
                                      </p:cBhvr>
                                      <p:to>
                                        <p:strVal val="visible"/>
                                      </p:to>
                                    </p:set>
                                    <p:anim calcmode="lin" valueType="num">
                                      <p:cBhvr additive="base">
                                        <p:cTn id="25" dur="500" fill="hold"/>
                                        <p:tgtEl>
                                          <p:spTgt spid="26317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6317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63173">
                                            <p:txEl>
                                              <p:pRg st="4" end="4"/>
                                            </p:txEl>
                                          </p:spTgt>
                                        </p:tgtEl>
                                        <p:attrNameLst>
                                          <p:attrName>style.visibility</p:attrName>
                                        </p:attrNameLst>
                                      </p:cBhvr>
                                      <p:to>
                                        <p:strVal val="visible"/>
                                      </p:to>
                                    </p:set>
                                    <p:anim calcmode="lin" valueType="num">
                                      <p:cBhvr additive="base">
                                        <p:cTn id="31" dur="500" fill="hold"/>
                                        <p:tgtEl>
                                          <p:spTgt spid="26317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6317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173" grpId="0" build="p"/>
    </p:bld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4194"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FD22EB38-A420-4971-A8CC-B6B912A3474C}" type="datetime1">
              <a:rPr lang="zh-CN" altLang="en-US" sz="1400"/>
              <a:t>2025/5/30</a:t>
            </a:fld>
            <a:endParaRPr lang="zh-CN" altLang="en-US" sz="1400"/>
          </a:p>
        </p:txBody>
      </p:sp>
      <p:sp>
        <p:nvSpPr>
          <p:cNvPr id="26419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2326EE8E-9E86-4C6F-81D6-C96C009AD912}" type="slidenum">
              <a:rPr lang="en-US" altLang="zh-CN" sz="1400"/>
              <a:t>68</a:t>
            </a:fld>
            <a:endParaRPr lang="en-US" altLang="zh-CN" sz="1400"/>
          </a:p>
        </p:txBody>
      </p:sp>
      <p:sp>
        <p:nvSpPr>
          <p:cNvPr id="264197" name="Rectangle 3"/>
          <p:cNvSpPr>
            <a:spLocks noGrp="1" noChangeArrowheads="1"/>
          </p:cNvSpPr>
          <p:nvPr>
            <p:ph type="body" idx="4294967295"/>
          </p:nvPr>
        </p:nvSpPr>
        <p:spPr>
          <a:xfrm>
            <a:off x="329192" y="1305878"/>
            <a:ext cx="7591798" cy="4191000"/>
          </a:xfrm>
        </p:spPr>
        <p:txBody>
          <a:bodyPr>
            <a:normAutofit fontScale="92500" lnSpcReduction="10000"/>
          </a:bodyPr>
          <a:lstStyle/>
          <a:p>
            <a:pPr eaLnBrk="1" hangingPunct="1">
              <a:lnSpc>
                <a:spcPct val="120000"/>
              </a:lnSpc>
            </a:pPr>
            <a:r>
              <a:rPr lang="zh-CN" altLang="en-US" b="1" dirty="0">
                <a:latin typeface="华文宋体" panose="02010600040101010101" pitchFamily="2" charset="-122"/>
                <a:ea typeface="华文宋体" panose="02010600040101010101" pitchFamily="2" charset="-122"/>
              </a:rPr>
              <a:t>算法的第</a:t>
            </a:r>
            <a:r>
              <a:rPr lang="en-US" altLang="zh-CN" b="1" dirty="0">
                <a:latin typeface="华文宋体" panose="02010600040101010101" pitchFamily="2" charset="-122"/>
                <a:ea typeface="华文宋体" panose="02010600040101010101" pitchFamily="2" charset="-122"/>
              </a:rPr>
              <a:t>2</a:t>
            </a:r>
            <a:r>
              <a:rPr lang="zh-CN" altLang="en-US" b="1" dirty="0">
                <a:latin typeface="华文宋体" panose="02010600040101010101" pitchFamily="2" charset="-122"/>
                <a:ea typeface="华文宋体" panose="02010600040101010101" pitchFamily="2" charset="-122"/>
              </a:rPr>
              <a:t>步原则上应该对每一个样本调整每一个权，调整的顺序是随机的；</a:t>
            </a:r>
          </a:p>
          <a:p>
            <a:pPr eaLnBrk="1" hangingPunct="1">
              <a:lnSpc>
                <a:spcPct val="120000"/>
              </a:lnSpc>
            </a:pPr>
            <a:r>
              <a:rPr lang="zh-CN" altLang="en-US" b="1" dirty="0">
                <a:latin typeface="华文宋体" panose="02010600040101010101" pitchFamily="2" charset="-122"/>
                <a:ea typeface="华文宋体" panose="02010600040101010101" pitchFamily="2" charset="-122"/>
              </a:rPr>
              <a:t>温度</a:t>
            </a:r>
            <a:r>
              <a:rPr lang="en-US" altLang="zh-CN" b="1" dirty="0">
                <a:latin typeface="华文宋体" panose="02010600040101010101" pitchFamily="2" charset="-122"/>
                <a:ea typeface="华文宋体" panose="02010600040101010101" pitchFamily="2" charset="-122"/>
              </a:rPr>
              <a:t>T</a:t>
            </a:r>
            <a:r>
              <a:rPr lang="zh-CN" altLang="en-US" b="1" dirty="0">
                <a:latin typeface="华文宋体" panose="02010600040101010101" pitchFamily="2" charset="-122"/>
                <a:ea typeface="华文宋体" panose="02010600040101010101" pitchFamily="2" charset="-122"/>
              </a:rPr>
              <a:t>的降低 </a:t>
            </a:r>
          </a:p>
          <a:p>
            <a:pPr lvl="1" eaLnBrk="1" hangingPunct="1">
              <a:lnSpc>
                <a:spcPct val="120000"/>
              </a:lnSpc>
            </a:pPr>
            <a:r>
              <a:rPr lang="en-US" altLang="zh-CN" sz="2800" b="1" dirty="0">
                <a:latin typeface="华文宋体" panose="02010600040101010101" pitchFamily="2" charset="-122"/>
                <a:ea typeface="华文宋体" panose="02010600040101010101" pitchFamily="2" charset="-122"/>
              </a:rPr>
              <a:t>T=</a:t>
            </a:r>
            <a:r>
              <a:rPr lang="en-US" altLang="zh-CN" sz="2800" b="1" dirty="0" err="1">
                <a:latin typeface="华文宋体" panose="02010600040101010101" pitchFamily="2" charset="-122"/>
                <a:ea typeface="华文宋体" panose="02010600040101010101" pitchFamily="2" charset="-122"/>
              </a:rPr>
              <a:t>λT</a:t>
            </a:r>
            <a:r>
              <a:rPr lang="en-US" altLang="zh-CN" sz="2800" b="1" dirty="0">
                <a:latin typeface="华文宋体" panose="02010600040101010101" pitchFamily="2" charset="-122"/>
                <a:ea typeface="华文宋体" panose="02010600040101010101" pitchFamily="2" charset="-122"/>
              </a:rPr>
              <a:t> </a:t>
            </a:r>
          </a:p>
          <a:p>
            <a:pPr lvl="1" eaLnBrk="1" hangingPunct="1">
              <a:lnSpc>
                <a:spcPct val="120000"/>
              </a:lnSpc>
            </a:pPr>
            <a:r>
              <a:rPr lang="en-US" altLang="zh-CN" sz="2800" b="1" dirty="0">
                <a:latin typeface="华文宋体" panose="02010600040101010101" pitchFamily="2" charset="-122"/>
                <a:ea typeface="华文宋体" panose="02010600040101010101" pitchFamily="2" charset="-122"/>
              </a:rPr>
              <a:t>λ</a:t>
            </a:r>
            <a:r>
              <a:rPr lang="zh-CN" altLang="en-US" sz="2800" b="1" dirty="0">
                <a:latin typeface="华文宋体" panose="02010600040101010101" pitchFamily="2" charset="-122"/>
                <a:ea typeface="华文宋体" panose="02010600040101010101" pitchFamily="2" charset="-122"/>
              </a:rPr>
              <a:t>叫做冷却率，一般情况下可以在</a:t>
            </a:r>
            <a:r>
              <a:rPr lang="en-US" altLang="zh-CN" sz="2800" b="1" dirty="0">
                <a:latin typeface="华文宋体" panose="02010600040101010101" pitchFamily="2" charset="-122"/>
                <a:ea typeface="华文宋体" panose="02010600040101010101" pitchFamily="2" charset="-122"/>
              </a:rPr>
              <a:t>[0.8</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0.9]</a:t>
            </a:r>
            <a:r>
              <a:rPr lang="zh-CN" altLang="en-US" sz="2800" b="1" dirty="0">
                <a:latin typeface="华文宋体" panose="02010600040101010101" pitchFamily="2" charset="-122"/>
                <a:ea typeface="华文宋体" panose="02010600040101010101" pitchFamily="2" charset="-122"/>
              </a:rPr>
              <a:t>之间取值</a:t>
            </a:r>
            <a:r>
              <a:rPr lang="zh-CN" altLang="en-US" sz="2800" dirty="0">
                <a:latin typeface="华文宋体" panose="02010600040101010101" pitchFamily="2" charset="-122"/>
                <a:ea typeface="华文宋体" panose="02010600040101010101" pitchFamily="2" charset="-122"/>
              </a:rPr>
              <a:t> </a:t>
            </a:r>
          </a:p>
          <a:p>
            <a:pPr lvl="1" eaLnBrk="1" hangingPunct="1">
              <a:lnSpc>
                <a:spcPct val="120000"/>
              </a:lnSpc>
            </a:pPr>
            <a:r>
              <a:rPr lang="en-US" altLang="zh-CN" sz="2800" b="1" dirty="0" err="1">
                <a:latin typeface="华文宋体" panose="02010600040101010101" pitchFamily="2" charset="-122"/>
                <a:ea typeface="华文宋体" panose="02010600040101010101" pitchFamily="2" charset="-122"/>
              </a:rPr>
              <a:t>Geman</a:t>
            </a:r>
            <a:r>
              <a:rPr lang="en-US" altLang="zh-CN" sz="2800" b="1" dirty="0">
                <a:latin typeface="华文宋体" panose="02010600040101010101" pitchFamily="2" charset="-122"/>
                <a:ea typeface="华文宋体" panose="02010600040101010101" pitchFamily="2" charset="-122"/>
              </a:rPr>
              <a:t>(1984</a:t>
            </a:r>
            <a:r>
              <a:rPr lang="zh-CN" altLang="en-US" sz="2800" b="1" dirty="0">
                <a:latin typeface="华文宋体" panose="02010600040101010101" pitchFamily="2" charset="-122"/>
                <a:ea typeface="华文宋体" panose="02010600040101010101" pitchFamily="2" charset="-122"/>
              </a:rPr>
              <a:t>年</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：温度下降必须与时间的对数成反比，网络最终才能收敛到全局极小点</a:t>
            </a:r>
            <a:r>
              <a:rPr lang="zh-CN" altLang="en-US" sz="2800" dirty="0">
                <a:latin typeface="华文宋体" panose="02010600040101010101" pitchFamily="2" charset="-122"/>
                <a:ea typeface="华文宋体" panose="02010600040101010101" pitchFamily="2" charset="-122"/>
              </a:rPr>
              <a:t>  </a:t>
            </a:r>
          </a:p>
        </p:txBody>
      </p:sp>
      <p:graphicFrame>
        <p:nvGraphicFramePr>
          <p:cNvPr id="264198" name="对象 264197"/>
          <p:cNvGraphicFramePr>
            <a:graphicFrameLocks noChangeAspect="1"/>
          </p:cNvGraphicFramePr>
          <p:nvPr/>
        </p:nvGraphicFramePr>
        <p:xfrm>
          <a:off x="2688577" y="5245102"/>
          <a:ext cx="3072934" cy="1056321"/>
        </p:xfrm>
        <a:graphic>
          <a:graphicData uri="http://schemas.openxmlformats.org/presentationml/2006/ole">
            <mc:AlternateContent xmlns:mc="http://schemas.openxmlformats.org/markup-compatibility/2006">
              <mc:Choice xmlns:v="urn:schemas-microsoft-com:vml" Requires="v">
                <p:oleObj spid="_x0000_s16506" r:id="rId3" imgW="878840" imgH="433070" progId="Equation.3">
                  <p:embed/>
                </p:oleObj>
              </mc:Choice>
              <mc:Fallback>
                <p:oleObj r:id="rId3" imgW="878840" imgH="433070" progId="Equation.3">
                  <p:embed/>
                  <p:pic>
                    <p:nvPicPr>
                      <p:cNvPr id="0" name="对象 26419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8577" y="5245102"/>
                        <a:ext cx="3072934" cy="1056321"/>
                      </a:xfrm>
                      <a:prstGeom prst="rect">
                        <a:avLst/>
                      </a:prstGeom>
                      <a:noFill/>
                      <a:ln>
                        <a:noFill/>
                      </a:ln>
                    </p:spPr>
                  </p:pic>
                </p:oleObj>
              </mc:Fallback>
            </mc:AlternateContent>
          </a:graphicData>
        </a:graphic>
      </p:graphicFrame>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DD6855BB-6A8A-4EE8-80E2-9DE8664675C7}"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grpSp>
        <p:nvGrpSpPr>
          <p:cNvPr id="8" name="组合 7"/>
          <p:cNvGrpSpPr/>
          <p:nvPr/>
        </p:nvGrpSpPr>
        <p:grpSpPr>
          <a:xfrm>
            <a:off x="8400804" y="0"/>
            <a:ext cx="851355" cy="6858000"/>
            <a:chOff x="8400804" y="0"/>
            <a:chExt cx="851355" cy="6858000"/>
          </a:xfrm>
        </p:grpSpPr>
        <p:grpSp>
          <p:nvGrpSpPr>
            <p:cNvPr id="9" name="组 9"/>
            <p:cNvGrpSpPr/>
            <p:nvPr/>
          </p:nvGrpSpPr>
          <p:grpSpPr>
            <a:xfrm>
              <a:off x="8400804" y="0"/>
              <a:ext cx="733409" cy="6858000"/>
              <a:chOff x="9055676" y="0"/>
              <a:chExt cx="3136324" cy="6858000"/>
            </a:xfrm>
          </p:grpSpPr>
          <p:sp>
            <p:nvSpPr>
              <p:cNvPr id="11"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矩形 13"/>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0" name="图形 11" descr="衬衫"/>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
        <p:nvSpPr>
          <p:cNvPr id="16" name="Rectangle 2"/>
          <p:cNvSpPr txBox="1">
            <a:spLocks noChangeArrowheads="1"/>
          </p:cNvSpPr>
          <p:nvPr/>
        </p:nvSpPr>
        <p:spPr>
          <a:xfrm>
            <a:off x="628650" y="405448"/>
            <a:ext cx="6137910" cy="7893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zh-CN" altLang="en-US" sz="4000" b="1" dirty="0">
                <a:solidFill>
                  <a:srgbClr val="FF0000"/>
                </a:solidFill>
                <a:latin typeface="华文宋体" panose="02010600040101010101" pitchFamily="2" charset="-122"/>
                <a:ea typeface="华文宋体" panose="02010600040101010101" pitchFamily="2" charset="-122"/>
              </a:rPr>
              <a:t>算法</a:t>
            </a:r>
            <a:r>
              <a:rPr lang="en-US" altLang="zh-CN" sz="4000" b="1" dirty="0">
                <a:solidFill>
                  <a:srgbClr val="FF0000"/>
                </a:solidFill>
                <a:latin typeface="华文宋体" panose="02010600040101010101" pitchFamily="2" charset="-122"/>
                <a:ea typeface="华文宋体" panose="02010600040101010101" pitchFamily="2" charset="-122"/>
              </a:rPr>
              <a:t>2 </a:t>
            </a:r>
            <a:r>
              <a:rPr lang="zh-CN" altLang="en-US" sz="4000" b="1" dirty="0">
                <a:solidFill>
                  <a:srgbClr val="FF0000"/>
                </a:solidFill>
                <a:latin typeface="华文宋体" panose="02010600040101010101" pitchFamily="2" charset="-122"/>
                <a:ea typeface="华文宋体" panose="02010600040101010101" pitchFamily="2" charset="-122"/>
              </a:rPr>
              <a:t>模拟退火算法</a:t>
            </a:r>
            <a:endParaRPr lang="zh-CN" altLang="en-US" sz="4000" dirty="0">
              <a:solidFill>
                <a:srgbClr val="FF0000"/>
              </a:solidFill>
              <a:latin typeface="华文宋体" panose="02010600040101010101" pitchFamily="2" charset="-122"/>
              <a:ea typeface="华文宋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4197">
                                            <p:txEl>
                                              <p:pRg st="0" end="0"/>
                                            </p:txEl>
                                          </p:spTgt>
                                        </p:tgtEl>
                                        <p:attrNameLst>
                                          <p:attrName>style.visibility</p:attrName>
                                        </p:attrNameLst>
                                      </p:cBhvr>
                                      <p:to>
                                        <p:strVal val="visible"/>
                                      </p:to>
                                    </p:set>
                                    <p:anim calcmode="lin" valueType="num">
                                      <p:cBhvr additive="base">
                                        <p:cTn id="7" dur="500" fill="hold"/>
                                        <p:tgtEl>
                                          <p:spTgt spid="26419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6419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64197">
                                            <p:txEl>
                                              <p:pRg st="1" end="1"/>
                                            </p:txEl>
                                          </p:spTgt>
                                        </p:tgtEl>
                                        <p:attrNameLst>
                                          <p:attrName>style.visibility</p:attrName>
                                        </p:attrNameLst>
                                      </p:cBhvr>
                                      <p:to>
                                        <p:strVal val="visible"/>
                                      </p:to>
                                    </p:set>
                                    <p:anim calcmode="lin" valueType="num">
                                      <p:cBhvr additive="base">
                                        <p:cTn id="13" dur="500" fill="hold"/>
                                        <p:tgtEl>
                                          <p:spTgt spid="26419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6419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64197">
                                            <p:txEl>
                                              <p:pRg st="2" end="2"/>
                                            </p:txEl>
                                          </p:spTgt>
                                        </p:tgtEl>
                                        <p:attrNameLst>
                                          <p:attrName>style.visibility</p:attrName>
                                        </p:attrNameLst>
                                      </p:cBhvr>
                                      <p:to>
                                        <p:strVal val="visible"/>
                                      </p:to>
                                    </p:set>
                                    <p:anim calcmode="lin" valueType="num">
                                      <p:cBhvr additive="base">
                                        <p:cTn id="19" dur="500" fill="hold"/>
                                        <p:tgtEl>
                                          <p:spTgt spid="26419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6419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64197">
                                            <p:txEl>
                                              <p:pRg st="3" end="3"/>
                                            </p:txEl>
                                          </p:spTgt>
                                        </p:tgtEl>
                                        <p:attrNameLst>
                                          <p:attrName>style.visibility</p:attrName>
                                        </p:attrNameLst>
                                      </p:cBhvr>
                                      <p:to>
                                        <p:strVal val="visible"/>
                                      </p:to>
                                    </p:set>
                                    <p:anim calcmode="lin" valueType="num">
                                      <p:cBhvr additive="base">
                                        <p:cTn id="25" dur="500" fill="hold"/>
                                        <p:tgtEl>
                                          <p:spTgt spid="26419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6419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64197">
                                            <p:txEl>
                                              <p:pRg st="4" end="4"/>
                                            </p:txEl>
                                          </p:spTgt>
                                        </p:tgtEl>
                                        <p:attrNameLst>
                                          <p:attrName>style.visibility</p:attrName>
                                        </p:attrNameLst>
                                      </p:cBhvr>
                                      <p:to>
                                        <p:strVal val="visible"/>
                                      </p:to>
                                    </p:set>
                                    <p:anim calcmode="lin" valueType="num">
                                      <p:cBhvr additive="base">
                                        <p:cTn id="31" dur="500" fill="hold"/>
                                        <p:tgtEl>
                                          <p:spTgt spid="264197">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6419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264198"/>
                                        </p:tgtEl>
                                        <p:attrNameLst>
                                          <p:attrName>style.visibility</p:attrName>
                                        </p:attrNameLst>
                                      </p:cBhvr>
                                      <p:to>
                                        <p:strVal val="visible"/>
                                      </p:to>
                                    </p:set>
                                    <p:anim calcmode="lin" valueType="num">
                                      <p:cBhvr additive="base">
                                        <p:cTn id="37" dur="500" fill="hold"/>
                                        <p:tgtEl>
                                          <p:spTgt spid="264198"/>
                                        </p:tgtEl>
                                        <p:attrNameLst>
                                          <p:attrName>ppt_x</p:attrName>
                                        </p:attrNameLst>
                                      </p:cBhvr>
                                      <p:tavLst>
                                        <p:tav tm="0">
                                          <p:val>
                                            <p:strVal val="0-#ppt_w/2"/>
                                          </p:val>
                                        </p:tav>
                                        <p:tav tm="100000">
                                          <p:val>
                                            <p:strVal val="#ppt_x"/>
                                          </p:val>
                                        </p:tav>
                                      </p:tavLst>
                                    </p:anim>
                                    <p:anim calcmode="lin" valueType="num">
                                      <p:cBhvr additive="base">
                                        <p:cTn id="38" dur="500" fill="hold"/>
                                        <p:tgtEl>
                                          <p:spTgt spid="26419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197" grpId="0" build="p" bldLvl="2"/>
    </p:bld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5218"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B514CE3-2688-4488-A3D6-30AB368E0CC7}" type="datetime1">
              <a:rPr lang="zh-CN" altLang="en-US" sz="1400"/>
              <a:t>2025/5/30</a:t>
            </a:fld>
            <a:endParaRPr lang="zh-CN" altLang="en-US" sz="1400"/>
          </a:p>
        </p:txBody>
      </p:sp>
      <p:sp>
        <p:nvSpPr>
          <p:cNvPr id="265219"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0DC68F8A-2082-4F13-BEAE-AA4453E93B1E}" type="slidenum">
              <a:rPr lang="en-US" altLang="zh-CN" sz="1400"/>
              <a:t>69</a:t>
            </a:fld>
            <a:endParaRPr lang="en-US" altLang="zh-CN" sz="1400"/>
          </a:p>
        </p:txBody>
      </p:sp>
      <p:sp>
        <p:nvSpPr>
          <p:cNvPr id="265221" name="Rectangle 3"/>
          <p:cNvSpPr>
            <a:spLocks noGrp="1" noChangeArrowheads="1"/>
          </p:cNvSpPr>
          <p:nvPr>
            <p:ph type="body" idx="4294967295"/>
          </p:nvPr>
        </p:nvSpPr>
        <p:spPr>
          <a:xfrm>
            <a:off x="457200" y="1375410"/>
            <a:ext cx="7886700" cy="4351338"/>
          </a:xfrm>
        </p:spPr>
        <p:txBody>
          <a:bodyPr>
            <a:normAutofit/>
          </a:bodyPr>
          <a:lstStyle/>
          <a:p>
            <a:pPr eaLnBrk="1" hangingPunct="1">
              <a:lnSpc>
                <a:spcPct val="150000"/>
              </a:lnSpc>
            </a:pPr>
            <a:r>
              <a:rPr lang="en-US" altLang="zh-CN" b="1" dirty="0">
                <a:latin typeface="华文宋体" panose="02010600040101010101" pitchFamily="2" charset="-122"/>
                <a:ea typeface="华文宋体" panose="02010600040101010101" pitchFamily="2" charset="-122"/>
              </a:rPr>
              <a:t>T</a:t>
            </a:r>
            <a:r>
              <a:rPr lang="zh-CN" altLang="en-US" b="1" dirty="0">
                <a:latin typeface="华文宋体" panose="02010600040101010101" pitchFamily="2" charset="-122"/>
                <a:ea typeface="华文宋体" panose="02010600040101010101" pitchFamily="2" charset="-122"/>
              </a:rPr>
              <a:t>的初值</a:t>
            </a:r>
            <a:r>
              <a:rPr lang="en-US" altLang="zh-CN" b="1" dirty="0">
                <a:latin typeface="华文宋体" panose="02010600040101010101" pitchFamily="2" charset="-122"/>
                <a:ea typeface="华文宋体" panose="02010600040101010101" pitchFamily="2" charset="-122"/>
              </a:rPr>
              <a:t>T</a:t>
            </a:r>
            <a:r>
              <a:rPr lang="en-US" altLang="zh-CN" b="1" baseline="-30000" dirty="0">
                <a:latin typeface="华文宋体" panose="02010600040101010101" pitchFamily="2" charset="-122"/>
                <a:ea typeface="华文宋体" panose="02010600040101010101" pitchFamily="2" charset="-122"/>
              </a:rPr>
              <a:t>0</a:t>
            </a:r>
            <a:r>
              <a:rPr lang="en-US" altLang="zh-CN" dirty="0">
                <a:latin typeface="华文宋体" panose="02010600040101010101" pitchFamily="2" charset="-122"/>
                <a:ea typeface="华文宋体" panose="02010600040101010101" pitchFamily="2" charset="-122"/>
              </a:rPr>
              <a:t> </a:t>
            </a:r>
          </a:p>
          <a:p>
            <a:pPr lvl="1" eaLnBrk="1" hangingPunct="1">
              <a:lnSpc>
                <a:spcPct val="150000"/>
              </a:lnSpc>
            </a:pPr>
            <a:r>
              <a:rPr lang="en-US" altLang="zh-CN" sz="2800" b="1" dirty="0">
                <a:latin typeface="华文宋体" panose="02010600040101010101" pitchFamily="2" charset="-122"/>
                <a:ea typeface="华文宋体" panose="02010600040101010101" pitchFamily="2" charset="-122"/>
              </a:rPr>
              <a:t>T</a:t>
            </a:r>
            <a:r>
              <a:rPr lang="en-US" altLang="zh-CN" sz="2800" b="1" baseline="-30000" dirty="0">
                <a:latin typeface="华文宋体" panose="02010600040101010101" pitchFamily="2" charset="-122"/>
                <a:ea typeface="华文宋体" panose="02010600040101010101" pitchFamily="2" charset="-122"/>
              </a:rPr>
              <a:t>0</a:t>
            </a:r>
            <a:r>
              <a:rPr lang="en-US" altLang="zh-CN" sz="2800" b="1" dirty="0">
                <a:latin typeface="华文宋体" panose="02010600040101010101" pitchFamily="2" charset="-122"/>
                <a:ea typeface="华文宋体" panose="02010600040101010101" pitchFamily="2" charset="-122"/>
              </a:rPr>
              <a:t>=</a:t>
            </a:r>
            <a:r>
              <a:rPr lang="en-US" altLang="zh-CN" sz="2800" b="1" dirty="0">
                <a:solidFill>
                  <a:srgbClr val="FF0000"/>
                </a:solidFill>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E({w</a:t>
            </a:r>
            <a:r>
              <a:rPr lang="en-US" altLang="zh-CN" sz="2800" b="1" baseline="30000" dirty="0">
                <a:latin typeface="华文宋体" panose="02010600040101010101" pitchFamily="2" charset="-122"/>
                <a:ea typeface="华文宋体" panose="02010600040101010101" pitchFamily="2" charset="-122"/>
              </a:rPr>
              <a:t> (h)</a:t>
            </a:r>
            <a:r>
              <a:rPr lang="en-US" altLang="zh-CN" sz="2800" b="1" dirty="0">
                <a:latin typeface="华文宋体" panose="02010600040101010101" pitchFamily="2" charset="-122"/>
                <a:ea typeface="华文宋体" panose="02010600040101010101" pitchFamily="2" charset="-122"/>
              </a:rPr>
              <a:t> })</a:t>
            </a:r>
            <a:r>
              <a:rPr lang="zh-CN" altLang="en-US" sz="2800" b="1" dirty="0">
                <a:latin typeface="华文宋体" panose="02010600040101010101" pitchFamily="2" charset="-122"/>
                <a:ea typeface="华文宋体" panose="02010600040101010101" pitchFamily="2" charset="-122"/>
              </a:rPr>
              <a:t>，即：取初始系统目标函数（能量）的值 </a:t>
            </a:r>
          </a:p>
          <a:p>
            <a:pPr lvl="1" eaLnBrk="1" hangingPunct="1">
              <a:lnSpc>
                <a:spcPct val="150000"/>
              </a:lnSpc>
            </a:pPr>
            <a:r>
              <a:rPr lang="en-US" altLang="zh-CN" sz="2800" b="1" dirty="0">
                <a:latin typeface="华文宋体" panose="02010600040101010101" pitchFamily="2" charset="-122"/>
                <a:ea typeface="华文宋体" panose="02010600040101010101" pitchFamily="2" charset="-122"/>
              </a:rPr>
              <a:t>T</a:t>
            </a:r>
            <a:r>
              <a:rPr lang="en-US" altLang="zh-CN" sz="2800" b="1" baseline="-30000" dirty="0">
                <a:latin typeface="华文宋体" panose="02010600040101010101" pitchFamily="2" charset="-122"/>
                <a:ea typeface="华文宋体" panose="02010600040101010101" pitchFamily="2" charset="-122"/>
              </a:rPr>
              <a:t>0</a:t>
            </a:r>
            <a:r>
              <a:rPr lang="en-US" altLang="zh-CN" sz="2800" b="1" dirty="0">
                <a:latin typeface="华文宋体" panose="02010600040101010101" pitchFamily="2" charset="-122"/>
                <a:ea typeface="华文宋体" panose="02010600040101010101" pitchFamily="2" charset="-122"/>
              </a:rPr>
              <a:t>=z</a:t>
            </a:r>
            <a:r>
              <a:rPr lang="en-US" altLang="zh-CN" sz="2800" b="1" dirty="0">
                <a:solidFill>
                  <a:srgbClr val="FF0000"/>
                </a:solidFill>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E({w</a:t>
            </a:r>
            <a:r>
              <a:rPr lang="en-US" altLang="zh-CN" sz="2800" b="1" baseline="30000" dirty="0">
                <a:latin typeface="华文宋体" panose="02010600040101010101" pitchFamily="2" charset="-122"/>
                <a:ea typeface="华文宋体" panose="02010600040101010101" pitchFamily="2" charset="-122"/>
              </a:rPr>
              <a:t> (h)</a:t>
            </a:r>
            <a:r>
              <a:rPr lang="en-US" altLang="zh-CN" sz="2800" b="1" dirty="0">
                <a:latin typeface="华文宋体" panose="02010600040101010101" pitchFamily="2" charset="-122"/>
                <a:ea typeface="华文宋体" panose="02010600040101010101" pitchFamily="2" charset="-122"/>
              </a:rPr>
              <a:t> })</a:t>
            </a:r>
            <a:r>
              <a:rPr lang="zh-CN" altLang="en-US" sz="2800" b="1" dirty="0">
                <a:latin typeface="华文宋体" panose="02010600040101010101" pitchFamily="2" charset="-122"/>
                <a:ea typeface="华文宋体" panose="02010600040101010101" pitchFamily="2" charset="-122"/>
              </a:rPr>
              <a:t>，即：取初始系统目标函数（能量）值的若干倍 </a:t>
            </a:r>
          </a:p>
          <a:p>
            <a:pPr lvl="1" eaLnBrk="1" hangingPunct="1">
              <a:lnSpc>
                <a:spcPct val="150000"/>
              </a:lnSpc>
            </a:pPr>
            <a:r>
              <a:rPr lang="zh-CN" altLang="en-US" sz="2800" b="1" dirty="0">
                <a:latin typeface="华文宋体" panose="02010600040101010101" pitchFamily="2" charset="-122"/>
                <a:ea typeface="华文宋体" panose="02010600040101010101" pitchFamily="2" charset="-122"/>
              </a:rPr>
              <a:t>按照经验给出</a:t>
            </a:r>
            <a:r>
              <a:rPr lang="zh-CN" altLang="en-US" sz="2800" dirty="0">
                <a:latin typeface="华文宋体" panose="02010600040101010101" pitchFamily="2" charset="-122"/>
                <a:ea typeface="华文宋体" panose="02010600040101010101" pitchFamily="2" charset="-122"/>
              </a:rPr>
              <a:t> </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13691177-A3A6-4718-A088-FDDFCB9DD726}"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grpSp>
        <p:nvGrpSpPr>
          <p:cNvPr id="7" name="组合 6"/>
          <p:cNvGrpSpPr/>
          <p:nvPr/>
        </p:nvGrpSpPr>
        <p:grpSpPr>
          <a:xfrm>
            <a:off x="8400804" y="0"/>
            <a:ext cx="851355" cy="6858000"/>
            <a:chOff x="8400804" y="0"/>
            <a:chExt cx="851355" cy="6858000"/>
          </a:xfrm>
        </p:grpSpPr>
        <p:grpSp>
          <p:nvGrpSpPr>
            <p:cNvPr id="8" name="组 9"/>
            <p:cNvGrpSpPr/>
            <p:nvPr/>
          </p:nvGrpSpPr>
          <p:grpSpPr>
            <a:xfrm>
              <a:off x="8400804" y="0"/>
              <a:ext cx="733409" cy="6858000"/>
              <a:chOff x="9055676" y="0"/>
              <a:chExt cx="3136324" cy="6858000"/>
            </a:xfrm>
          </p:grpSpPr>
          <p:sp>
            <p:nvSpPr>
              <p:cNvPr id="10"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矩形 12"/>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9"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
        <p:nvSpPr>
          <p:cNvPr id="16" name="Rectangle 2"/>
          <p:cNvSpPr txBox="1">
            <a:spLocks noChangeArrowheads="1"/>
          </p:cNvSpPr>
          <p:nvPr/>
        </p:nvSpPr>
        <p:spPr>
          <a:xfrm>
            <a:off x="651510" y="586106"/>
            <a:ext cx="6137910" cy="7893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zh-CN" altLang="en-US" sz="4000" b="1" dirty="0">
                <a:solidFill>
                  <a:srgbClr val="FF0000"/>
                </a:solidFill>
                <a:latin typeface="华文宋体" panose="02010600040101010101" pitchFamily="2" charset="-122"/>
                <a:ea typeface="华文宋体" panose="02010600040101010101" pitchFamily="2" charset="-122"/>
              </a:rPr>
              <a:t>算法</a:t>
            </a:r>
            <a:r>
              <a:rPr lang="en-US" altLang="zh-CN" sz="4000" b="1" dirty="0">
                <a:solidFill>
                  <a:srgbClr val="FF0000"/>
                </a:solidFill>
                <a:latin typeface="华文宋体" panose="02010600040101010101" pitchFamily="2" charset="-122"/>
                <a:ea typeface="华文宋体" panose="02010600040101010101" pitchFamily="2" charset="-122"/>
              </a:rPr>
              <a:t>2 </a:t>
            </a:r>
            <a:r>
              <a:rPr lang="zh-CN" altLang="en-US" sz="4000" b="1" dirty="0">
                <a:solidFill>
                  <a:srgbClr val="FF0000"/>
                </a:solidFill>
                <a:latin typeface="华文宋体" panose="02010600040101010101" pitchFamily="2" charset="-122"/>
                <a:ea typeface="华文宋体" panose="02010600040101010101" pitchFamily="2" charset="-122"/>
              </a:rPr>
              <a:t>模拟退火算法</a:t>
            </a:r>
            <a:endParaRPr lang="zh-CN" altLang="en-US" sz="4000" dirty="0">
              <a:solidFill>
                <a:srgbClr val="FF0000"/>
              </a:solidFill>
              <a:latin typeface="华文宋体" panose="02010600040101010101" pitchFamily="2" charset="-122"/>
              <a:ea typeface="华文宋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5221">
                                            <p:txEl>
                                              <p:pRg st="0" end="0"/>
                                            </p:txEl>
                                          </p:spTgt>
                                        </p:tgtEl>
                                        <p:attrNameLst>
                                          <p:attrName>style.visibility</p:attrName>
                                        </p:attrNameLst>
                                      </p:cBhvr>
                                      <p:to>
                                        <p:strVal val="visible"/>
                                      </p:to>
                                    </p:set>
                                    <p:anim calcmode="lin" valueType="num">
                                      <p:cBhvr additive="base">
                                        <p:cTn id="7" dur="500" fill="hold"/>
                                        <p:tgtEl>
                                          <p:spTgt spid="26522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6522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65221">
                                            <p:txEl>
                                              <p:pRg st="1" end="1"/>
                                            </p:txEl>
                                          </p:spTgt>
                                        </p:tgtEl>
                                        <p:attrNameLst>
                                          <p:attrName>style.visibility</p:attrName>
                                        </p:attrNameLst>
                                      </p:cBhvr>
                                      <p:to>
                                        <p:strVal val="visible"/>
                                      </p:to>
                                    </p:set>
                                    <p:anim calcmode="lin" valueType="num">
                                      <p:cBhvr additive="base">
                                        <p:cTn id="13" dur="500" fill="hold"/>
                                        <p:tgtEl>
                                          <p:spTgt spid="26522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6522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65221">
                                            <p:txEl>
                                              <p:pRg st="2" end="2"/>
                                            </p:txEl>
                                          </p:spTgt>
                                        </p:tgtEl>
                                        <p:attrNameLst>
                                          <p:attrName>style.visibility</p:attrName>
                                        </p:attrNameLst>
                                      </p:cBhvr>
                                      <p:to>
                                        <p:strVal val="visible"/>
                                      </p:to>
                                    </p:set>
                                    <p:anim calcmode="lin" valueType="num">
                                      <p:cBhvr additive="base">
                                        <p:cTn id="19" dur="500" fill="hold"/>
                                        <p:tgtEl>
                                          <p:spTgt spid="26522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6522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65221">
                                            <p:txEl>
                                              <p:pRg st="3" end="3"/>
                                            </p:txEl>
                                          </p:spTgt>
                                        </p:tgtEl>
                                        <p:attrNameLst>
                                          <p:attrName>style.visibility</p:attrName>
                                        </p:attrNameLst>
                                      </p:cBhvr>
                                      <p:to>
                                        <p:strVal val="visible"/>
                                      </p:to>
                                    </p:set>
                                    <p:anim calcmode="lin" valueType="num">
                                      <p:cBhvr additive="base">
                                        <p:cTn id="25" dur="500" fill="hold"/>
                                        <p:tgtEl>
                                          <p:spTgt spid="26522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65221">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21" grpId="0" build="p" bldLvl="2"/>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ext Box 4"/>
          <p:cNvSpPr txBox="1">
            <a:spLocks noChangeArrowheads="1"/>
          </p:cNvSpPr>
          <p:nvPr/>
        </p:nvSpPr>
        <p:spPr bwMode="auto">
          <a:xfrm>
            <a:off x="539115" y="2859882"/>
            <a:ext cx="3841750"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sz="2400" b="1" dirty="0">
                <a:solidFill>
                  <a:srgbClr val="006600"/>
                </a:solidFill>
              </a:rPr>
              <a:t>（</a:t>
            </a:r>
            <a:r>
              <a:rPr lang="en-US" altLang="zh-CN" sz="2400" b="1" dirty="0">
                <a:solidFill>
                  <a:srgbClr val="006600"/>
                </a:solidFill>
              </a:rPr>
              <a:t>1</a:t>
            </a:r>
            <a:r>
              <a:rPr lang="zh-CN" altLang="en-US" sz="2400" b="1" dirty="0">
                <a:solidFill>
                  <a:srgbClr val="006600"/>
                </a:solidFill>
              </a:rPr>
              <a:t>）欧式距离法</a:t>
            </a:r>
          </a:p>
          <a:p>
            <a:pPr eaLnBrk="1" hangingPunct="1">
              <a:lnSpc>
                <a:spcPct val="120000"/>
              </a:lnSpc>
            </a:pPr>
            <a:r>
              <a:rPr lang="en-US" altLang="zh-CN" sz="2400" b="1" dirty="0">
                <a:solidFill>
                  <a:srgbClr val="FF0000"/>
                </a:solidFill>
                <a:latin typeface="华文宋体" panose="02010600040101010101" pitchFamily="2" charset="-122"/>
                <a:ea typeface="华文宋体" panose="02010600040101010101" pitchFamily="2" charset="-122"/>
              </a:rPr>
              <a:t>X</a:t>
            </a:r>
            <a:r>
              <a:rPr lang="zh-CN" altLang="en-US" sz="2400" b="1" dirty="0">
                <a:solidFill>
                  <a:srgbClr val="FF0000"/>
                </a:solidFill>
                <a:latin typeface="华文宋体" panose="02010600040101010101" pitchFamily="2" charset="-122"/>
                <a:ea typeface="华文宋体" panose="02010600040101010101" pitchFamily="2" charset="-122"/>
              </a:rPr>
              <a:t>和</a:t>
            </a:r>
            <a:r>
              <a:rPr lang="en-US" altLang="zh-CN" sz="2400" b="1" dirty="0">
                <a:solidFill>
                  <a:srgbClr val="FF0000"/>
                </a:solidFill>
                <a:latin typeface="华文宋体" panose="02010600040101010101" pitchFamily="2" charset="-122"/>
                <a:ea typeface="华文宋体" panose="02010600040101010101" pitchFamily="2" charset="-122"/>
              </a:rPr>
              <a:t>X</a:t>
            </a:r>
            <a:r>
              <a:rPr lang="en-US" altLang="zh-CN" sz="2400" b="1" baseline="-25000" dirty="0">
                <a:solidFill>
                  <a:srgbClr val="FF0000"/>
                </a:solidFill>
                <a:latin typeface="华文宋体" panose="02010600040101010101" pitchFamily="2" charset="-122"/>
                <a:ea typeface="华文宋体" panose="02010600040101010101" pitchFamily="2" charset="-122"/>
              </a:rPr>
              <a:t>i </a:t>
            </a:r>
            <a:r>
              <a:rPr lang="zh-CN" altLang="en-US" sz="2400" b="1" dirty="0">
                <a:solidFill>
                  <a:srgbClr val="FF0000"/>
                </a:solidFill>
                <a:latin typeface="华文宋体" panose="02010600040101010101" pitchFamily="2" charset="-122"/>
                <a:ea typeface="华文宋体" panose="02010600040101010101" pitchFamily="2" charset="-122"/>
              </a:rPr>
              <a:t>两向量欧式距离 </a:t>
            </a:r>
            <a:r>
              <a:rPr lang="en-US" altLang="zh-CN" sz="2400" b="1" dirty="0">
                <a:solidFill>
                  <a:srgbClr val="FF0000"/>
                </a:solidFill>
                <a:latin typeface="华文宋体" panose="02010600040101010101" pitchFamily="2" charset="-122"/>
                <a:ea typeface="华文宋体" panose="02010600040101010101" pitchFamily="2" charset="-122"/>
              </a:rPr>
              <a:t>:</a:t>
            </a:r>
          </a:p>
        </p:txBody>
      </p:sp>
      <p:sp>
        <p:nvSpPr>
          <p:cNvPr id="1028"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026" name="对象 6147"/>
          <p:cNvGraphicFramePr>
            <a:graphicFrameLocks noChangeAspect="1"/>
          </p:cNvGraphicFramePr>
          <p:nvPr/>
        </p:nvGraphicFramePr>
        <p:xfrm>
          <a:off x="3980446" y="3225007"/>
          <a:ext cx="3816350" cy="536575"/>
        </p:xfrm>
        <a:graphic>
          <a:graphicData uri="http://schemas.openxmlformats.org/presentationml/2006/ole">
            <mc:AlternateContent xmlns:mc="http://schemas.openxmlformats.org/markup-compatibility/2006">
              <mc:Choice xmlns:v="urn:schemas-microsoft-com:vml" Requires="v">
                <p:oleObj spid="_x0000_s1166" r:id="rId3" imgW="2057400" imgH="292100" progId="Equation.3">
                  <p:embed/>
                </p:oleObj>
              </mc:Choice>
              <mc:Fallback>
                <p:oleObj r:id="rId3" imgW="2057400" imgH="292100" progId="Equation.3">
                  <p:embed/>
                  <p:pic>
                    <p:nvPicPr>
                      <p:cNvPr id="0" name="对象 61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0446" y="3225007"/>
                        <a:ext cx="381635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29" name="Text Box 7"/>
          <p:cNvSpPr txBox="1">
            <a:spLocks noChangeArrowheads="1"/>
          </p:cNvSpPr>
          <p:nvPr/>
        </p:nvSpPr>
        <p:spPr bwMode="auto">
          <a:xfrm>
            <a:off x="415943" y="4312150"/>
            <a:ext cx="7900988"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en-US" altLang="zh-CN" sz="2400" b="1" dirty="0">
                <a:latin typeface="华文宋体" panose="02010600040101010101" pitchFamily="2" charset="-122"/>
                <a:ea typeface="华文宋体" panose="02010600040101010101" pitchFamily="2" charset="-122"/>
              </a:rPr>
              <a:t>       </a:t>
            </a:r>
            <a:r>
              <a:rPr lang="zh-CN" altLang="en-US" sz="2400" b="1" dirty="0">
                <a:latin typeface="华文宋体" panose="02010600040101010101" pitchFamily="2" charset="-122"/>
                <a:ea typeface="华文宋体" panose="02010600040101010101" pitchFamily="2" charset="-122"/>
              </a:rPr>
              <a:t>两个模式向量的</a:t>
            </a:r>
            <a:r>
              <a:rPr lang="zh-CN" altLang="en-US" sz="2400" b="1" dirty="0">
                <a:solidFill>
                  <a:srgbClr val="FF0000"/>
                </a:solidFill>
                <a:latin typeface="华文宋体" panose="02010600040101010101" pitchFamily="2" charset="-122"/>
                <a:ea typeface="华文宋体" panose="02010600040101010101" pitchFamily="2" charset="-122"/>
              </a:rPr>
              <a:t>欧式距离越小，两个模式越相似</a:t>
            </a:r>
            <a:r>
              <a:rPr lang="zh-CN" altLang="en-US" sz="2400" b="1" dirty="0">
                <a:latin typeface="华文宋体" panose="02010600040101010101" pitchFamily="2" charset="-122"/>
                <a:ea typeface="华文宋体" panose="02010600040101010101" pitchFamily="2" charset="-122"/>
              </a:rPr>
              <a:t>，当两个模式完全相同时，其欧式距离为零。如果对同一类内各个模式向量间的欧式距离作出规定，不允许超过某一最大值 </a:t>
            </a:r>
            <a:r>
              <a:rPr lang="en-US" altLang="zh-CN" sz="2400" b="1" dirty="0">
                <a:latin typeface="华文宋体" panose="02010600040101010101" pitchFamily="2" charset="-122"/>
                <a:ea typeface="华文宋体" panose="02010600040101010101" pitchFamily="2" charset="-122"/>
              </a:rPr>
              <a:t>T</a:t>
            </a:r>
            <a:r>
              <a:rPr lang="zh-CN" altLang="en-US" sz="2400" b="1" dirty="0">
                <a:latin typeface="华文宋体" panose="02010600040101010101" pitchFamily="2" charset="-122"/>
                <a:ea typeface="华文宋体" panose="02010600040101010101" pitchFamily="2" charset="-122"/>
              </a:rPr>
              <a:t>，则最大欧式距离 </a:t>
            </a:r>
            <a:r>
              <a:rPr lang="en-US" altLang="zh-CN" sz="2400" b="1" dirty="0">
                <a:latin typeface="华文宋体" panose="02010600040101010101" pitchFamily="2" charset="-122"/>
                <a:ea typeface="华文宋体" panose="02010600040101010101" pitchFamily="2" charset="-122"/>
              </a:rPr>
              <a:t>T </a:t>
            </a:r>
            <a:r>
              <a:rPr lang="zh-CN" altLang="en-US" sz="2400" b="1" dirty="0">
                <a:latin typeface="华文宋体" panose="02010600040101010101" pitchFamily="2" charset="-122"/>
                <a:ea typeface="华文宋体" panose="02010600040101010101" pitchFamily="2" charset="-122"/>
              </a:rPr>
              <a:t>就成为一种</a:t>
            </a:r>
            <a:r>
              <a:rPr lang="zh-CN" altLang="en-US" sz="2400" b="1" dirty="0">
                <a:solidFill>
                  <a:srgbClr val="FF0000"/>
                </a:solidFill>
                <a:latin typeface="华文宋体" panose="02010600040101010101" pitchFamily="2" charset="-122"/>
                <a:ea typeface="华文宋体" panose="02010600040101010101" pitchFamily="2" charset="-122"/>
              </a:rPr>
              <a:t>聚类判据</a:t>
            </a:r>
            <a:r>
              <a:rPr lang="zh-CN" altLang="en-US" sz="2400" b="1" dirty="0">
                <a:latin typeface="华文宋体" panose="02010600040101010101" pitchFamily="2" charset="-122"/>
                <a:ea typeface="华文宋体" panose="02010600040101010101" pitchFamily="2" charset="-122"/>
              </a:rPr>
              <a:t>。</a:t>
            </a:r>
          </a:p>
        </p:txBody>
      </p:sp>
      <p:sp>
        <p:nvSpPr>
          <p:cNvPr id="1030" name="Rectangle 11"/>
          <p:cNvSpPr>
            <a:spLocks noChangeArrowheads="1"/>
          </p:cNvSpPr>
          <p:nvPr/>
        </p:nvSpPr>
        <p:spPr bwMode="auto">
          <a:xfrm>
            <a:off x="0" y="3192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1" name="文本框 1"/>
          <p:cNvSpPr txBox="1">
            <a:spLocks noChangeArrowheads="1"/>
          </p:cNvSpPr>
          <p:nvPr/>
        </p:nvSpPr>
        <p:spPr bwMode="auto">
          <a:xfrm>
            <a:off x="277831" y="336551"/>
            <a:ext cx="8039100" cy="2049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sz="2800" b="1" dirty="0">
                <a:solidFill>
                  <a:srgbClr val="FF0000"/>
                </a:solidFill>
                <a:sym typeface="宋体" panose="02010600030101010101" pitchFamily="2" charset="-122"/>
              </a:rPr>
              <a:t>8.1.1.2 </a:t>
            </a:r>
            <a:r>
              <a:rPr lang="zh-CN" altLang="en-US" sz="2800" b="1" dirty="0">
                <a:solidFill>
                  <a:srgbClr val="FF0000"/>
                </a:solidFill>
                <a:sym typeface="宋体" panose="02010600030101010101" pitchFamily="2" charset="-122"/>
              </a:rPr>
              <a:t>相似性测量</a:t>
            </a:r>
            <a:endParaRPr lang="zh-CN" altLang="en-US" sz="2800" b="1" dirty="0">
              <a:solidFill>
                <a:srgbClr val="FF0000"/>
              </a:solidFill>
            </a:endParaRPr>
          </a:p>
          <a:p>
            <a:pPr eaLnBrk="1" hangingPunct="1">
              <a:lnSpc>
                <a:spcPct val="130000"/>
              </a:lnSpc>
            </a:pPr>
            <a:r>
              <a:rPr lang="zh-CN" altLang="en-US" sz="2400" b="1" dirty="0">
                <a:solidFill>
                  <a:schemeClr val="accent2"/>
                </a:solidFill>
                <a:sym typeface="宋体" panose="02010600030101010101" pitchFamily="2" charset="-122"/>
              </a:rPr>
              <a:t>       </a:t>
            </a:r>
            <a:r>
              <a:rPr lang="zh-CN" altLang="en-US" sz="2400" b="1" dirty="0">
                <a:latin typeface="华文宋体" panose="02010600040101010101" pitchFamily="2" charset="-122"/>
                <a:ea typeface="华文宋体" panose="02010600040101010101" pitchFamily="2" charset="-122"/>
                <a:sym typeface="宋体" panose="02010600030101010101" pitchFamily="2" charset="-122"/>
              </a:rPr>
              <a:t>神经网络的输入模式</a:t>
            </a:r>
            <a:r>
              <a:rPr lang="zh-CN" altLang="en-US" sz="2400" b="1" dirty="0">
                <a:solidFill>
                  <a:srgbClr val="FF0000"/>
                </a:solidFill>
                <a:latin typeface="华文宋体" panose="02010600040101010101" pitchFamily="2" charset="-122"/>
                <a:ea typeface="华文宋体" panose="02010600040101010101" pitchFamily="2" charset="-122"/>
                <a:sym typeface="宋体" panose="02010600030101010101" pitchFamily="2" charset="-122"/>
              </a:rPr>
              <a:t>用向量表示</a:t>
            </a:r>
            <a:r>
              <a:rPr lang="zh-CN" altLang="en-US" sz="2400" b="1" dirty="0">
                <a:latin typeface="华文宋体" panose="02010600040101010101" pitchFamily="2" charset="-122"/>
                <a:ea typeface="华文宋体" panose="02010600040101010101" pitchFamily="2" charset="-122"/>
                <a:sym typeface="宋体" panose="02010600030101010101" pitchFamily="2" charset="-122"/>
              </a:rPr>
              <a:t>，比较不同模式的相似性可转化为比较两个向量的距离，因而可用模式向量间的距离作为聚类判据。常用到欧式最小距离法和余弦法。 </a:t>
            </a:r>
            <a:endParaRPr lang="zh-CN" altLang="en-US" sz="2400" dirty="0">
              <a:latin typeface="华文宋体" panose="02010600040101010101" pitchFamily="2" charset="-122"/>
              <a:ea typeface="华文宋体" panose="02010600040101010101" pitchFamily="2" charset="-122"/>
            </a:endParaRPr>
          </a:p>
        </p:txBody>
      </p:sp>
      <p:grpSp>
        <p:nvGrpSpPr>
          <p:cNvPr id="8" name="组 9"/>
          <p:cNvGrpSpPr/>
          <p:nvPr/>
        </p:nvGrpSpPr>
        <p:grpSpPr>
          <a:xfrm>
            <a:off x="8363761" y="0"/>
            <a:ext cx="733409" cy="6858000"/>
            <a:chOff x="9055676" y="0"/>
            <a:chExt cx="3136324" cy="6858000"/>
          </a:xfrm>
        </p:grpSpPr>
        <p:sp>
          <p:nvSpPr>
            <p:cNvPr id="9"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矩形 11"/>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4" name="图形 10"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42"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6D6A310D-F29E-45C5-9EEF-1465151B1E81}" type="datetime1">
              <a:rPr lang="zh-CN" altLang="en-US" sz="1400"/>
              <a:t>2025/5/30</a:t>
            </a:fld>
            <a:endParaRPr lang="zh-CN" altLang="en-US" sz="1400"/>
          </a:p>
        </p:txBody>
      </p:sp>
      <p:sp>
        <p:nvSpPr>
          <p:cNvPr id="266243"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20E470CB-369E-47FA-B5C0-D6E5A02CB63F}" type="slidenum">
              <a:rPr lang="en-US" altLang="zh-CN" sz="1400"/>
              <a:t>70</a:t>
            </a:fld>
            <a:endParaRPr lang="en-US" altLang="zh-CN" sz="1400"/>
          </a:p>
        </p:txBody>
      </p:sp>
      <p:sp>
        <p:nvSpPr>
          <p:cNvPr id="266245" name="Rectangle 3"/>
          <p:cNvSpPr>
            <a:spLocks noGrp="1" noChangeArrowheads="1"/>
          </p:cNvSpPr>
          <p:nvPr>
            <p:ph type="body" idx="4294967295"/>
          </p:nvPr>
        </p:nvSpPr>
        <p:spPr>
          <a:xfrm>
            <a:off x="569578" y="1350327"/>
            <a:ext cx="7623810" cy="3394710"/>
          </a:xfrm>
        </p:spPr>
        <p:txBody>
          <a:bodyPr>
            <a:normAutofit/>
          </a:bodyPr>
          <a:lstStyle/>
          <a:p>
            <a:pPr eaLnBrk="1" hangingPunct="1">
              <a:lnSpc>
                <a:spcPct val="120000"/>
              </a:lnSpc>
              <a:spcBef>
                <a:spcPts val="0"/>
              </a:spcBef>
            </a:pPr>
            <a:r>
              <a:rPr lang="zh-CN" altLang="en-US" b="1" dirty="0">
                <a:latin typeface="华文宋体" panose="02010600040101010101" pitchFamily="2" charset="-122"/>
                <a:ea typeface="华文宋体" panose="02010600040101010101" pitchFamily="2" charset="-122"/>
              </a:rPr>
              <a:t>调整量</a:t>
            </a:r>
            <a:r>
              <a:rPr lang="en-US" altLang="zh-CN" b="1" dirty="0" err="1">
                <a:latin typeface="华文宋体" panose="02010600040101010101" pitchFamily="2" charset="-122"/>
                <a:ea typeface="华文宋体" panose="02010600040101010101" pitchFamily="2" charset="-122"/>
              </a:rPr>
              <a:t>Δw</a:t>
            </a:r>
            <a:r>
              <a:rPr lang="en-US" altLang="zh-CN" b="1" baseline="-30000" dirty="0" err="1">
                <a:latin typeface="华文宋体" panose="02010600040101010101" pitchFamily="2" charset="-122"/>
                <a:ea typeface="华文宋体" panose="02010600040101010101" pitchFamily="2" charset="-122"/>
              </a:rPr>
              <a:t>ij</a:t>
            </a:r>
            <a:r>
              <a:rPr lang="en-US" altLang="zh-CN" b="1" baseline="30000" dirty="0">
                <a:latin typeface="华文宋体" panose="02010600040101010101" pitchFamily="2" charset="-122"/>
                <a:ea typeface="华文宋体" panose="02010600040101010101" pitchFamily="2" charset="-122"/>
              </a:rPr>
              <a:t>(p)</a:t>
            </a:r>
            <a:r>
              <a:rPr lang="zh-CN" altLang="en-US" b="1" dirty="0">
                <a:latin typeface="华文宋体" panose="02010600040101010101" pitchFamily="2" charset="-122"/>
                <a:ea typeface="华文宋体" panose="02010600040101010101" pitchFamily="2" charset="-122"/>
              </a:rPr>
              <a:t>的计算 </a:t>
            </a:r>
          </a:p>
          <a:p>
            <a:pPr lvl="1" eaLnBrk="1" hangingPunct="1">
              <a:lnSpc>
                <a:spcPct val="120000"/>
              </a:lnSpc>
              <a:spcBef>
                <a:spcPts val="0"/>
              </a:spcBef>
            </a:pPr>
            <a:r>
              <a:rPr lang="zh-CN" altLang="en-US" sz="2800" b="1" dirty="0">
                <a:latin typeface="华文宋体" panose="02010600040101010101" pitchFamily="2" charset="-122"/>
                <a:ea typeface="华文宋体" panose="02010600040101010101" pitchFamily="2" charset="-122"/>
              </a:rPr>
              <a:t>可以根据</a:t>
            </a:r>
            <a:r>
              <a:rPr lang="en-US" altLang="zh-CN" sz="2800" b="1" dirty="0">
                <a:latin typeface="华文宋体" panose="02010600040101010101" pitchFamily="2" charset="-122"/>
                <a:ea typeface="华文宋体" panose="02010600040101010101" pitchFamily="2" charset="-122"/>
              </a:rPr>
              <a:t>Boltzmann</a:t>
            </a:r>
            <a:r>
              <a:rPr lang="zh-CN" altLang="en-US" sz="2800" b="1" dirty="0">
                <a:latin typeface="华文宋体" panose="02010600040101010101" pitchFamily="2" charset="-122"/>
                <a:ea typeface="华文宋体" panose="02010600040101010101" pitchFamily="2" charset="-122"/>
              </a:rPr>
              <a:t>分布或者</a:t>
            </a:r>
            <a:r>
              <a:rPr lang="en-US" altLang="zh-CN" sz="2800" b="1" dirty="0">
                <a:latin typeface="华文宋体" panose="02010600040101010101" pitchFamily="2" charset="-122"/>
                <a:ea typeface="华文宋体" panose="02010600040101010101" pitchFamily="2" charset="-122"/>
              </a:rPr>
              <a:t>Gaussian</a:t>
            </a:r>
            <a:r>
              <a:rPr lang="zh-CN" altLang="en-US" sz="2800" b="1" dirty="0">
                <a:latin typeface="华文宋体" panose="02010600040101010101" pitchFamily="2" charset="-122"/>
                <a:ea typeface="华文宋体" panose="02010600040101010101" pitchFamily="2" charset="-122"/>
              </a:rPr>
              <a:t>分布来计算。也可以用其它的方法。下面讨论按</a:t>
            </a:r>
            <a:r>
              <a:rPr lang="en-US" altLang="zh-CN" sz="2800" b="1" dirty="0">
                <a:latin typeface="华文宋体" panose="02010600040101010101" pitchFamily="2" charset="-122"/>
                <a:ea typeface="华文宋体" panose="02010600040101010101" pitchFamily="2" charset="-122"/>
              </a:rPr>
              <a:t>Gaussian</a:t>
            </a:r>
            <a:r>
              <a:rPr lang="zh-CN" altLang="en-US" sz="2800" b="1" dirty="0">
                <a:latin typeface="华文宋体" panose="02010600040101010101" pitchFamily="2" charset="-122"/>
                <a:ea typeface="华文宋体" panose="02010600040101010101" pitchFamily="2" charset="-122"/>
              </a:rPr>
              <a:t>分布进行计算的方法。我们取如下形式的</a:t>
            </a:r>
            <a:r>
              <a:rPr lang="en-US" altLang="zh-CN" sz="2800" b="1" dirty="0">
                <a:latin typeface="华文宋体" panose="02010600040101010101" pitchFamily="2" charset="-122"/>
                <a:ea typeface="华文宋体" panose="02010600040101010101" pitchFamily="2" charset="-122"/>
              </a:rPr>
              <a:t>Gaussian</a:t>
            </a:r>
            <a:r>
              <a:rPr lang="zh-CN" altLang="en-US" sz="2800" b="1" dirty="0">
                <a:latin typeface="华文宋体" panose="02010600040101010101" pitchFamily="2" charset="-122"/>
                <a:ea typeface="华文宋体" panose="02010600040101010101" pitchFamily="2" charset="-122"/>
              </a:rPr>
              <a:t>分布函数。简洁起见，用符号</a:t>
            </a:r>
            <a:r>
              <a:rPr lang="en-US" altLang="zh-CN" sz="2800" b="1" dirty="0">
                <a:latin typeface="华文宋体" panose="02010600040101010101" pitchFamily="2" charset="-122"/>
                <a:ea typeface="华文宋体" panose="02010600040101010101" pitchFamily="2" charset="-122"/>
              </a:rPr>
              <a:t>w</a:t>
            </a:r>
            <a:r>
              <a:rPr lang="zh-CN" altLang="en-US" sz="2800" b="1" dirty="0">
                <a:latin typeface="华文宋体" panose="02010600040101010101" pitchFamily="2" charset="-122"/>
                <a:ea typeface="华文宋体" panose="02010600040101010101" pitchFamily="2" charset="-122"/>
              </a:rPr>
              <a:t>代替符号</a:t>
            </a:r>
            <a:r>
              <a:rPr lang="en-US" altLang="zh-CN" sz="2800" b="1" dirty="0" err="1">
                <a:latin typeface="华文宋体" panose="02010600040101010101" pitchFamily="2" charset="-122"/>
                <a:ea typeface="华文宋体" panose="02010600040101010101" pitchFamily="2" charset="-122"/>
              </a:rPr>
              <a:t>w</a:t>
            </a:r>
            <a:r>
              <a:rPr lang="en-US" altLang="zh-CN" sz="2800" b="1" baseline="-30000" dirty="0" err="1">
                <a:latin typeface="华文宋体" panose="02010600040101010101" pitchFamily="2" charset="-122"/>
                <a:ea typeface="华文宋体" panose="02010600040101010101" pitchFamily="2" charset="-122"/>
              </a:rPr>
              <a:t>ij</a:t>
            </a:r>
            <a:r>
              <a:rPr lang="en-US" altLang="zh-CN" sz="2800" b="1" baseline="30000" dirty="0">
                <a:latin typeface="华文宋体" panose="02010600040101010101" pitchFamily="2" charset="-122"/>
                <a:ea typeface="华文宋体" panose="02010600040101010101" pitchFamily="2" charset="-122"/>
              </a:rPr>
              <a:t>(p)</a:t>
            </a:r>
            <a:r>
              <a:rPr lang="zh-CN" altLang="en-US" sz="2800" b="1" dirty="0">
                <a:latin typeface="华文宋体" panose="02010600040101010101" pitchFamily="2" charset="-122"/>
                <a:ea typeface="华文宋体" panose="02010600040101010101" pitchFamily="2" charset="-122"/>
              </a:rPr>
              <a:t>： </a:t>
            </a:r>
          </a:p>
        </p:txBody>
      </p:sp>
      <p:sp>
        <p:nvSpPr>
          <p:cNvPr id="266246" name="Text Box 4"/>
          <p:cNvSpPr txBox="1">
            <a:spLocks noChangeArrowheads="1"/>
          </p:cNvSpPr>
          <p:nvPr/>
        </p:nvSpPr>
        <p:spPr bwMode="auto">
          <a:xfrm>
            <a:off x="3503800" y="4772024"/>
            <a:ext cx="1524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2800" b="1" dirty="0">
                <a:latin typeface="Times New Roman" panose="02020603050405020304" pitchFamily="18" charset="0"/>
              </a:rPr>
              <a:t>p(</a:t>
            </a:r>
            <a:r>
              <a:rPr lang="en-US" altLang="zh-CN" sz="2800" b="1" dirty="0" err="1">
                <a:latin typeface="Times New Roman" panose="02020603050405020304" pitchFamily="18" charset="0"/>
              </a:rPr>
              <a:t>Δw</a:t>
            </a:r>
            <a:r>
              <a:rPr lang="en-US" altLang="zh-CN" sz="2800" b="1" dirty="0">
                <a:latin typeface="Times New Roman" panose="02020603050405020304" pitchFamily="18" charset="0"/>
              </a:rPr>
              <a:t>)=</a:t>
            </a:r>
            <a:r>
              <a:rPr lang="en-US" altLang="zh-CN" sz="1800" dirty="0">
                <a:latin typeface="Times New Roman" panose="02020603050405020304" pitchFamily="18" charset="0"/>
              </a:rPr>
              <a:t> </a:t>
            </a:r>
          </a:p>
        </p:txBody>
      </p:sp>
      <p:sp>
        <p:nvSpPr>
          <p:cNvPr id="266247" name="Rectangle 5"/>
          <p:cNvSpPr>
            <a:spLocks noChangeArrowheads="1"/>
          </p:cNvSpPr>
          <p:nvPr/>
        </p:nvSpPr>
        <p:spPr bwMode="auto">
          <a:xfrm>
            <a:off x="4176713"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aphicFrame>
        <p:nvGraphicFramePr>
          <p:cNvPr id="266248" name="对象 266247"/>
          <p:cNvGraphicFramePr>
            <a:graphicFrameLocks noChangeAspect="1"/>
          </p:cNvGraphicFramePr>
          <p:nvPr/>
        </p:nvGraphicFramePr>
        <p:xfrm>
          <a:off x="5010683" y="4322762"/>
          <a:ext cx="2286000" cy="1295400"/>
        </p:xfrm>
        <a:graphic>
          <a:graphicData uri="http://schemas.openxmlformats.org/presentationml/2006/ole">
            <mc:AlternateContent xmlns:mc="http://schemas.openxmlformats.org/markup-compatibility/2006">
              <mc:Choice xmlns:v="urn:schemas-microsoft-com:vml" Requires="v">
                <p:oleObj spid="_x0000_s17530" r:id="rId3" imgW="789940" imgH="420370" progId="Equation.3">
                  <p:embed/>
                </p:oleObj>
              </mc:Choice>
              <mc:Fallback>
                <p:oleObj r:id="rId3" imgW="789940" imgH="420370" progId="Equation.3">
                  <p:embed/>
                  <p:pic>
                    <p:nvPicPr>
                      <p:cNvPr id="0" name="对象 2662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0683" y="4322762"/>
                        <a:ext cx="2286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005C7F8D-6742-47CF-B514-473840E28B65}" type="datetime1">
              <a:rPr lang="zh-CN" altLang="en-US" smtClean="0">
                <a:latin typeface="Times New Roman" panose="02020603050405020304" pitchFamily="18" charset="0"/>
              </a:rPr>
              <a:t>2025/5/30</a:t>
            </a:fld>
            <a:endParaRPr lang="zh-CN" altLang="en-US" dirty="0">
              <a:latin typeface="Times New Roman" panose="02020603050405020304" pitchFamily="18" charset="0"/>
            </a:endParaRPr>
          </a:p>
        </p:txBody>
      </p:sp>
      <p:grpSp>
        <p:nvGrpSpPr>
          <p:cNvPr id="10" name="组合 9"/>
          <p:cNvGrpSpPr/>
          <p:nvPr/>
        </p:nvGrpSpPr>
        <p:grpSpPr>
          <a:xfrm>
            <a:off x="8400804" y="0"/>
            <a:ext cx="851355" cy="6858000"/>
            <a:chOff x="8400804" y="0"/>
            <a:chExt cx="851355" cy="6858000"/>
          </a:xfrm>
        </p:grpSpPr>
        <p:grpSp>
          <p:nvGrpSpPr>
            <p:cNvPr id="11" name="组 9"/>
            <p:cNvGrpSpPr/>
            <p:nvPr/>
          </p:nvGrpSpPr>
          <p:grpSpPr>
            <a:xfrm>
              <a:off x="8400804" y="0"/>
              <a:ext cx="733409" cy="6858000"/>
              <a:chOff x="9055676" y="0"/>
              <a:chExt cx="3136324" cy="6858000"/>
            </a:xfrm>
          </p:grpSpPr>
          <p:sp>
            <p:nvSpPr>
              <p:cNvPr id="13"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矩形 15"/>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7"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2" name="图形 11" descr="衬衫"/>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
        <p:nvSpPr>
          <p:cNvPr id="18" name="Rectangle 2"/>
          <p:cNvSpPr txBox="1">
            <a:spLocks noChangeArrowheads="1"/>
          </p:cNvSpPr>
          <p:nvPr/>
        </p:nvSpPr>
        <p:spPr>
          <a:xfrm>
            <a:off x="628650" y="507684"/>
            <a:ext cx="6137910" cy="7893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zh-CN" altLang="en-US" sz="4000" b="1" dirty="0">
                <a:solidFill>
                  <a:srgbClr val="FF0000"/>
                </a:solidFill>
                <a:latin typeface="华文宋体" panose="02010600040101010101" pitchFamily="2" charset="-122"/>
                <a:ea typeface="华文宋体" panose="02010600040101010101" pitchFamily="2" charset="-122"/>
              </a:rPr>
              <a:t>算法</a:t>
            </a:r>
            <a:r>
              <a:rPr lang="en-US" altLang="zh-CN" sz="4000" b="1" dirty="0">
                <a:solidFill>
                  <a:srgbClr val="FF0000"/>
                </a:solidFill>
                <a:latin typeface="华文宋体" panose="02010600040101010101" pitchFamily="2" charset="-122"/>
                <a:ea typeface="华文宋体" panose="02010600040101010101" pitchFamily="2" charset="-122"/>
              </a:rPr>
              <a:t>2 </a:t>
            </a:r>
            <a:r>
              <a:rPr lang="zh-CN" altLang="en-US" sz="4000" b="1" dirty="0">
                <a:solidFill>
                  <a:srgbClr val="FF0000"/>
                </a:solidFill>
                <a:latin typeface="华文宋体" panose="02010600040101010101" pitchFamily="2" charset="-122"/>
                <a:ea typeface="华文宋体" panose="02010600040101010101" pitchFamily="2" charset="-122"/>
              </a:rPr>
              <a:t>模拟退火算法</a:t>
            </a:r>
            <a:endParaRPr lang="zh-CN" altLang="en-US" sz="4000" dirty="0">
              <a:solidFill>
                <a:srgbClr val="FF0000"/>
              </a:solidFill>
              <a:latin typeface="华文宋体" panose="02010600040101010101" pitchFamily="2" charset="-122"/>
              <a:ea typeface="华文宋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6245">
                                            <p:txEl>
                                              <p:pRg st="0" end="0"/>
                                            </p:txEl>
                                          </p:spTgt>
                                        </p:tgtEl>
                                        <p:attrNameLst>
                                          <p:attrName>style.visibility</p:attrName>
                                        </p:attrNameLst>
                                      </p:cBhvr>
                                      <p:to>
                                        <p:strVal val="visible"/>
                                      </p:to>
                                    </p:set>
                                    <p:anim calcmode="lin" valueType="num">
                                      <p:cBhvr additive="base">
                                        <p:cTn id="7" dur="500" fill="hold"/>
                                        <p:tgtEl>
                                          <p:spTgt spid="26624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6624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66245">
                                            <p:txEl>
                                              <p:pRg st="1" end="1"/>
                                            </p:txEl>
                                          </p:spTgt>
                                        </p:tgtEl>
                                        <p:attrNameLst>
                                          <p:attrName>style.visibility</p:attrName>
                                        </p:attrNameLst>
                                      </p:cBhvr>
                                      <p:to>
                                        <p:strVal val="visible"/>
                                      </p:to>
                                    </p:set>
                                    <p:anim calcmode="lin" valueType="num">
                                      <p:cBhvr additive="base">
                                        <p:cTn id="11" dur="500" fill="hold"/>
                                        <p:tgtEl>
                                          <p:spTgt spid="266245">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6624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66246"/>
                                        </p:tgtEl>
                                        <p:attrNameLst>
                                          <p:attrName>style.visibility</p:attrName>
                                        </p:attrNameLst>
                                      </p:cBhvr>
                                      <p:to>
                                        <p:strVal val="visible"/>
                                      </p:to>
                                    </p:set>
                                    <p:anim calcmode="lin" valueType="num">
                                      <p:cBhvr additive="base">
                                        <p:cTn id="17" dur="500" fill="hold"/>
                                        <p:tgtEl>
                                          <p:spTgt spid="266246"/>
                                        </p:tgtEl>
                                        <p:attrNameLst>
                                          <p:attrName>ppt_x</p:attrName>
                                        </p:attrNameLst>
                                      </p:cBhvr>
                                      <p:tavLst>
                                        <p:tav tm="0">
                                          <p:val>
                                            <p:strVal val="0-#ppt_w/2"/>
                                          </p:val>
                                        </p:tav>
                                        <p:tav tm="100000">
                                          <p:val>
                                            <p:strVal val="#ppt_x"/>
                                          </p:val>
                                        </p:tav>
                                      </p:tavLst>
                                    </p:anim>
                                    <p:anim calcmode="lin" valueType="num">
                                      <p:cBhvr additive="base">
                                        <p:cTn id="18" dur="500" fill="hold"/>
                                        <p:tgtEl>
                                          <p:spTgt spid="266246"/>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2" presetClass="entr" presetSubtype="8" fill="hold" nodeType="afterEffect">
                                  <p:stCondLst>
                                    <p:cond delay="0"/>
                                  </p:stCondLst>
                                  <p:childTnLst>
                                    <p:set>
                                      <p:cBhvr>
                                        <p:cTn id="21" dur="1" fill="hold">
                                          <p:stCondLst>
                                            <p:cond delay="0"/>
                                          </p:stCondLst>
                                        </p:cTn>
                                        <p:tgtEl>
                                          <p:spTgt spid="266248"/>
                                        </p:tgtEl>
                                        <p:attrNameLst>
                                          <p:attrName>style.visibility</p:attrName>
                                        </p:attrNameLst>
                                      </p:cBhvr>
                                      <p:to>
                                        <p:strVal val="visible"/>
                                      </p:to>
                                    </p:set>
                                    <p:anim calcmode="lin" valueType="num">
                                      <p:cBhvr additive="base">
                                        <p:cTn id="22" dur="500" fill="hold"/>
                                        <p:tgtEl>
                                          <p:spTgt spid="266248"/>
                                        </p:tgtEl>
                                        <p:attrNameLst>
                                          <p:attrName>ppt_x</p:attrName>
                                        </p:attrNameLst>
                                      </p:cBhvr>
                                      <p:tavLst>
                                        <p:tav tm="0">
                                          <p:val>
                                            <p:strVal val="0-#ppt_w/2"/>
                                          </p:val>
                                        </p:tav>
                                        <p:tav tm="100000">
                                          <p:val>
                                            <p:strVal val="#ppt_x"/>
                                          </p:val>
                                        </p:tav>
                                      </p:tavLst>
                                    </p:anim>
                                    <p:anim calcmode="lin" valueType="num">
                                      <p:cBhvr additive="base">
                                        <p:cTn id="23" dur="500" fill="hold"/>
                                        <p:tgtEl>
                                          <p:spTgt spid="2662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45" grpId="0" build="p"/>
      <p:bldP spid="266246" grpId="0"/>
    </p:bld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7266"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E02F3D5E-061B-463A-A562-2C1585B0DF43}" type="datetime1">
              <a:rPr lang="zh-CN" altLang="en-US" sz="1400"/>
              <a:t>2025/5/30</a:t>
            </a:fld>
            <a:endParaRPr lang="zh-CN" altLang="en-US" sz="1400"/>
          </a:p>
        </p:txBody>
      </p:sp>
      <p:sp>
        <p:nvSpPr>
          <p:cNvPr id="267267"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1B9F774C-9715-41DA-8D04-BC5383C70151}" type="slidenum">
              <a:rPr lang="en-US" altLang="zh-CN" sz="1400"/>
              <a:t>71</a:t>
            </a:fld>
            <a:endParaRPr lang="en-US" altLang="zh-CN" sz="1400"/>
          </a:p>
        </p:txBody>
      </p:sp>
      <p:sp>
        <p:nvSpPr>
          <p:cNvPr id="267268" name="Rectangle 2"/>
          <p:cNvSpPr>
            <a:spLocks noGrp="1" noChangeArrowheads="1"/>
          </p:cNvSpPr>
          <p:nvPr>
            <p:ph type="title" idx="4294967295"/>
          </p:nvPr>
        </p:nvSpPr>
        <p:spPr>
          <a:xfrm>
            <a:off x="628650" y="365127"/>
            <a:ext cx="6560820" cy="915033"/>
          </a:xfrm>
        </p:spPr>
        <p:txBody>
          <a:bodyPr>
            <a:normAutofit/>
          </a:bodyPr>
          <a:lstStyle/>
          <a:p>
            <a:pPr eaLnBrk="1" hangingPunct="1"/>
            <a:r>
              <a:rPr lang="en-US" altLang="zh-CN" sz="4000" b="1" dirty="0">
                <a:solidFill>
                  <a:srgbClr val="FF0000"/>
                </a:solidFill>
                <a:latin typeface="华文宋体" panose="02010600040101010101" pitchFamily="2" charset="-122"/>
                <a:ea typeface="华文宋体" panose="02010600040101010101" pitchFamily="2" charset="-122"/>
              </a:rPr>
              <a:t>Monte Carlo</a:t>
            </a:r>
            <a:r>
              <a:rPr lang="zh-CN" altLang="en-US" sz="4000" b="1" dirty="0">
                <a:solidFill>
                  <a:srgbClr val="FF0000"/>
                </a:solidFill>
                <a:latin typeface="华文宋体" panose="02010600040101010101" pitchFamily="2" charset="-122"/>
                <a:ea typeface="华文宋体" panose="02010600040101010101" pitchFamily="2" charset="-122"/>
              </a:rPr>
              <a:t>法</a:t>
            </a:r>
            <a:r>
              <a:rPr lang="zh-CN" altLang="en-US" sz="4000" dirty="0">
                <a:solidFill>
                  <a:srgbClr val="FF0000"/>
                </a:solidFill>
                <a:latin typeface="华文宋体" panose="02010600040101010101" pitchFamily="2" charset="-122"/>
                <a:ea typeface="华文宋体" panose="02010600040101010101" pitchFamily="2" charset="-122"/>
              </a:rPr>
              <a:t> </a:t>
            </a:r>
          </a:p>
        </p:txBody>
      </p:sp>
      <p:sp>
        <p:nvSpPr>
          <p:cNvPr id="267269" name="Rectangle 3"/>
          <p:cNvSpPr>
            <a:spLocks noGrp="1" noChangeArrowheads="1"/>
          </p:cNvSpPr>
          <p:nvPr>
            <p:ph type="body" idx="4294967295"/>
          </p:nvPr>
        </p:nvSpPr>
        <p:spPr>
          <a:xfrm>
            <a:off x="457201" y="1120140"/>
            <a:ext cx="7747618" cy="2004060"/>
          </a:xfrm>
        </p:spPr>
        <p:txBody>
          <a:bodyPr>
            <a:normAutofit lnSpcReduction="10000"/>
          </a:bodyPr>
          <a:lstStyle/>
          <a:p>
            <a:pPr eaLnBrk="1" hangingPunct="1">
              <a:lnSpc>
                <a:spcPct val="150000"/>
              </a:lnSpc>
            </a:pPr>
            <a:r>
              <a:rPr lang="zh-CN" altLang="en-US" b="1" dirty="0">
                <a:latin typeface="华文宋体" panose="02010600040101010101" pitchFamily="2" charset="-122"/>
                <a:ea typeface="华文宋体" panose="02010600040101010101" pitchFamily="2" charset="-122"/>
              </a:rPr>
              <a:t>数值积分法 </a:t>
            </a:r>
          </a:p>
          <a:p>
            <a:pPr lvl="1" eaLnBrk="1" hangingPunct="1">
              <a:lnSpc>
                <a:spcPct val="150000"/>
              </a:lnSpc>
            </a:pPr>
            <a:r>
              <a:rPr lang="zh-CN" altLang="en-US" sz="2800" b="1" dirty="0">
                <a:latin typeface="华文宋体" panose="02010600040101010101" pitchFamily="2" charset="-122"/>
                <a:ea typeface="华文宋体" panose="02010600040101010101" pitchFamily="2" charset="-122"/>
              </a:rPr>
              <a:t>根据网络的精度要求，设一个积分步长</a:t>
            </a:r>
            <a:r>
              <a:rPr lang="en-US" altLang="zh-CN" sz="2800" b="1" dirty="0">
                <a:latin typeface="华文宋体" panose="02010600040101010101" pitchFamily="2" charset="-122"/>
                <a:ea typeface="华文宋体" panose="02010600040101010101" pitchFamily="2" charset="-122"/>
              </a:rPr>
              <a:t>δ</a:t>
            </a:r>
            <a:r>
              <a:rPr lang="zh-CN" altLang="en-US" sz="2800" b="1" dirty="0">
                <a:latin typeface="华文宋体" panose="02010600040101010101" pitchFamily="2" charset="-122"/>
                <a:ea typeface="华文宋体" panose="02010600040101010101" pitchFamily="2" charset="-122"/>
              </a:rPr>
              <a:t>，然后通过数值积分构造出如下形式的表格 </a:t>
            </a:r>
          </a:p>
        </p:txBody>
      </p:sp>
      <p:graphicFrame>
        <p:nvGraphicFramePr>
          <p:cNvPr id="267270" name="对象 267269"/>
          <p:cNvGraphicFramePr>
            <a:graphicFrameLocks noChangeAspect="1"/>
          </p:cNvGraphicFramePr>
          <p:nvPr/>
        </p:nvGraphicFramePr>
        <p:xfrm>
          <a:off x="135227" y="4564759"/>
          <a:ext cx="1541463" cy="582613"/>
        </p:xfrm>
        <a:graphic>
          <a:graphicData uri="http://schemas.openxmlformats.org/presentationml/2006/ole">
            <mc:AlternateContent xmlns:mc="http://schemas.openxmlformats.org/markup-compatibility/2006">
              <mc:Choice xmlns:v="urn:schemas-microsoft-com:vml" Requires="v">
                <p:oleObj spid="_x0000_s18554" r:id="rId3" imgW="675005" imgH="254635" progId="Equation.3">
                  <p:embed/>
                </p:oleObj>
              </mc:Choice>
              <mc:Fallback>
                <p:oleObj r:id="rId3" imgW="675005" imgH="254635" progId="Equation.3">
                  <p:embed/>
                  <p:pic>
                    <p:nvPicPr>
                      <p:cNvPr id="0" name="对象 2672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227" y="4564759"/>
                        <a:ext cx="154146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2" name="Group 5"/>
          <p:cNvGrpSpPr/>
          <p:nvPr/>
        </p:nvGrpSpPr>
        <p:grpSpPr bwMode="auto">
          <a:xfrm>
            <a:off x="148590" y="3584147"/>
            <a:ext cx="8269224" cy="1639363"/>
            <a:chOff x="0" y="0"/>
            <a:chExt cx="3388" cy="870"/>
          </a:xfrm>
        </p:grpSpPr>
        <p:grpSp>
          <p:nvGrpSpPr>
            <p:cNvPr id="267273" name="Group 6"/>
            <p:cNvGrpSpPr/>
            <p:nvPr/>
          </p:nvGrpSpPr>
          <p:grpSpPr bwMode="auto">
            <a:xfrm>
              <a:off x="3" y="3"/>
              <a:ext cx="3382" cy="864"/>
              <a:chOff x="0" y="0"/>
              <a:chExt cx="3382" cy="864"/>
            </a:xfrm>
          </p:grpSpPr>
          <p:grpSp>
            <p:nvGrpSpPr>
              <p:cNvPr id="267275" name="Group 7"/>
              <p:cNvGrpSpPr/>
              <p:nvPr/>
            </p:nvGrpSpPr>
            <p:grpSpPr bwMode="auto">
              <a:xfrm>
                <a:off x="0" y="0"/>
                <a:ext cx="597" cy="480"/>
                <a:chOff x="0" y="0"/>
                <a:chExt cx="597" cy="480"/>
              </a:xfrm>
            </p:grpSpPr>
            <p:sp>
              <p:nvSpPr>
                <p:cNvPr id="3" name="Rectangle 8"/>
                <p:cNvSpPr>
                  <a:spLocks noChangeArrowheads="1"/>
                </p:cNvSpPr>
                <p:nvPr/>
              </p:nvSpPr>
              <p:spPr bwMode="auto">
                <a:xfrm>
                  <a:off x="43" y="0"/>
                  <a:ext cx="511"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CN" sz="2400" b="1">
                      <a:latin typeface="Times New Roman" panose="02020603050405020304" pitchFamily="18" charset="0"/>
                    </a:rPr>
                    <a:t>Δw</a:t>
                  </a:r>
                </a:p>
              </p:txBody>
            </p:sp>
            <p:sp>
              <p:nvSpPr>
                <p:cNvPr id="267316" name="Rectangle 9"/>
                <p:cNvSpPr>
                  <a:spLocks noChangeArrowheads="1"/>
                </p:cNvSpPr>
                <p:nvPr/>
              </p:nvSpPr>
              <p:spPr bwMode="auto">
                <a:xfrm>
                  <a:off x="0" y="0"/>
                  <a:ext cx="597" cy="48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267276" name="Group 10"/>
              <p:cNvGrpSpPr/>
              <p:nvPr/>
            </p:nvGrpSpPr>
            <p:grpSpPr bwMode="auto">
              <a:xfrm>
                <a:off x="597" y="0"/>
                <a:ext cx="442" cy="480"/>
                <a:chOff x="0" y="0"/>
                <a:chExt cx="442" cy="480"/>
              </a:xfrm>
            </p:grpSpPr>
            <p:sp>
              <p:nvSpPr>
                <p:cNvPr id="267313" name="Rectangle 11"/>
                <p:cNvSpPr>
                  <a:spLocks noChangeArrowheads="1"/>
                </p:cNvSpPr>
                <p:nvPr/>
              </p:nvSpPr>
              <p:spPr bwMode="auto">
                <a:xfrm>
                  <a:off x="43" y="0"/>
                  <a:ext cx="35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CN" sz="2400" b="1">
                      <a:latin typeface="Times New Roman" panose="02020603050405020304" pitchFamily="18" charset="0"/>
                    </a:rPr>
                    <a:t>δ</a:t>
                  </a:r>
                </a:p>
              </p:txBody>
            </p:sp>
            <p:sp>
              <p:nvSpPr>
                <p:cNvPr id="267314" name="Rectangle 12"/>
                <p:cNvSpPr>
                  <a:spLocks noChangeArrowheads="1"/>
                </p:cNvSpPr>
                <p:nvPr/>
              </p:nvSpPr>
              <p:spPr bwMode="auto">
                <a:xfrm>
                  <a:off x="0" y="0"/>
                  <a:ext cx="442" cy="48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267277" name="Group 13"/>
              <p:cNvGrpSpPr/>
              <p:nvPr/>
            </p:nvGrpSpPr>
            <p:grpSpPr bwMode="auto">
              <a:xfrm>
                <a:off x="1039" y="0"/>
                <a:ext cx="442" cy="480"/>
                <a:chOff x="0" y="0"/>
                <a:chExt cx="442" cy="480"/>
              </a:xfrm>
            </p:grpSpPr>
            <p:sp>
              <p:nvSpPr>
                <p:cNvPr id="267311" name="Rectangle 14"/>
                <p:cNvSpPr>
                  <a:spLocks noChangeArrowheads="1"/>
                </p:cNvSpPr>
                <p:nvPr/>
              </p:nvSpPr>
              <p:spPr bwMode="auto">
                <a:xfrm>
                  <a:off x="43" y="0"/>
                  <a:ext cx="35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CN" sz="2400" b="1">
                      <a:latin typeface="Times New Roman" panose="02020603050405020304" pitchFamily="18" charset="0"/>
                    </a:rPr>
                    <a:t>2δ</a:t>
                  </a:r>
                </a:p>
              </p:txBody>
            </p:sp>
            <p:sp>
              <p:nvSpPr>
                <p:cNvPr id="267312" name="Rectangle 15"/>
                <p:cNvSpPr>
                  <a:spLocks noChangeArrowheads="1"/>
                </p:cNvSpPr>
                <p:nvPr/>
              </p:nvSpPr>
              <p:spPr bwMode="auto">
                <a:xfrm>
                  <a:off x="0" y="0"/>
                  <a:ext cx="442" cy="48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267278" name="Group 16"/>
              <p:cNvGrpSpPr/>
              <p:nvPr/>
            </p:nvGrpSpPr>
            <p:grpSpPr bwMode="auto">
              <a:xfrm>
                <a:off x="1481" y="0"/>
                <a:ext cx="442" cy="480"/>
                <a:chOff x="0" y="0"/>
                <a:chExt cx="442" cy="480"/>
              </a:xfrm>
            </p:grpSpPr>
            <p:sp>
              <p:nvSpPr>
                <p:cNvPr id="267309" name="Rectangle 17"/>
                <p:cNvSpPr>
                  <a:spLocks noChangeArrowheads="1"/>
                </p:cNvSpPr>
                <p:nvPr/>
              </p:nvSpPr>
              <p:spPr bwMode="auto">
                <a:xfrm>
                  <a:off x="43" y="0"/>
                  <a:ext cx="35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CN" sz="2400" b="1">
                      <a:latin typeface="Times New Roman" panose="02020603050405020304" pitchFamily="18" charset="0"/>
                    </a:rPr>
                    <a:t>3δ</a:t>
                  </a:r>
                </a:p>
              </p:txBody>
            </p:sp>
            <p:sp>
              <p:nvSpPr>
                <p:cNvPr id="267310" name="Rectangle 18"/>
                <p:cNvSpPr>
                  <a:spLocks noChangeArrowheads="1"/>
                </p:cNvSpPr>
                <p:nvPr/>
              </p:nvSpPr>
              <p:spPr bwMode="auto">
                <a:xfrm>
                  <a:off x="0" y="0"/>
                  <a:ext cx="442" cy="48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267279" name="Group 19"/>
              <p:cNvGrpSpPr/>
              <p:nvPr/>
            </p:nvGrpSpPr>
            <p:grpSpPr bwMode="auto">
              <a:xfrm>
                <a:off x="1923" y="0"/>
                <a:ext cx="442" cy="480"/>
                <a:chOff x="0" y="0"/>
                <a:chExt cx="442" cy="480"/>
              </a:xfrm>
            </p:grpSpPr>
            <p:sp>
              <p:nvSpPr>
                <p:cNvPr id="267307" name="Rectangle 20"/>
                <p:cNvSpPr>
                  <a:spLocks noChangeArrowheads="1"/>
                </p:cNvSpPr>
                <p:nvPr/>
              </p:nvSpPr>
              <p:spPr bwMode="auto">
                <a:xfrm>
                  <a:off x="43" y="0"/>
                  <a:ext cx="35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CN" sz="2400" b="1">
                      <a:latin typeface="Times New Roman" panose="02020603050405020304" pitchFamily="18" charset="0"/>
                    </a:rPr>
                    <a:t>4δ</a:t>
                  </a:r>
                </a:p>
              </p:txBody>
            </p:sp>
            <p:sp>
              <p:nvSpPr>
                <p:cNvPr id="267308" name="Rectangle 21"/>
                <p:cNvSpPr>
                  <a:spLocks noChangeArrowheads="1"/>
                </p:cNvSpPr>
                <p:nvPr/>
              </p:nvSpPr>
              <p:spPr bwMode="auto">
                <a:xfrm>
                  <a:off x="0" y="0"/>
                  <a:ext cx="442" cy="48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267280" name="Group 22"/>
              <p:cNvGrpSpPr/>
              <p:nvPr/>
            </p:nvGrpSpPr>
            <p:grpSpPr bwMode="auto">
              <a:xfrm>
                <a:off x="2365" y="0"/>
                <a:ext cx="428" cy="480"/>
                <a:chOff x="0" y="0"/>
                <a:chExt cx="428" cy="480"/>
              </a:xfrm>
            </p:grpSpPr>
            <p:sp>
              <p:nvSpPr>
                <p:cNvPr id="267305" name="Rectangle 23"/>
                <p:cNvSpPr>
                  <a:spLocks noChangeArrowheads="1"/>
                </p:cNvSpPr>
                <p:nvPr/>
              </p:nvSpPr>
              <p:spPr bwMode="auto">
                <a:xfrm>
                  <a:off x="43" y="0"/>
                  <a:ext cx="34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CN" sz="2400" b="1">
                      <a:latin typeface="Times New Roman" panose="02020603050405020304" pitchFamily="18" charset="0"/>
                    </a:rPr>
                    <a:t>…</a:t>
                  </a:r>
                </a:p>
              </p:txBody>
            </p:sp>
            <p:sp>
              <p:nvSpPr>
                <p:cNvPr id="267306" name="Rectangle 24"/>
                <p:cNvSpPr>
                  <a:spLocks noChangeArrowheads="1"/>
                </p:cNvSpPr>
                <p:nvPr/>
              </p:nvSpPr>
              <p:spPr bwMode="auto">
                <a:xfrm>
                  <a:off x="0" y="0"/>
                  <a:ext cx="428" cy="48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267281" name="Group 25"/>
              <p:cNvGrpSpPr/>
              <p:nvPr/>
            </p:nvGrpSpPr>
            <p:grpSpPr bwMode="auto">
              <a:xfrm>
                <a:off x="2793" y="0"/>
                <a:ext cx="589" cy="480"/>
                <a:chOff x="0" y="0"/>
                <a:chExt cx="589" cy="480"/>
              </a:xfrm>
            </p:grpSpPr>
            <p:sp>
              <p:nvSpPr>
                <p:cNvPr id="267303" name="Rectangle 26"/>
                <p:cNvSpPr>
                  <a:spLocks noChangeArrowheads="1"/>
                </p:cNvSpPr>
                <p:nvPr/>
              </p:nvSpPr>
              <p:spPr bwMode="auto">
                <a:xfrm>
                  <a:off x="43" y="0"/>
                  <a:ext cx="503"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CN" sz="2400" b="1">
                      <a:latin typeface="Times New Roman" panose="02020603050405020304" pitchFamily="18" charset="0"/>
                    </a:rPr>
                    <a:t>Nδ</a:t>
                  </a:r>
                </a:p>
              </p:txBody>
            </p:sp>
            <p:sp>
              <p:nvSpPr>
                <p:cNvPr id="267304" name="Rectangle 27"/>
                <p:cNvSpPr>
                  <a:spLocks noChangeArrowheads="1"/>
                </p:cNvSpPr>
                <p:nvPr/>
              </p:nvSpPr>
              <p:spPr bwMode="auto">
                <a:xfrm>
                  <a:off x="0" y="0"/>
                  <a:ext cx="589" cy="48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267282" name="Group 28"/>
              <p:cNvGrpSpPr/>
              <p:nvPr/>
            </p:nvGrpSpPr>
            <p:grpSpPr bwMode="auto">
              <a:xfrm>
                <a:off x="0" y="480"/>
                <a:ext cx="597" cy="384"/>
                <a:chOff x="0" y="0"/>
                <a:chExt cx="597" cy="384"/>
              </a:xfrm>
            </p:grpSpPr>
            <p:sp>
              <p:nvSpPr>
                <p:cNvPr id="267301" name="Rectangle 29"/>
                <p:cNvSpPr>
                  <a:spLocks noChangeArrowheads="1" noTextEdit="1"/>
                </p:cNvSpPr>
                <p:nvPr/>
              </p:nvSpPr>
              <p:spPr bwMode="auto">
                <a:xfrm>
                  <a:off x="43" y="0"/>
                  <a:ext cx="511"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67302" name="Rectangle 30"/>
                <p:cNvSpPr>
                  <a:spLocks noChangeArrowheads="1"/>
                </p:cNvSpPr>
                <p:nvPr/>
              </p:nvSpPr>
              <p:spPr bwMode="auto">
                <a:xfrm>
                  <a:off x="0" y="0"/>
                  <a:ext cx="597"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267283" name="Group 31"/>
              <p:cNvGrpSpPr/>
              <p:nvPr/>
            </p:nvGrpSpPr>
            <p:grpSpPr bwMode="auto">
              <a:xfrm>
                <a:off x="597" y="480"/>
                <a:ext cx="442" cy="384"/>
                <a:chOff x="0" y="0"/>
                <a:chExt cx="442" cy="384"/>
              </a:xfrm>
            </p:grpSpPr>
            <p:sp>
              <p:nvSpPr>
                <p:cNvPr id="267299" name="Rectangle 32"/>
                <p:cNvSpPr>
                  <a:spLocks noChangeArrowheads="1"/>
                </p:cNvSpPr>
                <p:nvPr/>
              </p:nvSpPr>
              <p:spPr bwMode="auto">
                <a:xfrm>
                  <a:off x="43" y="0"/>
                  <a:ext cx="35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CN" sz="2400" b="1" dirty="0">
                      <a:latin typeface="Times New Roman" panose="02020603050405020304" pitchFamily="18" charset="0"/>
                    </a:rPr>
                    <a:t>C</a:t>
                  </a:r>
                  <a:r>
                    <a:rPr lang="en-US" altLang="zh-CN" sz="2400" b="1" baseline="-30000" dirty="0">
                      <a:latin typeface="Times New Roman" panose="02020603050405020304" pitchFamily="18" charset="0"/>
                    </a:rPr>
                    <a:t>1</a:t>
                  </a:r>
                  <a:endParaRPr lang="en-US" altLang="zh-CN" sz="2400" b="1" dirty="0">
                    <a:latin typeface="Times New Roman" panose="02020603050405020304" pitchFamily="18" charset="0"/>
                  </a:endParaRPr>
                </a:p>
              </p:txBody>
            </p:sp>
            <p:sp>
              <p:nvSpPr>
                <p:cNvPr id="267300" name="Rectangle 33"/>
                <p:cNvSpPr>
                  <a:spLocks noChangeArrowheads="1"/>
                </p:cNvSpPr>
                <p:nvPr/>
              </p:nvSpPr>
              <p:spPr bwMode="auto">
                <a:xfrm>
                  <a:off x="0" y="0"/>
                  <a:ext cx="44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267284" name="Group 34"/>
              <p:cNvGrpSpPr/>
              <p:nvPr/>
            </p:nvGrpSpPr>
            <p:grpSpPr bwMode="auto">
              <a:xfrm>
                <a:off x="1039" y="480"/>
                <a:ext cx="442" cy="384"/>
                <a:chOff x="0" y="0"/>
                <a:chExt cx="442" cy="384"/>
              </a:xfrm>
            </p:grpSpPr>
            <p:sp>
              <p:nvSpPr>
                <p:cNvPr id="267297" name="Rectangle 35"/>
                <p:cNvSpPr>
                  <a:spLocks noChangeArrowheads="1"/>
                </p:cNvSpPr>
                <p:nvPr/>
              </p:nvSpPr>
              <p:spPr bwMode="auto">
                <a:xfrm>
                  <a:off x="43" y="0"/>
                  <a:ext cx="35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CN" sz="2400" b="1">
                      <a:latin typeface="Times New Roman" panose="02020603050405020304" pitchFamily="18" charset="0"/>
                    </a:rPr>
                    <a:t>C</a:t>
                  </a:r>
                  <a:r>
                    <a:rPr lang="en-US" altLang="zh-CN" sz="2400" b="1" baseline="-30000">
                      <a:latin typeface="Times New Roman" panose="02020603050405020304" pitchFamily="18" charset="0"/>
                    </a:rPr>
                    <a:t>2</a:t>
                  </a:r>
                  <a:endParaRPr lang="en-US" altLang="zh-CN" sz="2400" b="1">
                    <a:latin typeface="Times New Roman" panose="02020603050405020304" pitchFamily="18" charset="0"/>
                  </a:endParaRPr>
                </a:p>
              </p:txBody>
            </p:sp>
            <p:sp>
              <p:nvSpPr>
                <p:cNvPr id="267298" name="Rectangle 36"/>
                <p:cNvSpPr>
                  <a:spLocks noChangeArrowheads="1"/>
                </p:cNvSpPr>
                <p:nvPr/>
              </p:nvSpPr>
              <p:spPr bwMode="auto">
                <a:xfrm>
                  <a:off x="0" y="0"/>
                  <a:ext cx="44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267285" name="Group 37"/>
              <p:cNvGrpSpPr/>
              <p:nvPr/>
            </p:nvGrpSpPr>
            <p:grpSpPr bwMode="auto">
              <a:xfrm>
                <a:off x="1481" y="480"/>
                <a:ext cx="442" cy="384"/>
                <a:chOff x="0" y="0"/>
                <a:chExt cx="442" cy="384"/>
              </a:xfrm>
            </p:grpSpPr>
            <p:sp>
              <p:nvSpPr>
                <p:cNvPr id="267295" name="Rectangle 38"/>
                <p:cNvSpPr>
                  <a:spLocks noChangeArrowheads="1"/>
                </p:cNvSpPr>
                <p:nvPr/>
              </p:nvSpPr>
              <p:spPr bwMode="auto">
                <a:xfrm>
                  <a:off x="43" y="0"/>
                  <a:ext cx="35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CN" sz="2400" b="1">
                      <a:latin typeface="Times New Roman" panose="02020603050405020304" pitchFamily="18" charset="0"/>
                    </a:rPr>
                    <a:t>C</a:t>
                  </a:r>
                  <a:r>
                    <a:rPr lang="en-US" altLang="zh-CN" sz="2400" b="1" baseline="-30000">
                      <a:latin typeface="Times New Roman" panose="02020603050405020304" pitchFamily="18" charset="0"/>
                    </a:rPr>
                    <a:t>3</a:t>
                  </a:r>
                  <a:endParaRPr lang="en-US" altLang="zh-CN" sz="2400" b="1">
                    <a:latin typeface="Times New Roman" panose="02020603050405020304" pitchFamily="18" charset="0"/>
                  </a:endParaRPr>
                </a:p>
              </p:txBody>
            </p:sp>
            <p:sp>
              <p:nvSpPr>
                <p:cNvPr id="267296" name="Rectangle 39"/>
                <p:cNvSpPr>
                  <a:spLocks noChangeArrowheads="1"/>
                </p:cNvSpPr>
                <p:nvPr/>
              </p:nvSpPr>
              <p:spPr bwMode="auto">
                <a:xfrm>
                  <a:off x="0" y="0"/>
                  <a:ext cx="44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267286" name="Group 40"/>
              <p:cNvGrpSpPr/>
              <p:nvPr/>
            </p:nvGrpSpPr>
            <p:grpSpPr bwMode="auto">
              <a:xfrm>
                <a:off x="1923" y="480"/>
                <a:ext cx="442" cy="384"/>
                <a:chOff x="0" y="0"/>
                <a:chExt cx="442" cy="384"/>
              </a:xfrm>
            </p:grpSpPr>
            <p:sp>
              <p:nvSpPr>
                <p:cNvPr id="267293" name="Rectangle 41"/>
                <p:cNvSpPr>
                  <a:spLocks noChangeArrowheads="1"/>
                </p:cNvSpPr>
                <p:nvPr/>
              </p:nvSpPr>
              <p:spPr bwMode="auto">
                <a:xfrm>
                  <a:off x="43" y="0"/>
                  <a:ext cx="35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CN" sz="2400" b="1" dirty="0">
                      <a:latin typeface="Times New Roman" panose="02020603050405020304" pitchFamily="18" charset="0"/>
                    </a:rPr>
                    <a:t>C</a:t>
                  </a:r>
                  <a:r>
                    <a:rPr lang="en-US" altLang="zh-CN" sz="2400" b="1" baseline="-30000" dirty="0">
                      <a:latin typeface="Times New Roman" panose="02020603050405020304" pitchFamily="18" charset="0"/>
                    </a:rPr>
                    <a:t>4</a:t>
                  </a:r>
                  <a:endParaRPr lang="en-US" altLang="zh-CN" sz="2400" b="1" dirty="0">
                    <a:latin typeface="Times New Roman" panose="02020603050405020304" pitchFamily="18" charset="0"/>
                  </a:endParaRPr>
                </a:p>
              </p:txBody>
            </p:sp>
            <p:sp>
              <p:nvSpPr>
                <p:cNvPr id="267294" name="Rectangle 42"/>
                <p:cNvSpPr>
                  <a:spLocks noChangeArrowheads="1"/>
                </p:cNvSpPr>
                <p:nvPr/>
              </p:nvSpPr>
              <p:spPr bwMode="auto">
                <a:xfrm>
                  <a:off x="0" y="0"/>
                  <a:ext cx="44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267287" name="Group 43"/>
              <p:cNvGrpSpPr/>
              <p:nvPr/>
            </p:nvGrpSpPr>
            <p:grpSpPr bwMode="auto">
              <a:xfrm>
                <a:off x="2365" y="480"/>
                <a:ext cx="428" cy="384"/>
                <a:chOff x="0" y="0"/>
                <a:chExt cx="428" cy="384"/>
              </a:xfrm>
            </p:grpSpPr>
            <p:sp>
              <p:nvSpPr>
                <p:cNvPr id="267291" name="Rectangle 44"/>
                <p:cNvSpPr>
                  <a:spLocks noChangeArrowheads="1"/>
                </p:cNvSpPr>
                <p:nvPr/>
              </p:nvSpPr>
              <p:spPr bwMode="auto">
                <a:xfrm>
                  <a:off x="43" y="0"/>
                  <a:ext cx="3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CN" sz="2400" b="1">
                      <a:latin typeface="Times New Roman" panose="02020603050405020304" pitchFamily="18" charset="0"/>
                    </a:rPr>
                    <a:t>…</a:t>
                  </a:r>
                </a:p>
              </p:txBody>
            </p:sp>
            <p:sp>
              <p:nvSpPr>
                <p:cNvPr id="267292" name="Rectangle 45"/>
                <p:cNvSpPr>
                  <a:spLocks noChangeArrowheads="1"/>
                </p:cNvSpPr>
                <p:nvPr/>
              </p:nvSpPr>
              <p:spPr bwMode="auto">
                <a:xfrm>
                  <a:off x="0" y="0"/>
                  <a:ext cx="428"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267288" name="Group 46"/>
              <p:cNvGrpSpPr/>
              <p:nvPr/>
            </p:nvGrpSpPr>
            <p:grpSpPr bwMode="auto">
              <a:xfrm>
                <a:off x="2793" y="480"/>
                <a:ext cx="589" cy="384"/>
                <a:chOff x="0" y="0"/>
                <a:chExt cx="589" cy="384"/>
              </a:xfrm>
            </p:grpSpPr>
            <p:sp>
              <p:nvSpPr>
                <p:cNvPr id="267289" name="Rectangle 47"/>
                <p:cNvSpPr>
                  <a:spLocks noChangeArrowheads="1"/>
                </p:cNvSpPr>
                <p:nvPr/>
              </p:nvSpPr>
              <p:spPr bwMode="auto">
                <a:xfrm>
                  <a:off x="43" y="0"/>
                  <a:ext cx="50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CN" sz="2400" b="1">
                      <a:latin typeface="Times New Roman" panose="02020603050405020304" pitchFamily="18" charset="0"/>
                    </a:rPr>
                    <a:t>C</a:t>
                  </a:r>
                  <a:r>
                    <a:rPr lang="en-US" altLang="zh-CN" sz="2400" b="1" baseline="-30000">
                      <a:latin typeface="Times New Roman" panose="02020603050405020304" pitchFamily="18" charset="0"/>
                    </a:rPr>
                    <a:t>N</a:t>
                  </a:r>
                  <a:endParaRPr lang="en-US" altLang="zh-CN" sz="2400" b="1">
                    <a:latin typeface="Times New Roman" panose="02020603050405020304" pitchFamily="18" charset="0"/>
                  </a:endParaRPr>
                </a:p>
              </p:txBody>
            </p:sp>
            <p:sp>
              <p:nvSpPr>
                <p:cNvPr id="267290" name="Rectangle 48"/>
                <p:cNvSpPr>
                  <a:spLocks noChangeArrowheads="1"/>
                </p:cNvSpPr>
                <p:nvPr/>
              </p:nvSpPr>
              <p:spPr bwMode="auto">
                <a:xfrm>
                  <a:off x="0" y="0"/>
                  <a:ext cx="589"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sp>
          <p:nvSpPr>
            <p:cNvPr id="267274" name="Rectangle 49"/>
            <p:cNvSpPr>
              <a:spLocks noChangeArrowheads="1"/>
            </p:cNvSpPr>
            <p:nvPr/>
          </p:nvSpPr>
          <p:spPr bwMode="auto">
            <a:xfrm>
              <a:off x="0" y="0"/>
              <a:ext cx="3388" cy="870"/>
            </a:xfrm>
            <a:prstGeom prst="rect">
              <a:avLst/>
            </a:prstGeom>
            <a:noFill/>
            <a:ln w="9525">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sp>
        <p:nvSpPr>
          <p:cNvPr id="267315"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3D9A0001-6408-4A67-B5FE-62B0020FB8B6}"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grpSp>
        <p:nvGrpSpPr>
          <p:cNvPr id="53" name="组合 52"/>
          <p:cNvGrpSpPr/>
          <p:nvPr/>
        </p:nvGrpSpPr>
        <p:grpSpPr>
          <a:xfrm>
            <a:off x="8400804" y="0"/>
            <a:ext cx="851355" cy="6858000"/>
            <a:chOff x="8400804" y="0"/>
            <a:chExt cx="851355" cy="6858000"/>
          </a:xfrm>
        </p:grpSpPr>
        <p:grpSp>
          <p:nvGrpSpPr>
            <p:cNvPr id="54" name="组 9"/>
            <p:cNvGrpSpPr/>
            <p:nvPr/>
          </p:nvGrpSpPr>
          <p:grpSpPr>
            <a:xfrm>
              <a:off x="8400804" y="0"/>
              <a:ext cx="733409" cy="6858000"/>
              <a:chOff x="9055676" y="0"/>
              <a:chExt cx="3136324" cy="6858000"/>
            </a:xfrm>
          </p:grpSpPr>
          <p:sp>
            <p:nvSpPr>
              <p:cNvPr id="56"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7"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8"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9" name="矩形 58"/>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0"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55" name="图形 11" descr="衬衫"/>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7269">
                                            <p:txEl>
                                              <p:pRg st="0" end="0"/>
                                            </p:txEl>
                                          </p:spTgt>
                                        </p:tgtEl>
                                        <p:attrNameLst>
                                          <p:attrName>style.visibility</p:attrName>
                                        </p:attrNameLst>
                                      </p:cBhvr>
                                      <p:to>
                                        <p:strVal val="visible"/>
                                      </p:to>
                                    </p:set>
                                    <p:anim calcmode="lin" valueType="num">
                                      <p:cBhvr additive="base">
                                        <p:cTn id="7" dur="500" fill="hold"/>
                                        <p:tgtEl>
                                          <p:spTgt spid="26726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6726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67269">
                                            <p:txEl>
                                              <p:pRg st="1" end="1"/>
                                            </p:txEl>
                                          </p:spTgt>
                                        </p:tgtEl>
                                        <p:attrNameLst>
                                          <p:attrName>style.visibility</p:attrName>
                                        </p:attrNameLst>
                                      </p:cBhvr>
                                      <p:to>
                                        <p:strVal val="visible"/>
                                      </p:to>
                                    </p:set>
                                    <p:anim calcmode="lin" valueType="num">
                                      <p:cBhvr additive="base">
                                        <p:cTn id="11" dur="500" fill="hold"/>
                                        <p:tgtEl>
                                          <p:spTgt spid="267269">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6726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0-#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2" presetClass="entr" presetSubtype="8" fill="hold" nodeType="afterEffect">
                                  <p:stCondLst>
                                    <p:cond delay="0"/>
                                  </p:stCondLst>
                                  <p:childTnLst>
                                    <p:set>
                                      <p:cBhvr>
                                        <p:cTn id="21" dur="1" fill="hold">
                                          <p:stCondLst>
                                            <p:cond delay="0"/>
                                          </p:stCondLst>
                                        </p:cTn>
                                        <p:tgtEl>
                                          <p:spTgt spid="267270"/>
                                        </p:tgtEl>
                                        <p:attrNameLst>
                                          <p:attrName>style.visibility</p:attrName>
                                        </p:attrNameLst>
                                      </p:cBhvr>
                                      <p:to>
                                        <p:strVal val="visible"/>
                                      </p:to>
                                    </p:set>
                                    <p:anim calcmode="lin" valueType="num">
                                      <p:cBhvr additive="base">
                                        <p:cTn id="22" dur="500" fill="hold"/>
                                        <p:tgtEl>
                                          <p:spTgt spid="267270"/>
                                        </p:tgtEl>
                                        <p:attrNameLst>
                                          <p:attrName>ppt_x</p:attrName>
                                        </p:attrNameLst>
                                      </p:cBhvr>
                                      <p:tavLst>
                                        <p:tav tm="0">
                                          <p:val>
                                            <p:strVal val="0-#ppt_w/2"/>
                                          </p:val>
                                        </p:tav>
                                        <p:tav tm="100000">
                                          <p:val>
                                            <p:strVal val="#ppt_x"/>
                                          </p:val>
                                        </p:tav>
                                      </p:tavLst>
                                    </p:anim>
                                    <p:anim calcmode="lin" valueType="num">
                                      <p:cBhvr additive="base">
                                        <p:cTn id="23" dur="500" fill="hold"/>
                                        <p:tgtEl>
                                          <p:spTgt spid="2672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269" grpId="0" build="p"/>
    </p:bld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8290"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9DB1BA9-7DE6-49F3-AA6D-DC39FF391E14}" type="datetime1">
              <a:rPr lang="zh-CN" altLang="en-US" sz="1400"/>
              <a:t>2025/5/30</a:t>
            </a:fld>
            <a:endParaRPr lang="zh-CN" altLang="en-US" sz="1400"/>
          </a:p>
        </p:txBody>
      </p:sp>
      <p:sp>
        <p:nvSpPr>
          <p:cNvPr id="268291"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84BFBBD5-D74E-4CF4-A590-D54E37F39F8D}" type="slidenum">
              <a:rPr lang="en-US" altLang="zh-CN" sz="1400"/>
              <a:t>72</a:t>
            </a:fld>
            <a:endParaRPr lang="en-US" altLang="zh-CN" sz="1400"/>
          </a:p>
        </p:txBody>
      </p:sp>
      <p:sp>
        <p:nvSpPr>
          <p:cNvPr id="268292" name="Rectangle 2"/>
          <p:cNvSpPr>
            <a:spLocks noGrp="1" noChangeArrowheads="1"/>
          </p:cNvSpPr>
          <p:nvPr>
            <p:ph type="title" idx="4294967295"/>
          </p:nvPr>
        </p:nvSpPr>
        <p:spPr>
          <a:xfrm>
            <a:off x="628650" y="365127"/>
            <a:ext cx="6766560" cy="926464"/>
          </a:xfrm>
        </p:spPr>
        <p:txBody>
          <a:bodyPr>
            <a:normAutofit/>
          </a:bodyPr>
          <a:lstStyle/>
          <a:p>
            <a:pPr eaLnBrk="1" hangingPunct="1"/>
            <a:r>
              <a:rPr lang="en-US" altLang="zh-CN" sz="4000" b="1" dirty="0">
                <a:solidFill>
                  <a:srgbClr val="FF0000"/>
                </a:solidFill>
                <a:latin typeface="华文宋体" panose="02010600040101010101" pitchFamily="2" charset="-122"/>
                <a:ea typeface="华文宋体" panose="02010600040101010101" pitchFamily="2" charset="-122"/>
              </a:rPr>
              <a:t>Monte Carlo</a:t>
            </a:r>
            <a:r>
              <a:rPr lang="zh-CN" altLang="en-US" sz="4000" b="1" dirty="0">
                <a:solidFill>
                  <a:srgbClr val="FF0000"/>
                </a:solidFill>
                <a:latin typeface="华文宋体" panose="02010600040101010101" pitchFamily="2" charset="-122"/>
                <a:ea typeface="华文宋体" panose="02010600040101010101" pitchFamily="2" charset="-122"/>
              </a:rPr>
              <a:t>法</a:t>
            </a:r>
            <a:endParaRPr lang="zh-CN" altLang="en-US" sz="4000" dirty="0">
              <a:solidFill>
                <a:srgbClr val="FF0000"/>
              </a:solidFill>
              <a:latin typeface="华文宋体" panose="02010600040101010101" pitchFamily="2" charset="-122"/>
              <a:ea typeface="华文宋体" panose="02010600040101010101" pitchFamily="2" charset="-122"/>
            </a:endParaRPr>
          </a:p>
        </p:txBody>
      </p:sp>
      <p:sp>
        <p:nvSpPr>
          <p:cNvPr id="268293" name="Rectangle 3"/>
          <p:cNvSpPr>
            <a:spLocks noGrp="1" noChangeArrowheads="1"/>
          </p:cNvSpPr>
          <p:nvPr>
            <p:ph type="body" idx="4294967295"/>
          </p:nvPr>
        </p:nvSpPr>
        <p:spPr>
          <a:xfrm>
            <a:off x="628650" y="1419909"/>
            <a:ext cx="7463790" cy="4351338"/>
          </a:xfrm>
        </p:spPr>
        <p:txBody>
          <a:bodyPr>
            <a:normAutofit/>
          </a:bodyPr>
          <a:lstStyle/>
          <a:p>
            <a:pPr marL="0" indent="0" algn="just" eaLnBrk="1" hangingPunct="1">
              <a:lnSpc>
                <a:spcPct val="150000"/>
              </a:lnSpc>
              <a:buFontTx/>
              <a:buNone/>
            </a:pPr>
            <a:r>
              <a:rPr lang="zh-CN" altLang="en-US" b="1" dirty="0">
                <a:latin typeface="华文宋体" panose="02010600040101010101" pitchFamily="2" charset="-122"/>
                <a:ea typeface="华文宋体" panose="02010600040101010101" pitchFamily="2" charset="-122"/>
              </a:rPr>
              <a:t>首先按照均匀分布在</a:t>
            </a:r>
            <a:r>
              <a:rPr lang="en-US" altLang="zh-CN" b="1" dirty="0">
                <a:latin typeface="华文宋体" panose="02010600040101010101" pitchFamily="2" charset="-122"/>
                <a:ea typeface="华文宋体" panose="02010600040101010101" pitchFamily="2" charset="-122"/>
              </a:rPr>
              <a:t>[C</a:t>
            </a:r>
            <a:r>
              <a:rPr lang="en-US" altLang="zh-CN" b="1" baseline="-30000" dirty="0">
                <a:latin typeface="华文宋体" panose="02010600040101010101" pitchFamily="2" charset="-122"/>
                <a:ea typeface="华文宋体" panose="02010600040101010101" pitchFamily="2" charset="-122"/>
              </a:rPr>
              <a:t>1</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C</a:t>
            </a:r>
            <a:r>
              <a:rPr lang="en-US" altLang="zh-CN" b="1" baseline="-30000" dirty="0">
                <a:latin typeface="华文宋体" panose="02010600040101010101" pitchFamily="2" charset="-122"/>
                <a:ea typeface="华文宋体" panose="02010600040101010101" pitchFamily="2" charset="-122"/>
              </a:rPr>
              <a:t>N</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中随机地取一个值</a:t>
            </a:r>
            <a:r>
              <a:rPr lang="en-US" altLang="zh-CN" b="1" dirty="0">
                <a:latin typeface="华文宋体" panose="02010600040101010101" pitchFamily="2" charset="-122"/>
                <a:ea typeface="华文宋体" panose="02010600040101010101" pitchFamily="2" charset="-122"/>
              </a:rPr>
              <a:t>C</a:t>
            </a:r>
            <a:r>
              <a:rPr lang="zh-CN" altLang="en-US" b="1" dirty="0">
                <a:latin typeface="华文宋体" panose="02010600040101010101" pitchFamily="2" charset="-122"/>
                <a:ea typeface="华文宋体" panose="02010600040101010101" pitchFamily="2" charset="-122"/>
              </a:rPr>
              <a:t>，然后，从</a:t>
            </a:r>
            <a:r>
              <a:rPr lang="en-US" altLang="zh-CN" b="1" dirty="0">
                <a:latin typeface="华文宋体" panose="02010600040101010101" pitchFamily="2" charset="-122"/>
                <a:ea typeface="华文宋体" panose="02010600040101010101" pitchFamily="2" charset="-122"/>
              </a:rPr>
              <a:t>{ C</a:t>
            </a:r>
            <a:r>
              <a:rPr lang="en-US" altLang="zh-CN" b="1" baseline="-30000" dirty="0">
                <a:latin typeface="华文宋体" panose="02010600040101010101" pitchFamily="2" charset="-122"/>
                <a:ea typeface="华文宋体" panose="02010600040101010101" pitchFamily="2" charset="-122"/>
              </a:rPr>
              <a:t>1</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C</a:t>
            </a:r>
            <a:r>
              <a:rPr lang="en-US" altLang="zh-CN" b="1" baseline="-30000" dirty="0">
                <a:latin typeface="华文宋体" panose="02010600040101010101" pitchFamily="2" charset="-122"/>
                <a:ea typeface="华文宋体" panose="02010600040101010101" pitchFamily="2" charset="-122"/>
              </a:rPr>
              <a:t>2</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C</a:t>
            </a:r>
            <a:r>
              <a:rPr lang="en-US" altLang="zh-CN" b="1" baseline="-30000" dirty="0">
                <a:latin typeface="华文宋体" panose="02010600040101010101" pitchFamily="2" charset="-122"/>
                <a:ea typeface="华文宋体" panose="02010600040101010101" pitchFamily="2" charset="-122"/>
              </a:rPr>
              <a:t>3</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C</a:t>
            </a:r>
            <a:r>
              <a:rPr lang="en-US" altLang="zh-CN" b="1" baseline="-30000" dirty="0">
                <a:latin typeface="华文宋体" panose="02010600040101010101" pitchFamily="2" charset="-122"/>
                <a:ea typeface="华文宋体" panose="02010600040101010101" pitchFamily="2" charset="-122"/>
              </a:rPr>
              <a:t>N</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中选取</a:t>
            </a:r>
            <a:r>
              <a:rPr lang="en-US" altLang="zh-CN" b="1" dirty="0" err="1">
                <a:latin typeface="华文宋体" panose="02010600040101010101" pitchFamily="2" charset="-122"/>
                <a:ea typeface="华文宋体" panose="02010600040101010101" pitchFamily="2" charset="-122"/>
              </a:rPr>
              <a:t>C</a:t>
            </a:r>
            <a:r>
              <a:rPr lang="en-US" altLang="zh-CN" b="1" baseline="-30000" dirty="0" err="1">
                <a:latin typeface="华文宋体" panose="02010600040101010101" pitchFamily="2" charset="-122"/>
                <a:ea typeface="华文宋体" panose="02010600040101010101" pitchFamily="2" charset="-122"/>
              </a:rPr>
              <a:t>k</a:t>
            </a:r>
            <a:r>
              <a:rPr lang="zh-CN" altLang="en-US" b="1" dirty="0">
                <a:latin typeface="华文宋体" panose="02010600040101010101" pitchFamily="2" charset="-122"/>
                <a:ea typeface="华文宋体" panose="02010600040101010101" pitchFamily="2" charset="-122"/>
              </a:rPr>
              <a:t>满足：</a:t>
            </a:r>
          </a:p>
          <a:p>
            <a:pPr marL="0" indent="0" algn="just" eaLnBrk="1" hangingPunct="1">
              <a:lnSpc>
                <a:spcPct val="150000"/>
              </a:lnSpc>
              <a:buFontTx/>
              <a:buNone/>
            </a:pPr>
            <a:r>
              <a:rPr lang="en-US" altLang="zh-CN" b="1" dirty="0">
                <a:latin typeface="华文宋体" panose="02010600040101010101" pitchFamily="2" charset="-122"/>
                <a:ea typeface="华文宋体" panose="02010600040101010101" pitchFamily="2" charset="-122"/>
              </a:rPr>
              <a:t>|</a:t>
            </a:r>
            <a:r>
              <a:rPr lang="en-US" altLang="zh-CN" b="1" dirty="0" err="1">
                <a:latin typeface="华文宋体" panose="02010600040101010101" pitchFamily="2" charset="-122"/>
                <a:ea typeface="华文宋体" panose="02010600040101010101" pitchFamily="2" charset="-122"/>
              </a:rPr>
              <a:t>C</a:t>
            </a:r>
            <a:r>
              <a:rPr lang="en-US" altLang="zh-CN" b="1" baseline="-30000" dirty="0" err="1">
                <a:latin typeface="华文宋体" panose="02010600040101010101" pitchFamily="2" charset="-122"/>
                <a:ea typeface="华文宋体" panose="02010600040101010101" pitchFamily="2" charset="-122"/>
              </a:rPr>
              <a:t>k</a:t>
            </a:r>
            <a:r>
              <a:rPr lang="en-US" altLang="zh-CN" b="1" dirty="0">
                <a:latin typeface="华文宋体" panose="02010600040101010101" pitchFamily="2" charset="-122"/>
                <a:ea typeface="华文宋体" panose="02010600040101010101" pitchFamily="2" charset="-122"/>
              </a:rPr>
              <a:t>-C|=min{|C-C</a:t>
            </a:r>
            <a:r>
              <a:rPr lang="en-US" altLang="zh-CN" b="1" baseline="-30000" dirty="0">
                <a:latin typeface="华文宋体" panose="02010600040101010101" pitchFamily="2" charset="-122"/>
                <a:ea typeface="华文宋体" panose="02010600040101010101" pitchFamily="2" charset="-122"/>
              </a:rPr>
              <a:t>1</a:t>
            </a:r>
            <a:r>
              <a:rPr lang="en-US" altLang="zh-CN" b="1" dirty="0">
                <a:latin typeface="华文宋体" panose="02010600040101010101" pitchFamily="2" charset="-122"/>
                <a:ea typeface="华文宋体" panose="02010600040101010101" pitchFamily="2" charset="-122"/>
              </a:rPr>
              <a:t> |,|C-C</a:t>
            </a:r>
            <a:r>
              <a:rPr lang="en-US" altLang="zh-CN" b="1" baseline="-30000" dirty="0">
                <a:latin typeface="华文宋体" panose="02010600040101010101" pitchFamily="2" charset="-122"/>
                <a:ea typeface="华文宋体" panose="02010600040101010101" pitchFamily="2" charset="-122"/>
              </a:rPr>
              <a:t>2</a:t>
            </a:r>
            <a:r>
              <a:rPr lang="en-US" altLang="zh-CN" b="1" dirty="0">
                <a:latin typeface="华文宋体" panose="02010600040101010101" pitchFamily="2" charset="-122"/>
                <a:ea typeface="华文宋体" panose="02010600040101010101" pitchFamily="2" charset="-122"/>
              </a:rPr>
              <a:t>|,|C-C</a:t>
            </a:r>
            <a:r>
              <a:rPr lang="en-US" altLang="zh-CN" b="1" baseline="-30000" dirty="0">
                <a:latin typeface="华文宋体" panose="02010600040101010101" pitchFamily="2" charset="-122"/>
                <a:ea typeface="华文宋体" panose="02010600040101010101" pitchFamily="2" charset="-122"/>
              </a:rPr>
              <a:t>3</a:t>
            </a:r>
            <a:r>
              <a:rPr lang="en-US" altLang="zh-CN" b="1" dirty="0">
                <a:latin typeface="华文宋体" panose="02010600040101010101" pitchFamily="2" charset="-122"/>
                <a:ea typeface="华文宋体" panose="02010600040101010101" pitchFamily="2" charset="-122"/>
              </a:rPr>
              <a:t>|,…,|C-C</a:t>
            </a:r>
            <a:r>
              <a:rPr lang="en-US" altLang="zh-CN" b="1" baseline="-30000" dirty="0">
                <a:latin typeface="华文宋体" panose="02010600040101010101" pitchFamily="2" charset="-122"/>
                <a:ea typeface="华文宋体" panose="02010600040101010101" pitchFamily="2" charset="-122"/>
              </a:rPr>
              <a:t>N</a:t>
            </a:r>
            <a:r>
              <a:rPr lang="en-US" altLang="zh-CN" b="1" dirty="0">
                <a:latin typeface="华文宋体" panose="02010600040101010101" pitchFamily="2" charset="-122"/>
                <a:ea typeface="华文宋体" panose="02010600040101010101" pitchFamily="2" charset="-122"/>
              </a:rPr>
              <a:t>|}</a:t>
            </a:r>
          </a:p>
          <a:p>
            <a:pPr marL="0" indent="0" eaLnBrk="1" hangingPunct="1">
              <a:lnSpc>
                <a:spcPct val="150000"/>
              </a:lnSpc>
              <a:buFontTx/>
              <a:buNone/>
            </a:pPr>
            <a:r>
              <a:rPr lang="en-US" altLang="zh-CN" b="1" dirty="0" err="1">
                <a:latin typeface="华文宋体" panose="02010600040101010101" pitchFamily="2" charset="-122"/>
                <a:ea typeface="华文宋体" panose="02010600040101010101" pitchFamily="2" charset="-122"/>
              </a:rPr>
              <a:t>C</a:t>
            </a:r>
            <a:r>
              <a:rPr lang="en-US" altLang="zh-CN" b="1" baseline="-30000" dirty="0" err="1">
                <a:latin typeface="华文宋体" panose="02010600040101010101" pitchFamily="2" charset="-122"/>
                <a:ea typeface="华文宋体" panose="02010600040101010101" pitchFamily="2" charset="-122"/>
              </a:rPr>
              <a:t>k</a:t>
            </a:r>
            <a:r>
              <a:rPr lang="zh-CN" altLang="en-US" b="1" dirty="0">
                <a:latin typeface="华文宋体" panose="02010600040101010101" pitchFamily="2" charset="-122"/>
                <a:ea typeface="华文宋体" panose="02010600040101010101" pitchFamily="2" charset="-122"/>
              </a:rPr>
              <a:t>对应的</a:t>
            </a:r>
            <a:r>
              <a:rPr lang="en-US" altLang="zh-CN" b="1" dirty="0" err="1">
                <a:latin typeface="华文宋体" panose="02010600040101010101" pitchFamily="2" charset="-122"/>
                <a:ea typeface="华文宋体" panose="02010600040101010101" pitchFamily="2" charset="-122"/>
              </a:rPr>
              <a:t>kδ</a:t>
            </a:r>
            <a:r>
              <a:rPr lang="zh-CN" altLang="en-US" b="1" dirty="0">
                <a:latin typeface="华文宋体" panose="02010600040101010101" pitchFamily="2" charset="-122"/>
                <a:ea typeface="华文宋体" panose="02010600040101010101" pitchFamily="2" charset="-122"/>
              </a:rPr>
              <a:t>就是所需要的联接权调整量</a:t>
            </a:r>
            <a:r>
              <a:rPr lang="en-US" altLang="zh-CN" b="1" dirty="0" err="1">
                <a:latin typeface="华文宋体" panose="02010600040101010101" pitchFamily="2" charset="-122"/>
                <a:ea typeface="华文宋体" panose="02010600040101010101" pitchFamily="2" charset="-122"/>
              </a:rPr>
              <a:t>Δw</a:t>
            </a:r>
            <a:r>
              <a:rPr lang="en-US" altLang="zh-CN" b="1" dirty="0">
                <a:latin typeface="华文宋体" panose="02010600040101010101" pitchFamily="2" charset="-122"/>
                <a:ea typeface="华文宋体" panose="02010600040101010101" pitchFamily="2" charset="-122"/>
              </a:rPr>
              <a:t> </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62833881-AA1D-4496-A8E7-EFBC3BCB5B28}"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grpSp>
        <p:nvGrpSpPr>
          <p:cNvPr id="7" name="组合 6"/>
          <p:cNvGrpSpPr/>
          <p:nvPr/>
        </p:nvGrpSpPr>
        <p:grpSpPr>
          <a:xfrm>
            <a:off x="8400804" y="0"/>
            <a:ext cx="851355" cy="6858000"/>
            <a:chOff x="8400804" y="0"/>
            <a:chExt cx="851355" cy="6858000"/>
          </a:xfrm>
        </p:grpSpPr>
        <p:grpSp>
          <p:nvGrpSpPr>
            <p:cNvPr id="8" name="组 9"/>
            <p:cNvGrpSpPr/>
            <p:nvPr/>
          </p:nvGrpSpPr>
          <p:grpSpPr>
            <a:xfrm>
              <a:off x="8400804" y="0"/>
              <a:ext cx="733409" cy="6858000"/>
              <a:chOff x="9055676" y="0"/>
              <a:chExt cx="3136324" cy="6858000"/>
            </a:xfrm>
          </p:grpSpPr>
          <p:sp>
            <p:nvSpPr>
              <p:cNvPr id="10"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矩形 12"/>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9"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8293">
                                            <p:txEl>
                                              <p:pRg st="0" end="0"/>
                                            </p:txEl>
                                          </p:spTgt>
                                        </p:tgtEl>
                                        <p:attrNameLst>
                                          <p:attrName>style.visibility</p:attrName>
                                        </p:attrNameLst>
                                      </p:cBhvr>
                                      <p:to>
                                        <p:strVal val="visible"/>
                                      </p:to>
                                    </p:set>
                                    <p:anim calcmode="lin" valueType="num">
                                      <p:cBhvr additive="base">
                                        <p:cTn id="7" dur="500" fill="hold"/>
                                        <p:tgtEl>
                                          <p:spTgt spid="26829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6829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68293">
                                            <p:txEl>
                                              <p:pRg st="1" end="1"/>
                                            </p:txEl>
                                          </p:spTgt>
                                        </p:tgtEl>
                                        <p:attrNameLst>
                                          <p:attrName>style.visibility</p:attrName>
                                        </p:attrNameLst>
                                      </p:cBhvr>
                                      <p:to>
                                        <p:strVal val="visible"/>
                                      </p:to>
                                    </p:set>
                                    <p:anim calcmode="lin" valueType="num">
                                      <p:cBhvr additive="base">
                                        <p:cTn id="13" dur="500" fill="hold"/>
                                        <p:tgtEl>
                                          <p:spTgt spid="26829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6829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68293">
                                            <p:txEl>
                                              <p:pRg st="2" end="2"/>
                                            </p:txEl>
                                          </p:spTgt>
                                        </p:tgtEl>
                                        <p:attrNameLst>
                                          <p:attrName>style.visibility</p:attrName>
                                        </p:attrNameLst>
                                      </p:cBhvr>
                                      <p:to>
                                        <p:strVal val="visible"/>
                                      </p:to>
                                    </p:set>
                                    <p:anim calcmode="lin" valueType="num">
                                      <p:cBhvr additive="base">
                                        <p:cTn id="19" dur="500" fill="hold"/>
                                        <p:tgtEl>
                                          <p:spTgt spid="26829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6829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293" grpId="0" build="p"/>
    </p:bld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9314"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2BC0455B-7FB5-43A5-AD94-B2B42F6EAEFD}" type="datetime1">
              <a:rPr lang="zh-CN" altLang="en-US" sz="1400"/>
              <a:t>2025/5/30</a:t>
            </a:fld>
            <a:endParaRPr lang="zh-CN" altLang="en-US" sz="1400"/>
          </a:p>
        </p:txBody>
      </p:sp>
      <p:sp>
        <p:nvSpPr>
          <p:cNvPr id="26931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449756A0-A3AB-4540-B651-AD789442A58A}" type="slidenum">
              <a:rPr lang="en-US" altLang="zh-CN" sz="1400"/>
              <a:t>73</a:t>
            </a:fld>
            <a:endParaRPr lang="en-US" altLang="zh-CN" sz="1400"/>
          </a:p>
        </p:txBody>
      </p:sp>
      <p:sp>
        <p:nvSpPr>
          <p:cNvPr id="269316" name="Rectangle 2"/>
          <p:cNvSpPr>
            <a:spLocks noGrp="1" noChangeArrowheads="1"/>
          </p:cNvSpPr>
          <p:nvPr>
            <p:ph type="title" idx="4294967295"/>
          </p:nvPr>
        </p:nvSpPr>
        <p:spPr>
          <a:xfrm>
            <a:off x="628650" y="365126"/>
            <a:ext cx="5715000" cy="1098549"/>
          </a:xfrm>
        </p:spPr>
        <p:txBody>
          <a:bodyPr>
            <a:normAutofit/>
          </a:bodyPr>
          <a:lstStyle/>
          <a:p>
            <a:pPr eaLnBrk="1" hangingPunct="1"/>
            <a:r>
              <a:rPr lang="en-US" altLang="zh-CN" sz="4000" b="1" dirty="0">
                <a:solidFill>
                  <a:srgbClr val="FF0000"/>
                </a:solidFill>
                <a:latin typeface="华文宋体" panose="02010600040101010101" pitchFamily="2" charset="-122"/>
                <a:ea typeface="华文宋体" panose="02010600040101010101" pitchFamily="2" charset="-122"/>
              </a:rPr>
              <a:t>10.3 Cauchy</a:t>
            </a:r>
            <a:r>
              <a:rPr lang="zh-CN" altLang="en-US" sz="4000" b="1" dirty="0">
                <a:solidFill>
                  <a:srgbClr val="FF0000"/>
                </a:solidFill>
                <a:latin typeface="华文宋体" panose="02010600040101010101" pitchFamily="2" charset="-122"/>
                <a:ea typeface="华文宋体" panose="02010600040101010101" pitchFamily="2" charset="-122"/>
              </a:rPr>
              <a:t>训练</a:t>
            </a:r>
            <a:r>
              <a:rPr lang="zh-CN" altLang="en-US" sz="4000" dirty="0">
                <a:solidFill>
                  <a:srgbClr val="FF0000"/>
                </a:solidFill>
                <a:latin typeface="华文宋体" panose="02010600040101010101" pitchFamily="2" charset="-122"/>
                <a:ea typeface="华文宋体" panose="02010600040101010101" pitchFamily="2" charset="-122"/>
              </a:rPr>
              <a:t> </a:t>
            </a:r>
          </a:p>
        </p:txBody>
      </p:sp>
      <p:sp>
        <p:nvSpPr>
          <p:cNvPr id="269317" name="Rectangle 3"/>
          <p:cNvSpPr>
            <a:spLocks noGrp="1" noChangeArrowheads="1"/>
          </p:cNvSpPr>
          <p:nvPr>
            <p:ph type="body" idx="4294967295"/>
          </p:nvPr>
        </p:nvSpPr>
        <p:spPr>
          <a:xfrm>
            <a:off x="457200" y="1600200"/>
            <a:ext cx="8022574" cy="2362200"/>
          </a:xfrm>
        </p:spPr>
        <p:txBody>
          <a:bodyPr/>
          <a:lstStyle/>
          <a:p>
            <a:pPr eaLnBrk="1" hangingPunct="1">
              <a:lnSpc>
                <a:spcPct val="100000"/>
              </a:lnSpc>
            </a:pPr>
            <a:r>
              <a:rPr lang="en-US" altLang="zh-CN" b="1" dirty="0">
                <a:latin typeface="华文宋体" panose="02010600040101010101" pitchFamily="2" charset="-122"/>
                <a:ea typeface="华文宋体" panose="02010600040101010101" pitchFamily="2" charset="-122"/>
              </a:rPr>
              <a:t>Boltzmann</a:t>
            </a:r>
            <a:r>
              <a:rPr lang="zh-CN" altLang="en-US" b="1" dirty="0">
                <a:latin typeface="华文宋体" panose="02010600040101010101" pitchFamily="2" charset="-122"/>
                <a:ea typeface="华文宋体" panose="02010600040101010101" pitchFamily="2" charset="-122"/>
              </a:rPr>
              <a:t>分布</a:t>
            </a:r>
          </a:p>
          <a:p>
            <a:pPr eaLnBrk="1" hangingPunct="1">
              <a:lnSpc>
                <a:spcPct val="100000"/>
              </a:lnSpc>
            </a:pPr>
            <a:r>
              <a:rPr lang="en-US" altLang="zh-CN" b="1" dirty="0">
                <a:latin typeface="华文宋体" panose="02010600040101010101" pitchFamily="2" charset="-122"/>
                <a:ea typeface="华文宋体" panose="02010600040101010101" pitchFamily="2" charset="-122"/>
              </a:rPr>
              <a:t>Boltzmann</a:t>
            </a:r>
            <a:r>
              <a:rPr lang="zh-CN" altLang="en-US" b="1" dirty="0">
                <a:latin typeface="华文宋体" panose="02010600040101010101" pitchFamily="2" charset="-122"/>
                <a:ea typeface="华文宋体" panose="02010600040101010101" pitchFamily="2" charset="-122"/>
              </a:rPr>
              <a:t>训练 </a:t>
            </a:r>
          </a:p>
          <a:p>
            <a:pPr eaLnBrk="1" hangingPunct="1">
              <a:lnSpc>
                <a:spcPct val="100000"/>
              </a:lnSpc>
            </a:pPr>
            <a:r>
              <a:rPr lang="en-US" altLang="zh-CN" b="1" dirty="0">
                <a:latin typeface="华文宋体" panose="02010600040101010101" pitchFamily="2" charset="-122"/>
                <a:ea typeface="华文宋体" panose="02010600040101010101" pitchFamily="2" charset="-122"/>
              </a:rPr>
              <a:t>1987</a:t>
            </a:r>
            <a:r>
              <a:rPr lang="zh-CN" altLang="en-US" b="1" dirty="0">
                <a:latin typeface="华文宋体" panose="02010600040101010101" pitchFamily="2" charset="-122"/>
                <a:ea typeface="华文宋体" panose="02010600040101010101" pitchFamily="2" charset="-122"/>
              </a:rPr>
              <a:t>年，</a:t>
            </a:r>
            <a:r>
              <a:rPr lang="en-US" altLang="zh-CN" b="1" dirty="0">
                <a:latin typeface="华文宋体" panose="02010600040101010101" pitchFamily="2" charset="-122"/>
                <a:ea typeface="华文宋体" panose="02010600040101010101" pitchFamily="2" charset="-122"/>
              </a:rPr>
              <a:t>S. </a:t>
            </a:r>
            <a:r>
              <a:rPr lang="en-US" altLang="zh-CN" b="1" dirty="0" err="1">
                <a:latin typeface="华文宋体" panose="02010600040101010101" pitchFamily="2" charset="-122"/>
                <a:ea typeface="华文宋体" panose="02010600040101010101" pitchFamily="2" charset="-122"/>
              </a:rPr>
              <a:t>Szu</a:t>
            </a:r>
            <a:r>
              <a:rPr lang="zh-CN" altLang="en-US" b="1" dirty="0">
                <a:latin typeface="华文宋体" panose="02010600040101010101" pitchFamily="2" charset="-122"/>
                <a:ea typeface="华文宋体" panose="02010600040101010101" pitchFamily="2" charset="-122"/>
              </a:rPr>
              <a:t>和</a:t>
            </a:r>
            <a:r>
              <a:rPr lang="en-US" altLang="zh-CN" b="1" dirty="0">
                <a:latin typeface="华文宋体" panose="02010600040101010101" pitchFamily="2" charset="-122"/>
                <a:ea typeface="华文宋体" panose="02010600040101010101" pitchFamily="2" charset="-122"/>
              </a:rPr>
              <a:t>R. Hartley</a:t>
            </a:r>
            <a:r>
              <a:rPr lang="zh-CN" altLang="en-US" b="1" dirty="0">
                <a:latin typeface="华文宋体" panose="02010600040101010101" pitchFamily="2" charset="-122"/>
                <a:ea typeface="华文宋体" panose="02010600040101010101" pitchFamily="2" charset="-122"/>
              </a:rPr>
              <a:t>提出用</a:t>
            </a:r>
            <a:r>
              <a:rPr lang="en-US" altLang="zh-CN" b="1" dirty="0">
                <a:latin typeface="华文宋体" panose="02010600040101010101" pitchFamily="2" charset="-122"/>
                <a:ea typeface="华文宋体" panose="02010600040101010101" pitchFamily="2" charset="-122"/>
              </a:rPr>
              <a:t>Cauchy</a:t>
            </a:r>
            <a:r>
              <a:rPr lang="zh-CN" altLang="en-US" b="1" dirty="0">
                <a:latin typeface="华文宋体" panose="02010600040101010101" pitchFamily="2" charset="-122"/>
                <a:ea typeface="华文宋体" panose="02010600040101010101" pitchFamily="2" charset="-122"/>
              </a:rPr>
              <a:t>分布去取代</a:t>
            </a:r>
            <a:r>
              <a:rPr lang="en-US" altLang="zh-CN" b="1" dirty="0">
                <a:latin typeface="华文宋体" panose="02010600040101010101" pitchFamily="2" charset="-122"/>
                <a:ea typeface="华文宋体" panose="02010600040101010101" pitchFamily="2" charset="-122"/>
              </a:rPr>
              <a:t>Gaussian</a:t>
            </a:r>
            <a:r>
              <a:rPr lang="zh-CN" altLang="en-US" b="1" dirty="0">
                <a:latin typeface="华文宋体" panose="02010600040101010101" pitchFamily="2" charset="-122"/>
                <a:ea typeface="华文宋体" panose="02010600040101010101" pitchFamily="2" charset="-122"/>
              </a:rPr>
              <a:t>分布</a:t>
            </a:r>
          </a:p>
        </p:txBody>
      </p:sp>
      <p:sp>
        <p:nvSpPr>
          <p:cNvPr id="269318" name="Rectangle 4"/>
          <p:cNvSpPr>
            <a:spLocks noChangeArrowheads="1"/>
          </p:cNvSpPr>
          <p:nvPr/>
        </p:nvSpPr>
        <p:spPr bwMode="auto">
          <a:xfrm>
            <a:off x="4233863"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aphicFrame>
        <p:nvGraphicFramePr>
          <p:cNvPr id="269319" name="对象 269318"/>
          <p:cNvGraphicFramePr>
            <a:graphicFrameLocks noChangeAspect="1"/>
          </p:cNvGraphicFramePr>
          <p:nvPr/>
        </p:nvGraphicFramePr>
        <p:xfrm>
          <a:off x="4233863" y="4366419"/>
          <a:ext cx="1416050" cy="838200"/>
        </p:xfrm>
        <a:graphic>
          <a:graphicData uri="http://schemas.openxmlformats.org/presentationml/2006/ole">
            <mc:AlternateContent xmlns:mc="http://schemas.openxmlformats.org/markup-compatibility/2006">
              <mc:Choice xmlns:v="urn:schemas-microsoft-com:vml" Requires="v">
                <p:oleObj spid="_x0000_s19578" r:id="rId3" imgW="521970" imgH="394970" progId="Equation.3">
                  <p:embed/>
                </p:oleObj>
              </mc:Choice>
              <mc:Fallback>
                <p:oleObj r:id="rId3" imgW="521970" imgH="394970" progId="Equation.3">
                  <p:embed/>
                  <p:pic>
                    <p:nvPicPr>
                      <p:cNvPr id="0" name="对象 2693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3863" y="4366419"/>
                        <a:ext cx="141605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69320" name="Rectangle 6"/>
          <p:cNvSpPr>
            <a:spLocks noChangeArrowheads="1"/>
          </p:cNvSpPr>
          <p:nvPr/>
        </p:nvSpPr>
        <p:spPr bwMode="auto">
          <a:xfrm>
            <a:off x="838200" y="4495800"/>
            <a:ext cx="3581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b="1" dirty="0">
                <a:latin typeface="华文宋体" panose="02010600040101010101" pitchFamily="2" charset="-122"/>
                <a:ea typeface="华文宋体" panose="02010600040101010101" pitchFamily="2" charset="-122"/>
              </a:rPr>
              <a:t>Cauchy</a:t>
            </a:r>
            <a:r>
              <a:rPr lang="zh-CN" altLang="en-US" b="1" dirty="0">
                <a:latin typeface="华文宋体" panose="02010600040101010101" pitchFamily="2" charset="-122"/>
                <a:ea typeface="华文宋体" panose="02010600040101010101" pitchFamily="2" charset="-122"/>
              </a:rPr>
              <a:t>分布  </a:t>
            </a:r>
            <a:r>
              <a:rPr lang="en-US" altLang="zh-CN" b="1" dirty="0">
                <a:latin typeface="华文宋体" panose="02010600040101010101" pitchFamily="2" charset="-122"/>
                <a:ea typeface="华文宋体" panose="02010600040101010101" pitchFamily="2" charset="-122"/>
              </a:rPr>
              <a:t>p(x)=  </a:t>
            </a:r>
          </a:p>
        </p:txBody>
      </p:sp>
      <p:sp>
        <p:nvSpPr>
          <p:cNvPr id="3"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985DACA1-B1E0-4CEB-BE33-E2403CD6DE72}"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grpSp>
        <p:nvGrpSpPr>
          <p:cNvPr id="10" name="组合 9"/>
          <p:cNvGrpSpPr/>
          <p:nvPr/>
        </p:nvGrpSpPr>
        <p:grpSpPr>
          <a:xfrm>
            <a:off x="8400804" y="0"/>
            <a:ext cx="851355" cy="6858000"/>
            <a:chOff x="8400804" y="0"/>
            <a:chExt cx="851355" cy="6858000"/>
          </a:xfrm>
        </p:grpSpPr>
        <p:grpSp>
          <p:nvGrpSpPr>
            <p:cNvPr id="11" name="组 9"/>
            <p:cNvGrpSpPr/>
            <p:nvPr/>
          </p:nvGrpSpPr>
          <p:grpSpPr>
            <a:xfrm>
              <a:off x="8400804" y="0"/>
              <a:ext cx="733409" cy="6858000"/>
              <a:chOff x="9055676" y="0"/>
              <a:chExt cx="3136324" cy="6858000"/>
            </a:xfrm>
          </p:grpSpPr>
          <p:sp>
            <p:nvSpPr>
              <p:cNvPr id="13"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矩形 15"/>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7"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2" name="图形 11" descr="衬衫"/>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9317">
                                            <p:txEl>
                                              <p:pRg st="0" end="0"/>
                                            </p:txEl>
                                          </p:spTgt>
                                        </p:tgtEl>
                                        <p:attrNameLst>
                                          <p:attrName>style.visibility</p:attrName>
                                        </p:attrNameLst>
                                      </p:cBhvr>
                                      <p:to>
                                        <p:strVal val="visible"/>
                                      </p:to>
                                    </p:set>
                                    <p:anim calcmode="lin" valueType="num">
                                      <p:cBhvr additive="base">
                                        <p:cTn id="7" dur="500" fill="hold"/>
                                        <p:tgtEl>
                                          <p:spTgt spid="26931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6931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69317">
                                            <p:txEl>
                                              <p:pRg st="1" end="1"/>
                                            </p:txEl>
                                          </p:spTgt>
                                        </p:tgtEl>
                                        <p:attrNameLst>
                                          <p:attrName>style.visibility</p:attrName>
                                        </p:attrNameLst>
                                      </p:cBhvr>
                                      <p:to>
                                        <p:strVal val="visible"/>
                                      </p:to>
                                    </p:set>
                                    <p:anim calcmode="lin" valueType="num">
                                      <p:cBhvr additive="base">
                                        <p:cTn id="13" dur="500" fill="hold"/>
                                        <p:tgtEl>
                                          <p:spTgt spid="26931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6931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69317">
                                            <p:txEl>
                                              <p:pRg st="2" end="2"/>
                                            </p:txEl>
                                          </p:spTgt>
                                        </p:tgtEl>
                                        <p:attrNameLst>
                                          <p:attrName>style.visibility</p:attrName>
                                        </p:attrNameLst>
                                      </p:cBhvr>
                                      <p:to>
                                        <p:strVal val="visible"/>
                                      </p:to>
                                    </p:set>
                                    <p:anim calcmode="lin" valueType="num">
                                      <p:cBhvr additive="base">
                                        <p:cTn id="19" dur="500" fill="hold"/>
                                        <p:tgtEl>
                                          <p:spTgt spid="26931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6931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69320"/>
                                        </p:tgtEl>
                                        <p:attrNameLst>
                                          <p:attrName>style.visibility</p:attrName>
                                        </p:attrNameLst>
                                      </p:cBhvr>
                                      <p:to>
                                        <p:strVal val="visible"/>
                                      </p:to>
                                    </p:set>
                                    <p:anim calcmode="lin" valueType="num">
                                      <p:cBhvr additive="base">
                                        <p:cTn id="25" dur="500" fill="hold"/>
                                        <p:tgtEl>
                                          <p:spTgt spid="269320"/>
                                        </p:tgtEl>
                                        <p:attrNameLst>
                                          <p:attrName>ppt_x</p:attrName>
                                        </p:attrNameLst>
                                      </p:cBhvr>
                                      <p:tavLst>
                                        <p:tav tm="0">
                                          <p:val>
                                            <p:strVal val="0-#ppt_w/2"/>
                                          </p:val>
                                        </p:tav>
                                        <p:tav tm="100000">
                                          <p:val>
                                            <p:strVal val="#ppt_x"/>
                                          </p:val>
                                        </p:tav>
                                      </p:tavLst>
                                    </p:anim>
                                    <p:anim calcmode="lin" valueType="num">
                                      <p:cBhvr additive="base">
                                        <p:cTn id="26" dur="500" fill="hold"/>
                                        <p:tgtEl>
                                          <p:spTgt spid="26932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 presetClass="entr" presetSubtype="8" fill="hold" nodeType="afterEffect">
                                  <p:stCondLst>
                                    <p:cond delay="0"/>
                                  </p:stCondLst>
                                  <p:childTnLst>
                                    <p:set>
                                      <p:cBhvr>
                                        <p:cTn id="29" dur="1" fill="hold">
                                          <p:stCondLst>
                                            <p:cond delay="0"/>
                                          </p:stCondLst>
                                        </p:cTn>
                                        <p:tgtEl>
                                          <p:spTgt spid="269319"/>
                                        </p:tgtEl>
                                        <p:attrNameLst>
                                          <p:attrName>style.visibility</p:attrName>
                                        </p:attrNameLst>
                                      </p:cBhvr>
                                      <p:to>
                                        <p:strVal val="visible"/>
                                      </p:to>
                                    </p:set>
                                    <p:anim calcmode="lin" valueType="num">
                                      <p:cBhvr additive="base">
                                        <p:cTn id="30" dur="500" fill="hold"/>
                                        <p:tgtEl>
                                          <p:spTgt spid="269319"/>
                                        </p:tgtEl>
                                        <p:attrNameLst>
                                          <p:attrName>ppt_x</p:attrName>
                                        </p:attrNameLst>
                                      </p:cBhvr>
                                      <p:tavLst>
                                        <p:tav tm="0">
                                          <p:val>
                                            <p:strVal val="0-#ppt_w/2"/>
                                          </p:val>
                                        </p:tav>
                                        <p:tav tm="100000">
                                          <p:val>
                                            <p:strVal val="#ppt_x"/>
                                          </p:val>
                                        </p:tav>
                                      </p:tavLst>
                                    </p:anim>
                                    <p:anim calcmode="lin" valueType="num">
                                      <p:cBhvr additive="base">
                                        <p:cTn id="31" dur="500" fill="hold"/>
                                        <p:tgtEl>
                                          <p:spTgt spid="2693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317" grpId="0" build="p"/>
      <p:bldP spid="269320" grpId="0"/>
    </p:bld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0338"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EA511175-E6BC-4CD1-A73F-9574EA680A8A}" type="datetime1">
              <a:rPr lang="zh-CN" altLang="en-US" sz="1400"/>
              <a:t>2025/5/30</a:t>
            </a:fld>
            <a:endParaRPr lang="zh-CN" altLang="en-US" sz="1400"/>
          </a:p>
        </p:txBody>
      </p:sp>
      <p:sp>
        <p:nvSpPr>
          <p:cNvPr id="270339"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4AACA67A-0A35-4E31-9012-0E45ECA11D5A}" type="slidenum">
              <a:rPr lang="en-US" altLang="zh-CN" sz="1400"/>
              <a:t>74</a:t>
            </a:fld>
            <a:endParaRPr lang="en-US" altLang="zh-CN" sz="1400"/>
          </a:p>
        </p:txBody>
      </p:sp>
      <p:sp>
        <p:nvSpPr>
          <p:cNvPr id="270340" name="Rectangle 2"/>
          <p:cNvSpPr>
            <a:spLocks noGrp="1" noChangeArrowheads="1"/>
          </p:cNvSpPr>
          <p:nvPr>
            <p:ph type="title" idx="4294967295"/>
          </p:nvPr>
        </p:nvSpPr>
        <p:spPr>
          <a:xfrm>
            <a:off x="628650" y="365127"/>
            <a:ext cx="6332220" cy="766444"/>
          </a:xfrm>
        </p:spPr>
        <p:txBody>
          <a:bodyPr>
            <a:normAutofit/>
          </a:bodyPr>
          <a:lstStyle/>
          <a:p>
            <a:pPr eaLnBrk="1" hangingPunct="1"/>
            <a:r>
              <a:rPr lang="en-US" altLang="zh-CN" sz="4000" b="1" dirty="0">
                <a:solidFill>
                  <a:srgbClr val="FF0000"/>
                </a:solidFill>
                <a:latin typeface="华文宋体" panose="02010600040101010101" pitchFamily="2" charset="-122"/>
                <a:ea typeface="华文宋体" panose="02010600040101010101" pitchFamily="2" charset="-122"/>
              </a:rPr>
              <a:t>10.3 Cauchy</a:t>
            </a:r>
            <a:r>
              <a:rPr lang="zh-CN" altLang="en-US" sz="4000" b="1" dirty="0">
                <a:solidFill>
                  <a:srgbClr val="FF0000"/>
                </a:solidFill>
                <a:latin typeface="华文宋体" panose="02010600040101010101" pitchFamily="2" charset="-122"/>
                <a:ea typeface="华文宋体" panose="02010600040101010101" pitchFamily="2" charset="-122"/>
              </a:rPr>
              <a:t>训练</a:t>
            </a:r>
            <a:r>
              <a:rPr lang="en-US" altLang="zh-CN" sz="4000" b="1" dirty="0">
                <a:solidFill>
                  <a:srgbClr val="FF0000"/>
                </a:solidFill>
                <a:latin typeface="华文宋体" panose="02010600040101010101" pitchFamily="2" charset="-122"/>
                <a:ea typeface="华文宋体" panose="02010600040101010101" pitchFamily="2" charset="-122"/>
              </a:rPr>
              <a:t>——</a:t>
            </a:r>
            <a:r>
              <a:rPr lang="zh-CN" altLang="en-US" sz="4000" b="1" dirty="0">
                <a:solidFill>
                  <a:srgbClr val="FF0000"/>
                </a:solidFill>
                <a:latin typeface="华文宋体" panose="02010600040101010101" pitchFamily="2" charset="-122"/>
                <a:ea typeface="华文宋体" panose="02010600040101010101" pitchFamily="2" charset="-122"/>
              </a:rPr>
              <a:t>优点</a:t>
            </a:r>
            <a:endParaRPr lang="zh-CN" altLang="en-US" sz="4000" dirty="0">
              <a:solidFill>
                <a:srgbClr val="FF0000"/>
              </a:solidFill>
              <a:latin typeface="华文宋体" panose="02010600040101010101" pitchFamily="2" charset="-122"/>
              <a:ea typeface="华文宋体" panose="02010600040101010101" pitchFamily="2" charset="-122"/>
            </a:endParaRPr>
          </a:p>
        </p:txBody>
      </p:sp>
      <p:sp>
        <p:nvSpPr>
          <p:cNvPr id="270341" name="Rectangle 3"/>
          <p:cNvSpPr>
            <a:spLocks noGrp="1" noChangeArrowheads="1"/>
          </p:cNvSpPr>
          <p:nvPr>
            <p:ph type="body" idx="4294967295"/>
          </p:nvPr>
        </p:nvSpPr>
        <p:spPr>
          <a:xfrm>
            <a:off x="511259" y="1300871"/>
            <a:ext cx="7581182" cy="4351338"/>
          </a:xfrm>
        </p:spPr>
        <p:txBody>
          <a:bodyPr/>
          <a:lstStyle/>
          <a:p>
            <a:pPr eaLnBrk="1" hangingPunct="1">
              <a:lnSpc>
                <a:spcPct val="120000"/>
              </a:lnSpc>
              <a:spcBef>
                <a:spcPts val="0"/>
              </a:spcBef>
            </a:pPr>
            <a:r>
              <a:rPr lang="zh-CN" altLang="en-US" b="1" dirty="0">
                <a:latin typeface="华文宋体" panose="02010600040101010101" pitchFamily="2" charset="-122"/>
                <a:ea typeface="华文宋体" panose="02010600040101010101" pitchFamily="2" charset="-122"/>
              </a:rPr>
              <a:t>对于</a:t>
            </a:r>
            <a:r>
              <a:rPr lang="en-US" altLang="zh-CN" b="1" dirty="0">
                <a:latin typeface="华文宋体" panose="02010600040101010101" pitchFamily="2" charset="-122"/>
                <a:ea typeface="华文宋体" panose="02010600040101010101" pitchFamily="2" charset="-122"/>
              </a:rPr>
              <a:t>[C</a:t>
            </a:r>
            <a:r>
              <a:rPr lang="en-US" altLang="zh-CN" b="1" baseline="-30000" dirty="0">
                <a:latin typeface="华文宋体" panose="02010600040101010101" pitchFamily="2" charset="-122"/>
                <a:ea typeface="华文宋体" panose="02010600040101010101" pitchFamily="2" charset="-122"/>
              </a:rPr>
              <a:t>1</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C</a:t>
            </a:r>
            <a:r>
              <a:rPr lang="en-US" altLang="zh-CN" b="1" baseline="-30000" dirty="0">
                <a:latin typeface="华文宋体" panose="02010600040101010101" pitchFamily="2" charset="-122"/>
                <a:ea typeface="华文宋体" panose="02010600040101010101" pitchFamily="2" charset="-122"/>
              </a:rPr>
              <a:t>N</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中的任意一个</a:t>
            </a:r>
            <a:r>
              <a:rPr lang="en-US" altLang="zh-CN" b="1" dirty="0">
                <a:latin typeface="华文宋体" panose="02010600040101010101" pitchFamily="2" charset="-122"/>
                <a:ea typeface="华文宋体" panose="02010600040101010101" pitchFamily="2" charset="-122"/>
              </a:rPr>
              <a:t>C</a:t>
            </a:r>
            <a:r>
              <a:rPr lang="zh-CN" altLang="en-US" b="1" dirty="0">
                <a:latin typeface="华文宋体" panose="02010600040101010101" pitchFamily="2" charset="-122"/>
                <a:ea typeface="华文宋体" panose="02010600040101010101" pitchFamily="2" charset="-122"/>
              </a:rPr>
              <a:t>，它按照</a:t>
            </a:r>
            <a:r>
              <a:rPr lang="en-US" altLang="zh-CN" b="1" dirty="0">
                <a:latin typeface="华文宋体" panose="02010600040101010101" pitchFamily="2" charset="-122"/>
                <a:ea typeface="华文宋体" panose="02010600040101010101" pitchFamily="2" charset="-122"/>
              </a:rPr>
              <a:t>Cauchy</a:t>
            </a:r>
            <a:r>
              <a:rPr lang="zh-CN" altLang="en-US" b="1" dirty="0">
                <a:latin typeface="华文宋体" panose="02010600040101010101" pitchFamily="2" charset="-122"/>
                <a:ea typeface="华文宋体" panose="02010600040101010101" pitchFamily="2" charset="-122"/>
              </a:rPr>
              <a:t>分布所能取到的联接权的调整量要大于按照</a:t>
            </a:r>
            <a:r>
              <a:rPr lang="en-US" altLang="zh-CN" b="1" dirty="0">
                <a:latin typeface="华文宋体" panose="02010600040101010101" pitchFamily="2" charset="-122"/>
                <a:ea typeface="华文宋体" panose="02010600040101010101" pitchFamily="2" charset="-122"/>
              </a:rPr>
              <a:t>Boltzmann</a:t>
            </a:r>
            <a:r>
              <a:rPr lang="zh-CN" altLang="en-US" b="1" dirty="0">
                <a:latin typeface="华文宋体" panose="02010600040101010101" pitchFamily="2" charset="-122"/>
                <a:ea typeface="华文宋体" panose="02010600040101010101" pitchFamily="2" charset="-122"/>
              </a:rPr>
              <a:t>分布所能取到的联接权的调整量 </a:t>
            </a:r>
          </a:p>
          <a:p>
            <a:pPr eaLnBrk="1" hangingPunct="1">
              <a:lnSpc>
                <a:spcPct val="120000"/>
              </a:lnSpc>
              <a:spcBef>
                <a:spcPts val="0"/>
              </a:spcBef>
            </a:pPr>
            <a:r>
              <a:rPr lang="zh-CN" altLang="en-US" b="1" dirty="0">
                <a:latin typeface="华文宋体" panose="02010600040101010101" pitchFamily="2" charset="-122"/>
                <a:ea typeface="华文宋体" panose="02010600040101010101" pitchFamily="2" charset="-122"/>
              </a:rPr>
              <a:t>用</a:t>
            </a:r>
            <a:r>
              <a:rPr lang="en-US" altLang="zh-CN" b="1" dirty="0">
                <a:latin typeface="华文宋体" panose="02010600040101010101" pitchFamily="2" charset="-122"/>
                <a:ea typeface="华文宋体" panose="02010600040101010101" pitchFamily="2" charset="-122"/>
              </a:rPr>
              <a:t>Cauchy</a:t>
            </a:r>
            <a:r>
              <a:rPr lang="zh-CN" altLang="en-US" b="1" dirty="0">
                <a:latin typeface="华文宋体" panose="02010600040101010101" pitchFamily="2" charset="-122"/>
                <a:ea typeface="华文宋体" panose="02010600040101010101" pitchFamily="2" charset="-122"/>
              </a:rPr>
              <a:t>分布取代</a:t>
            </a:r>
            <a:r>
              <a:rPr lang="en-US" altLang="zh-CN" b="1" dirty="0">
                <a:latin typeface="华文宋体" panose="02010600040101010101" pitchFamily="2" charset="-122"/>
                <a:ea typeface="华文宋体" panose="02010600040101010101" pitchFamily="2" charset="-122"/>
              </a:rPr>
              <a:t>Boltzmann</a:t>
            </a:r>
            <a:r>
              <a:rPr lang="zh-CN" altLang="en-US" b="1" dirty="0">
                <a:latin typeface="华文宋体" panose="02010600040101010101" pitchFamily="2" charset="-122"/>
                <a:ea typeface="华文宋体" panose="02010600040101010101" pitchFamily="2" charset="-122"/>
              </a:rPr>
              <a:t>分布后，温度可以下降得更快。这时，温度的下降变得与时间成反比 ：</a:t>
            </a:r>
            <a:r>
              <a:rPr lang="en-US" altLang="zh-CN" b="1" dirty="0">
                <a:latin typeface="华文宋体" panose="02010600040101010101" pitchFamily="2" charset="-122"/>
                <a:ea typeface="华文宋体" panose="02010600040101010101" pitchFamily="2" charset="-122"/>
              </a:rPr>
              <a:t>T</a:t>
            </a:r>
            <a:r>
              <a:rPr lang="en-US" altLang="zh-CN" b="1" baseline="-25000" dirty="0">
                <a:latin typeface="华文宋体" panose="02010600040101010101" pitchFamily="2" charset="-122"/>
                <a:ea typeface="华文宋体" panose="02010600040101010101" pitchFamily="2" charset="-122"/>
              </a:rPr>
              <a:t>0</a:t>
            </a:r>
            <a:r>
              <a:rPr lang="en-US" altLang="zh-CN" b="1" dirty="0">
                <a:latin typeface="华文宋体" panose="02010600040101010101" pitchFamily="2" charset="-122"/>
                <a:ea typeface="华文宋体" panose="02010600040101010101" pitchFamily="2" charset="-122"/>
              </a:rPr>
              <a:t>/(1+t)</a:t>
            </a:r>
          </a:p>
          <a:p>
            <a:pPr eaLnBrk="1" hangingPunct="1">
              <a:lnSpc>
                <a:spcPct val="120000"/>
              </a:lnSpc>
              <a:spcBef>
                <a:spcPts val="0"/>
              </a:spcBef>
            </a:pPr>
            <a:r>
              <a:rPr lang="en-US" altLang="zh-CN" b="1" dirty="0">
                <a:latin typeface="华文宋体" panose="02010600040101010101" pitchFamily="2" charset="-122"/>
                <a:ea typeface="华文宋体" panose="02010600040101010101" pitchFamily="2" charset="-122"/>
              </a:rPr>
              <a:t>Cauchy</a:t>
            </a:r>
            <a:r>
              <a:rPr lang="zh-CN" altLang="en-US" b="1" dirty="0">
                <a:latin typeface="华文宋体" panose="02010600040101010101" pitchFamily="2" charset="-122"/>
                <a:ea typeface="华文宋体" panose="02010600040101010101" pitchFamily="2" charset="-122"/>
              </a:rPr>
              <a:t>分布函数可以用常规的方法进行积分运算</a:t>
            </a:r>
            <a:r>
              <a:rPr lang="zh-CN" altLang="en-US" dirty="0">
                <a:latin typeface="华文宋体" panose="02010600040101010101" pitchFamily="2" charset="-122"/>
                <a:ea typeface="华文宋体" panose="02010600040101010101" pitchFamily="2" charset="-122"/>
              </a:rPr>
              <a:t> </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EB8D79B2-1B8A-41C4-938D-EF56EB21616D}"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grpSp>
        <p:nvGrpSpPr>
          <p:cNvPr id="7" name="组合 6"/>
          <p:cNvGrpSpPr/>
          <p:nvPr/>
        </p:nvGrpSpPr>
        <p:grpSpPr>
          <a:xfrm>
            <a:off x="8400804" y="0"/>
            <a:ext cx="851355" cy="6858000"/>
            <a:chOff x="8400804" y="0"/>
            <a:chExt cx="851355" cy="6858000"/>
          </a:xfrm>
        </p:grpSpPr>
        <p:grpSp>
          <p:nvGrpSpPr>
            <p:cNvPr id="8" name="组 9"/>
            <p:cNvGrpSpPr/>
            <p:nvPr/>
          </p:nvGrpSpPr>
          <p:grpSpPr>
            <a:xfrm>
              <a:off x="8400804" y="0"/>
              <a:ext cx="733409" cy="6858000"/>
              <a:chOff x="9055676" y="0"/>
              <a:chExt cx="3136324" cy="6858000"/>
            </a:xfrm>
          </p:grpSpPr>
          <p:sp>
            <p:nvSpPr>
              <p:cNvPr id="10"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矩形 12"/>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9"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0341">
                                            <p:txEl>
                                              <p:pRg st="0" end="0"/>
                                            </p:txEl>
                                          </p:spTgt>
                                        </p:tgtEl>
                                        <p:attrNameLst>
                                          <p:attrName>style.visibility</p:attrName>
                                        </p:attrNameLst>
                                      </p:cBhvr>
                                      <p:to>
                                        <p:strVal val="visible"/>
                                      </p:to>
                                    </p:set>
                                    <p:anim calcmode="lin" valueType="num">
                                      <p:cBhvr additive="base">
                                        <p:cTn id="7" dur="500" fill="hold"/>
                                        <p:tgtEl>
                                          <p:spTgt spid="27034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7034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70341">
                                            <p:txEl>
                                              <p:pRg st="1" end="1"/>
                                            </p:txEl>
                                          </p:spTgt>
                                        </p:tgtEl>
                                        <p:attrNameLst>
                                          <p:attrName>style.visibility</p:attrName>
                                        </p:attrNameLst>
                                      </p:cBhvr>
                                      <p:to>
                                        <p:strVal val="visible"/>
                                      </p:to>
                                    </p:set>
                                    <p:anim calcmode="lin" valueType="num">
                                      <p:cBhvr additive="base">
                                        <p:cTn id="13" dur="500" fill="hold"/>
                                        <p:tgtEl>
                                          <p:spTgt spid="27034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7034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70341">
                                            <p:txEl>
                                              <p:pRg st="2" end="2"/>
                                            </p:txEl>
                                          </p:spTgt>
                                        </p:tgtEl>
                                        <p:attrNameLst>
                                          <p:attrName>style.visibility</p:attrName>
                                        </p:attrNameLst>
                                      </p:cBhvr>
                                      <p:to>
                                        <p:strVal val="visible"/>
                                      </p:to>
                                    </p:set>
                                    <p:anim calcmode="lin" valueType="num">
                                      <p:cBhvr additive="base">
                                        <p:cTn id="19" dur="500" fill="hold"/>
                                        <p:tgtEl>
                                          <p:spTgt spid="27034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7034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41"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32AB9183-849F-4785-B62A-077ADDA9E9CD}" type="datetime1">
              <a:rPr lang="zh-CN" altLang="en-US" sz="1400"/>
              <a:t>2025/5/30</a:t>
            </a:fld>
            <a:endParaRPr lang="zh-CN" altLang="en-US" sz="1400"/>
          </a:p>
        </p:txBody>
      </p:sp>
      <p:sp>
        <p:nvSpPr>
          <p:cNvPr id="271363"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88271A56-0BFB-4C6D-AB2E-96E67AB837B2}" type="slidenum">
              <a:rPr lang="en-US" altLang="zh-CN" sz="1400"/>
              <a:t>75</a:t>
            </a:fld>
            <a:endParaRPr lang="en-US" altLang="zh-CN" sz="1400"/>
          </a:p>
        </p:txBody>
      </p:sp>
      <p:sp>
        <p:nvSpPr>
          <p:cNvPr id="271364" name="Rectangle 2"/>
          <p:cNvSpPr>
            <a:spLocks noGrp="1" noChangeArrowheads="1"/>
          </p:cNvSpPr>
          <p:nvPr>
            <p:ph type="title" idx="4294967295"/>
          </p:nvPr>
        </p:nvSpPr>
        <p:spPr/>
        <p:txBody>
          <a:bodyPr/>
          <a:lstStyle/>
          <a:p>
            <a:pPr eaLnBrk="1" hangingPunct="1"/>
            <a:r>
              <a:rPr lang="en-US" altLang="zh-CN" b="1" dirty="0">
                <a:solidFill>
                  <a:srgbClr val="FF0000"/>
                </a:solidFill>
                <a:latin typeface="Times New Roman" panose="02020603050405020304" pitchFamily="18" charset="0"/>
                <a:ea typeface="宋体" panose="02010600030101010101" pitchFamily="2" charset="-122"/>
              </a:rPr>
              <a:t>Cauchy</a:t>
            </a:r>
            <a:r>
              <a:rPr lang="zh-CN" altLang="en-US" b="1" dirty="0">
                <a:solidFill>
                  <a:srgbClr val="FF0000"/>
                </a:solidFill>
                <a:latin typeface="Times New Roman" panose="02020603050405020304" pitchFamily="18" charset="0"/>
                <a:ea typeface="宋体" panose="02010600030101010101" pitchFamily="2" charset="-122"/>
              </a:rPr>
              <a:t>分布函数</a:t>
            </a:r>
            <a:r>
              <a:rPr lang="zh-CN" altLang="en-US" b="1" dirty="0">
                <a:solidFill>
                  <a:srgbClr val="FF0000"/>
                </a:solidFill>
                <a:ea typeface="宋体" panose="02010600030101010101" pitchFamily="2" charset="-122"/>
              </a:rPr>
              <a:t>积分运算</a:t>
            </a:r>
            <a:r>
              <a:rPr lang="zh-CN" altLang="en-US" dirty="0">
                <a:solidFill>
                  <a:srgbClr val="FF0000"/>
                </a:solidFill>
                <a:ea typeface="宋体" panose="02010600030101010101" pitchFamily="2" charset="-122"/>
              </a:rPr>
              <a:t> </a:t>
            </a:r>
          </a:p>
        </p:txBody>
      </p:sp>
      <p:sp>
        <p:nvSpPr>
          <p:cNvPr id="271365" name="Rectangle 3"/>
          <p:cNvSpPr>
            <a:spLocks noChangeArrowheads="1"/>
          </p:cNvSpPr>
          <p:nvPr/>
        </p:nvSpPr>
        <p:spPr bwMode="auto">
          <a:xfrm>
            <a:off x="3662363" y="2576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aphicFrame>
        <p:nvGraphicFramePr>
          <p:cNvPr id="271366" name="对象 271365"/>
          <p:cNvGraphicFramePr>
            <a:graphicFrameLocks noChangeAspect="1"/>
          </p:cNvGraphicFramePr>
          <p:nvPr/>
        </p:nvGraphicFramePr>
        <p:xfrm>
          <a:off x="1371600" y="1600200"/>
          <a:ext cx="5867400" cy="4343400"/>
        </p:xfrm>
        <a:graphic>
          <a:graphicData uri="http://schemas.openxmlformats.org/presentationml/2006/ole">
            <mc:AlternateContent xmlns:mc="http://schemas.openxmlformats.org/markup-compatibility/2006">
              <mc:Choice xmlns:v="urn:schemas-microsoft-com:vml" Requires="v">
                <p:oleObj spid="_x0000_s20601" r:id="rId3" imgW="1816100" imgH="1701800" progId="Equation.3">
                  <p:embed/>
                </p:oleObj>
              </mc:Choice>
              <mc:Fallback>
                <p:oleObj r:id="rId3" imgW="1816100" imgH="1701800" progId="Equation.3">
                  <p:embed/>
                  <p:pic>
                    <p:nvPicPr>
                      <p:cNvPr id="0" name="对象 2713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1600200"/>
                        <a:ext cx="58674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9BFC6A5A-DBF3-49BF-93E8-68A94E013349}"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grpSp>
        <p:nvGrpSpPr>
          <p:cNvPr id="8" name="组合 7"/>
          <p:cNvGrpSpPr/>
          <p:nvPr/>
        </p:nvGrpSpPr>
        <p:grpSpPr>
          <a:xfrm>
            <a:off x="8400804" y="0"/>
            <a:ext cx="851355" cy="6858000"/>
            <a:chOff x="8400804" y="0"/>
            <a:chExt cx="851355" cy="6858000"/>
          </a:xfrm>
        </p:grpSpPr>
        <p:grpSp>
          <p:nvGrpSpPr>
            <p:cNvPr id="9" name="组 9"/>
            <p:cNvGrpSpPr/>
            <p:nvPr/>
          </p:nvGrpSpPr>
          <p:grpSpPr>
            <a:xfrm>
              <a:off x="8400804" y="0"/>
              <a:ext cx="733409" cy="6858000"/>
              <a:chOff x="9055676" y="0"/>
              <a:chExt cx="3136324" cy="6858000"/>
            </a:xfrm>
          </p:grpSpPr>
          <p:sp>
            <p:nvSpPr>
              <p:cNvPr id="11"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矩形 13"/>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0" name="图形 11" descr="衬衫"/>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2386"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B72AA096-9058-4D02-99AD-840115246C84}" type="datetime1">
              <a:rPr lang="zh-CN" altLang="en-US" sz="1400"/>
              <a:t>2025/5/30</a:t>
            </a:fld>
            <a:endParaRPr lang="zh-CN" altLang="en-US" sz="1400"/>
          </a:p>
        </p:txBody>
      </p:sp>
      <p:sp>
        <p:nvSpPr>
          <p:cNvPr id="272387"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7DB76C56-A671-471A-841E-E8F4D3F5E890}" type="slidenum">
              <a:rPr lang="en-US" altLang="zh-CN" sz="1400"/>
              <a:t>76</a:t>
            </a:fld>
            <a:endParaRPr lang="en-US" altLang="zh-CN" sz="1400"/>
          </a:p>
        </p:txBody>
      </p:sp>
      <p:sp>
        <p:nvSpPr>
          <p:cNvPr id="272388" name="Rectangle 2"/>
          <p:cNvSpPr>
            <a:spLocks noGrp="1" noChangeArrowheads="1"/>
          </p:cNvSpPr>
          <p:nvPr>
            <p:ph type="title" idx="4294967295"/>
          </p:nvPr>
        </p:nvSpPr>
        <p:spPr>
          <a:xfrm>
            <a:off x="628650" y="254000"/>
            <a:ext cx="7178461" cy="1039812"/>
          </a:xfrm>
        </p:spPr>
        <p:txBody>
          <a:bodyPr>
            <a:normAutofit/>
          </a:bodyPr>
          <a:lstStyle/>
          <a:p>
            <a:pPr eaLnBrk="1" hangingPunct="1"/>
            <a:r>
              <a:rPr lang="en-US" altLang="zh-CN" sz="4000" b="1" dirty="0">
                <a:solidFill>
                  <a:srgbClr val="FF0000"/>
                </a:solidFill>
                <a:latin typeface="Times New Roman" panose="02020603050405020304" pitchFamily="18" charset="0"/>
                <a:ea typeface="宋体" panose="02010600030101010101" pitchFamily="2" charset="-122"/>
              </a:rPr>
              <a:t>Cauchy</a:t>
            </a:r>
            <a:r>
              <a:rPr lang="zh-CN" altLang="en-US" sz="4000" b="1" dirty="0">
                <a:solidFill>
                  <a:srgbClr val="FF0000"/>
                </a:solidFill>
                <a:latin typeface="Times New Roman" panose="02020603050405020304" pitchFamily="18" charset="0"/>
                <a:ea typeface="宋体" panose="02010600030101010101" pitchFamily="2" charset="-122"/>
              </a:rPr>
              <a:t>分布函数</a:t>
            </a:r>
            <a:r>
              <a:rPr lang="zh-CN" altLang="en-US" sz="4000" b="1" dirty="0">
                <a:solidFill>
                  <a:srgbClr val="FF0000"/>
                </a:solidFill>
                <a:ea typeface="宋体" panose="02010600030101010101" pitchFamily="2" charset="-122"/>
              </a:rPr>
              <a:t>积分运算</a:t>
            </a:r>
            <a:endParaRPr lang="zh-CN" altLang="en-US" sz="4000" dirty="0">
              <a:solidFill>
                <a:srgbClr val="FF0000"/>
              </a:solidFill>
              <a:ea typeface="宋体" panose="02010600030101010101" pitchFamily="2" charset="-122"/>
            </a:endParaRPr>
          </a:p>
        </p:txBody>
      </p:sp>
      <p:sp>
        <p:nvSpPr>
          <p:cNvPr id="272389" name="Rectangle 3"/>
          <p:cNvSpPr>
            <a:spLocks noGrp="1" noChangeArrowheads="1"/>
          </p:cNvSpPr>
          <p:nvPr>
            <p:ph type="body" idx="4294967295"/>
          </p:nvPr>
        </p:nvSpPr>
        <p:spPr>
          <a:xfrm>
            <a:off x="457201" y="3276600"/>
            <a:ext cx="7747618" cy="2849563"/>
          </a:xfrm>
        </p:spPr>
        <p:txBody>
          <a:bodyPr>
            <a:normAutofit/>
          </a:bodyPr>
          <a:lstStyle/>
          <a:p>
            <a:pPr eaLnBrk="1" hangingPunct="1">
              <a:lnSpc>
                <a:spcPct val="120000"/>
              </a:lnSpc>
            </a:pPr>
            <a:r>
              <a:rPr lang="en-US" altLang="zh-CN" b="1" dirty="0">
                <a:latin typeface="华文宋体" panose="02010600040101010101" pitchFamily="2" charset="-122"/>
                <a:ea typeface="华文宋体" panose="02010600040101010101" pitchFamily="2" charset="-122"/>
              </a:rPr>
              <a:t>Monte Carlo</a:t>
            </a:r>
            <a:r>
              <a:rPr lang="zh-CN" altLang="en-US" b="1" dirty="0">
                <a:latin typeface="华文宋体" panose="02010600040101010101" pitchFamily="2" charset="-122"/>
                <a:ea typeface="华文宋体" panose="02010600040101010101" pitchFamily="2" charset="-122"/>
              </a:rPr>
              <a:t>法：在</a:t>
            </a:r>
            <a:r>
              <a:rPr lang="en-US" altLang="zh-CN" b="1" dirty="0">
                <a:latin typeface="华文宋体" panose="02010600040101010101" pitchFamily="2" charset="-122"/>
                <a:ea typeface="华文宋体" panose="02010600040101010101" pitchFamily="2" charset="-122"/>
              </a:rPr>
              <a:t>(0,1)</a:t>
            </a:r>
            <a:r>
              <a:rPr lang="zh-CN" altLang="en-US" b="1" dirty="0">
                <a:latin typeface="华文宋体" panose="02010600040101010101" pitchFamily="2" charset="-122"/>
                <a:ea typeface="华文宋体" panose="02010600040101010101" pitchFamily="2" charset="-122"/>
              </a:rPr>
              <a:t>中按照均匀分布随机取一数为</a:t>
            </a:r>
            <a:r>
              <a:rPr lang="en-US" altLang="zh-CN" b="1" dirty="0">
                <a:latin typeface="华文宋体" panose="02010600040101010101" pitchFamily="2" charset="-122"/>
                <a:ea typeface="华文宋体" panose="02010600040101010101" pitchFamily="2" charset="-122"/>
              </a:rPr>
              <a:t>P(</a:t>
            </a:r>
            <a:r>
              <a:rPr lang="en-US" altLang="zh-CN" b="1" dirty="0" err="1">
                <a:latin typeface="华文宋体" panose="02010600040101010101" pitchFamily="2" charset="-122"/>
                <a:ea typeface="华文宋体" panose="02010600040101010101" pitchFamily="2" charset="-122"/>
              </a:rPr>
              <a:t>Δw</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，再取当前的温度，就可以</a:t>
            </a:r>
            <a:r>
              <a:rPr lang="zh-CN" altLang="en-US" b="1" dirty="0">
                <a:solidFill>
                  <a:srgbClr val="FF0000"/>
                </a:solidFill>
                <a:latin typeface="华文宋体" panose="02010600040101010101" pitchFamily="2" charset="-122"/>
                <a:ea typeface="华文宋体" panose="02010600040101010101" pitchFamily="2" charset="-122"/>
              </a:rPr>
              <a:t>直接计算</a:t>
            </a:r>
            <a:r>
              <a:rPr lang="zh-CN" altLang="en-US" b="1" dirty="0">
                <a:latin typeface="华文宋体" panose="02010600040101010101" pitchFamily="2" charset="-122"/>
                <a:ea typeface="华文宋体" panose="02010600040101010101" pitchFamily="2" charset="-122"/>
              </a:rPr>
              <a:t>出</a:t>
            </a:r>
            <a:r>
              <a:rPr lang="en-US" altLang="zh-CN" b="1" dirty="0" err="1">
                <a:latin typeface="华文宋体" panose="02010600040101010101" pitchFamily="2" charset="-122"/>
                <a:ea typeface="华文宋体" panose="02010600040101010101" pitchFamily="2" charset="-122"/>
              </a:rPr>
              <a:t>Δw</a:t>
            </a:r>
            <a:r>
              <a:rPr lang="en-US" altLang="zh-CN" b="1" dirty="0">
                <a:latin typeface="华文宋体" panose="02010600040101010101" pitchFamily="2" charset="-122"/>
                <a:ea typeface="华文宋体" panose="02010600040101010101" pitchFamily="2" charset="-122"/>
              </a:rPr>
              <a:t> </a:t>
            </a:r>
          </a:p>
          <a:p>
            <a:pPr eaLnBrk="1" hangingPunct="1">
              <a:lnSpc>
                <a:spcPct val="120000"/>
              </a:lnSpc>
            </a:pPr>
            <a:r>
              <a:rPr lang="en-US" altLang="zh-CN" b="1" dirty="0">
                <a:latin typeface="华文宋体" panose="02010600040101010101" pitchFamily="2" charset="-122"/>
                <a:ea typeface="华文宋体" panose="02010600040101010101" pitchFamily="2" charset="-122"/>
              </a:rPr>
              <a:t>Cauchy</a:t>
            </a:r>
            <a:r>
              <a:rPr lang="zh-CN" altLang="en-US" b="1" dirty="0">
                <a:latin typeface="华文宋体" panose="02010600040101010101" pitchFamily="2" charset="-122"/>
                <a:ea typeface="华文宋体" panose="02010600040101010101" pitchFamily="2" charset="-122"/>
              </a:rPr>
              <a:t>训练算法：</a:t>
            </a:r>
          </a:p>
          <a:p>
            <a:pPr lvl="1" eaLnBrk="1" hangingPunct="1">
              <a:lnSpc>
                <a:spcPct val="120000"/>
              </a:lnSpc>
            </a:pPr>
            <a:r>
              <a:rPr lang="zh-CN" altLang="en-US" sz="2800" b="1" dirty="0">
                <a:latin typeface="华文宋体" panose="02010600040101010101" pitchFamily="2" charset="-122"/>
                <a:ea typeface="华文宋体" panose="02010600040101010101" pitchFamily="2" charset="-122"/>
              </a:rPr>
              <a:t>将算法</a:t>
            </a:r>
            <a:r>
              <a:rPr lang="en-US" altLang="zh-CN" sz="2800" b="1" dirty="0">
                <a:latin typeface="华文宋体" panose="02010600040101010101" pitchFamily="2" charset="-122"/>
                <a:ea typeface="华文宋体" panose="02010600040101010101" pitchFamily="2" charset="-122"/>
              </a:rPr>
              <a:t>2</a:t>
            </a:r>
            <a:r>
              <a:rPr lang="zh-CN" altLang="en-US" sz="2800" b="1" dirty="0">
                <a:latin typeface="华文宋体" panose="02010600040101010101" pitchFamily="2" charset="-122"/>
                <a:ea typeface="华文宋体" panose="02010600040101010101" pitchFamily="2" charset="-122"/>
              </a:rPr>
              <a:t>中的</a:t>
            </a:r>
            <a:r>
              <a:rPr lang="en-US" altLang="zh-CN" sz="2800" b="1" dirty="0">
                <a:latin typeface="华文宋体" panose="02010600040101010101" pitchFamily="2" charset="-122"/>
                <a:ea typeface="华文宋体" panose="02010600040101010101" pitchFamily="2" charset="-122"/>
              </a:rPr>
              <a:t>Boltzmann</a:t>
            </a:r>
            <a:r>
              <a:rPr lang="zh-CN" altLang="en-US" sz="2800" b="1" dirty="0">
                <a:latin typeface="华文宋体" panose="02010600040101010101" pitchFamily="2" charset="-122"/>
                <a:ea typeface="华文宋体" panose="02010600040101010101" pitchFamily="2" charset="-122"/>
              </a:rPr>
              <a:t>分布换成</a:t>
            </a:r>
            <a:r>
              <a:rPr lang="en-US" altLang="zh-CN" sz="2800" b="1" dirty="0">
                <a:latin typeface="华文宋体" panose="02010600040101010101" pitchFamily="2" charset="-122"/>
                <a:ea typeface="华文宋体" panose="02010600040101010101" pitchFamily="2" charset="-122"/>
              </a:rPr>
              <a:t>Cauchy</a:t>
            </a:r>
            <a:r>
              <a:rPr lang="zh-CN" altLang="en-US" sz="2800" b="1" dirty="0">
                <a:latin typeface="华文宋体" panose="02010600040101010101" pitchFamily="2" charset="-122"/>
                <a:ea typeface="华文宋体" panose="02010600040101010101" pitchFamily="2" charset="-122"/>
              </a:rPr>
              <a:t>分布 </a:t>
            </a:r>
          </a:p>
        </p:txBody>
      </p:sp>
      <p:graphicFrame>
        <p:nvGraphicFramePr>
          <p:cNvPr id="272390" name="对象 272389"/>
          <p:cNvGraphicFramePr>
            <a:graphicFrameLocks noChangeAspect="1"/>
          </p:cNvGraphicFramePr>
          <p:nvPr/>
        </p:nvGraphicFramePr>
        <p:xfrm>
          <a:off x="1219200" y="1354614"/>
          <a:ext cx="3733800" cy="1066800"/>
        </p:xfrm>
        <a:graphic>
          <a:graphicData uri="http://schemas.openxmlformats.org/presentationml/2006/ole">
            <mc:AlternateContent xmlns:mc="http://schemas.openxmlformats.org/markup-compatibility/2006">
              <mc:Choice xmlns:v="urn:schemas-microsoft-com:vml" Requires="v">
                <p:oleObj spid="_x0000_s21625" r:id="rId3" imgW="1069340" imgH="394970" progId="Equation.3">
                  <p:embed/>
                </p:oleObj>
              </mc:Choice>
              <mc:Fallback>
                <p:oleObj r:id="rId3" imgW="1069340" imgH="394970" progId="Equation.3">
                  <p:embed/>
                  <p:pic>
                    <p:nvPicPr>
                      <p:cNvPr id="0" name="对象 27238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354614"/>
                        <a:ext cx="3733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72391" name="Text Box 5"/>
          <p:cNvSpPr txBox="1">
            <a:spLocks noChangeArrowheads="1"/>
          </p:cNvSpPr>
          <p:nvPr/>
        </p:nvSpPr>
        <p:spPr bwMode="auto">
          <a:xfrm>
            <a:off x="1197058" y="2361883"/>
            <a:ext cx="4800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dirty="0" err="1">
                <a:latin typeface="Times New Roman" panose="02020603050405020304" pitchFamily="18" charset="0"/>
              </a:rPr>
              <a:t>Δw</a:t>
            </a:r>
            <a:r>
              <a:rPr lang="en-US" altLang="zh-CN" dirty="0">
                <a:latin typeface="Times New Roman" panose="02020603050405020304" pitchFamily="18" charset="0"/>
              </a:rPr>
              <a:t>=α</a:t>
            </a:r>
            <a:r>
              <a:rPr lang="en-US" altLang="zh-CN" dirty="0" err="1">
                <a:latin typeface="Times New Roman" panose="02020603050405020304" pitchFamily="18" charset="0"/>
              </a:rPr>
              <a:t>Ttg</a:t>
            </a:r>
            <a:r>
              <a:rPr lang="en-US" altLang="zh-CN" dirty="0">
                <a:latin typeface="Times New Roman" panose="02020603050405020304" pitchFamily="18" charset="0"/>
              </a:rPr>
              <a:t>(P(</a:t>
            </a:r>
            <a:r>
              <a:rPr lang="en-US" altLang="zh-CN" dirty="0" err="1">
                <a:latin typeface="Times New Roman" panose="02020603050405020304" pitchFamily="18" charset="0"/>
              </a:rPr>
              <a:t>Δw</a:t>
            </a:r>
            <a:r>
              <a:rPr lang="en-US" altLang="zh-CN" dirty="0">
                <a:latin typeface="Times New Roman" panose="02020603050405020304" pitchFamily="18" charset="0"/>
              </a:rPr>
              <a:t>)) </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A2F90EFD-D543-4A37-AF95-A1E7345026BE}"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grpSp>
        <p:nvGrpSpPr>
          <p:cNvPr id="9" name="组合 8"/>
          <p:cNvGrpSpPr/>
          <p:nvPr/>
        </p:nvGrpSpPr>
        <p:grpSpPr>
          <a:xfrm>
            <a:off x="8489722" y="0"/>
            <a:ext cx="851355" cy="6858000"/>
            <a:chOff x="8400804" y="0"/>
            <a:chExt cx="851355" cy="6858000"/>
          </a:xfrm>
        </p:grpSpPr>
        <p:grpSp>
          <p:nvGrpSpPr>
            <p:cNvPr id="10" name="组 9"/>
            <p:cNvGrpSpPr/>
            <p:nvPr/>
          </p:nvGrpSpPr>
          <p:grpSpPr>
            <a:xfrm>
              <a:off x="8400804" y="0"/>
              <a:ext cx="733409" cy="6858000"/>
              <a:chOff x="9055676" y="0"/>
              <a:chExt cx="3136324" cy="6858000"/>
            </a:xfrm>
          </p:grpSpPr>
          <p:sp>
            <p:nvSpPr>
              <p:cNvPr id="12"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矩形 14"/>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1" descr="衬衫"/>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72390"/>
                                        </p:tgtEl>
                                        <p:attrNameLst>
                                          <p:attrName>style.visibility</p:attrName>
                                        </p:attrNameLst>
                                      </p:cBhvr>
                                      <p:to>
                                        <p:strVal val="visible"/>
                                      </p:to>
                                    </p:set>
                                    <p:anim calcmode="lin" valueType="num">
                                      <p:cBhvr additive="base">
                                        <p:cTn id="7" dur="500" fill="hold"/>
                                        <p:tgtEl>
                                          <p:spTgt spid="272390"/>
                                        </p:tgtEl>
                                        <p:attrNameLst>
                                          <p:attrName>ppt_x</p:attrName>
                                        </p:attrNameLst>
                                      </p:cBhvr>
                                      <p:tavLst>
                                        <p:tav tm="0">
                                          <p:val>
                                            <p:strVal val="0-#ppt_w/2"/>
                                          </p:val>
                                        </p:tav>
                                        <p:tav tm="100000">
                                          <p:val>
                                            <p:strVal val="#ppt_x"/>
                                          </p:val>
                                        </p:tav>
                                      </p:tavLst>
                                    </p:anim>
                                    <p:anim calcmode="lin" valueType="num">
                                      <p:cBhvr additive="base">
                                        <p:cTn id="8" dur="500" fill="hold"/>
                                        <p:tgtEl>
                                          <p:spTgt spid="27239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72391"/>
                                        </p:tgtEl>
                                        <p:attrNameLst>
                                          <p:attrName>style.visibility</p:attrName>
                                        </p:attrNameLst>
                                      </p:cBhvr>
                                      <p:to>
                                        <p:strVal val="visible"/>
                                      </p:to>
                                    </p:set>
                                    <p:anim calcmode="lin" valueType="num">
                                      <p:cBhvr additive="base">
                                        <p:cTn id="13" dur="500" fill="hold"/>
                                        <p:tgtEl>
                                          <p:spTgt spid="272391"/>
                                        </p:tgtEl>
                                        <p:attrNameLst>
                                          <p:attrName>ppt_x</p:attrName>
                                        </p:attrNameLst>
                                      </p:cBhvr>
                                      <p:tavLst>
                                        <p:tav tm="0">
                                          <p:val>
                                            <p:strVal val="0-#ppt_w/2"/>
                                          </p:val>
                                        </p:tav>
                                        <p:tav tm="100000">
                                          <p:val>
                                            <p:strVal val="#ppt_x"/>
                                          </p:val>
                                        </p:tav>
                                      </p:tavLst>
                                    </p:anim>
                                    <p:anim calcmode="lin" valueType="num">
                                      <p:cBhvr additive="base">
                                        <p:cTn id="14" dur="500" fill="hold"/>
                                        <p:tgtEl>
                                          <p:spTgt spid="27239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72389">
                                            <p:txEl>
                                              <p:pRg st="0" end="0"/>
                                            </p:txEl>
                                          </p:spTgt>
                                        </p:tgtEl>
                                        <p:attrNameLst>
                                          <p:attrName>style.visibility</p:attrName>
                                        </p:attrNameLst>
                                      </p:cBhvr>
                                      <p:to>
                                        <p:strVal val="visible"/>
                                      </p:to>
                                    </p:set>
                                    <p:anim calcmode="lin" valueType="num">
                                      <p:cBhvr additive="base">
                                        <p:cTn id="19" dur="500" fill="hold"/>
                                        <p:tgtEl>
                                          <p:spTgt spid="272389">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7238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72389">
                                            <p:txEl>
                                              <p:pRg st="1" end="1"/>
                                            </p:txEl>
                                          </p:spTgt>
                                        </p:tgtEl>
                                        <p:attrNameLst>
                                          <p:attrName>style.visibility</p:attrName>
                                        </p:attrNameLst>
                                      </p:cBhvr>
                                      <p:to>
                                        <p:strVal val="visible"/>
                                      </p:to>
                                    </p:set>
                                    <p:anim calcmode="lin" valueType="num">
                                      <p:cBhvr additive="base">
                                        <p:cTn id="25" dur="500" fill="hold"/>
                                        <p:tgtEl>
                                          <p:spTgt spid="272389">
                                            <p:txEl>
                                              <p:pRg st="1" end="1"/>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72389">
                                            <p:txEl>
                                              <p:pRg st="1" end="1"/>
                                            </p:tx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272389">
                                            <p:txEl>
                                              <p:pRg st="2" end="2"/>
                                            </p:txEl>
                                          </p:spTgt>
                                        </p:tgtEl>
                                        <p:attrNameLst>
                                          <p:attrName>style.visibility</p:attrName>
                                        </p:attrNameLst>
                                      </p:cBhvr>
                                      <p:to>
                                        <p:strVal val="visible"/>
                                      </p:to>
                                    </p:set>
                                    <p:anim calcmode="lin" valueType="num">
                                      <p:cBhvr additive="base">
                                        <p:cTn id="29" dur="500" fill="hold"/>
                                        <p:tgtEl>
                                          <p:spTgt spid="272389">
                                            <p:txEl>
                                              <p:pRg st="2" end="2"/>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272389">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389" grpId="0" build="p"/>
      <p:bldP spid="272391" grpId="0"/>
    </p:bld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3410"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BD3646F7-C3DB-46A1-B180-CFB8D0B940E9}" type="datetime1">
              <a:rPr lang="zh-CN" altLang="en-US" sz="1400"/>
              <a:t>2025/5/30</a:t>
            </a:fld>
            <a:endParaRPr lang="zh-CN" altLang="en-US" sz="1400"/>
          </a:p>
        </p:txBody>
      </p:sp>
      <p:sp>
        <p:nvSpPr>
          <p:cNvPr id="273411"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0CC196B1-A158-474E-82DB-231C7997BF97}" type="slidenum">
              <a:rPr lang="en-US" altLang="zh-CN" sz="1400"/>
              <a:t>77</a:t>
            </a:fld>
            <a:endParaRPr lang="en-US" altLang="zh-CN" sz="1400"/>
          </a:p>
        </p:txBody>
      </p:sp>
      <p:sp>
        <p:nvSpPr>
          <p:cNvPr id="273412" name="Rectangle 2"/>
          <p:cNvSpPr>
            <a:spLocks noGrp="1" noChangeArrowheads="1"/>
          </p:cNvSpPr>
          <p:nvPr>
            <p:ph type="title" idx="4294967295"/>
          </p:nvPr>
        </p:nvSpPr>
        <p:spPr>
          <a:xfrm>
            <a:off x="666750" y="123825"/>
            <a:ext cx="6263640" cy="942975"/>
          </a:xfrm>
        </p:spPr>
        <p:txBody>
          <a:bodyPr>
            <a:normAutofit/>
          </a:bodyPr>
          <a:lstStyle/>
          <a:p>
            <a:pPr eaLnBrk="1" hangingPunct="1"/>
            <a:r>
              <a:rPr lang="en-US" altLang="zh-CN" sz="4000" b="1" dirty="0">
                <a:solidFill>
                  <a:srgbClr val="FF0000"/>
                </a:solidFill>
                <a:latin typeface="华文宋体" panose="02010600040101010101" pitchFamily="2" charset="-122"/>
                <a:ea typeface="华文宋体" panose="02010600040101010101" pitchFamily="2" charset="-122"/>
              </a:rPr>
              <a:t>10.4 </a:t>
            </a:r>
            <a:r>
              <a:rPr lang="zh-CN" altLang="en-US" sz="4000" b="1" dirty="0">
                <a:solidFill>
                  <a:srgbClr val="FF0000"/>
                </a:solidFill>
                <a:latin typeface="华文宋体" panose="02010600040101010101" pitchFamily="2" charset="-122"/>
                <a:ea typeface="华文宋体" panose="02010600040101010101" pitchFamily="2" charset="-122"/>
              </a:rPr>
              <a:t>相关的几个问题</a:t>
            </a:r>
            <a:r>
              <a:rPr lang="zh-CN" altLang="en-US" sz="4000" dirty="0">
                <a:solidFill>
                  <a:srgbClr val="FF0000"/>
                </a:solidFill>
                <a:latin typeface="华文宋体" panose="02010600040101010101" pitchFamily="2" charset="-122"/>
                <a:ea typeface="华文宋体" panose="02010600040101010101" pitchFamily="2" charset="-122"/>
              </a:rPr>
              <a:t> </a:t>
            </a:r>
          </a:p>
        </p:txBody>
      </p:sp>
      <p:sp>
        <p:nvSpPr>
          <p:cNvPr id="273413" name="Rectangle 3"/>
          <p:cNvSpPr>
            <a:spLocks noGrp="1" noChangeArrowheads="1"/>
          </p:cNvSpPr>
          <p:nvPr>
            <p:ph type="body" idx="4294967295"/>
          </p:nvPr>
        </p:nvSpPr>
        <p:spPr>
          <a:xfrm>
            <a:off x="457200" y="1196181"/>
            <a:ext cx="7568724" cy="1676400"/>
          </a:xfrm>
        </p:spPr>
        <p:txBody>
          <a:bodyPr>
            <a:normAutofit/>
          </a:bodyPr>
          <a:lstStyle/>
          <a:p>
            <a:pPr eaLnBrk="1" hangingPunct="1">
              <a:lnSpc>
                <a:spcPct val="100000"/>
              </a:lnSpc>
            </a:pPr>
            <a:r>
              <a:rPr lang="en-US" altLang="zh-CN" b="1" dirty="0">
                <a:latin typeface="华文宋体" panose="02010600040101010101" pitchFamily="2" charset="-122"/>
                <a:ea typeface="华文宋体" panose="02010600040101010101" pitchFamily="2" charset="-122"/>
              </a:rPr>
              <a:t>Boltzmann</a:t>
            </a:r>
            <a:r>
              <a:rPr lang="zh-CN" altLang="en-US" b="1" dirty="0">
                <a:latin typeface="华文宋体" panose="02010600040101010101" pitchFamily="2" charset="-122"/>
                <a:ea typeface="华文宋体" panose="02010600040101010101" pitchFamily="2" charset="-122"/>
              </a:rPr>
              <a:t>机</a:t>
            </a:r>
            <a:r>
              <a:rPr lang="zh-CN" altLang="en-US" dirty="0">
                <a:latin typeface="华文宋体" panose="02010600040101010101" pitchFamily="2" charset="-122"/>
                <a:ea typeface="华文宋体" panose="02010600040101010101" pitchFamily="2" charset="-122"/>
              </a:rPr>
              <a:t> </a:t>
            </a:r>
          </a:p>
          <a:p>
            <a:pPr lvl="1" eaLnBrk="1" hangingPunct="1">
              <a:lnSpc>
                <a:spcPct val="100000"/>
              </a:lnSpc>
            </a:pPr>
            <a:r>
              <a:rPr lang="zh-CN" altLang="en-US" sz="2800" b="1" dirty="0">
                <a:latin typeface="华文宋体" panose="02010600040101010101" pitchFamily="2" charset="-122"/>
                <a:ea typeface="华文宋体" panose="02010600040101010101" pitchFamily="2" charset="-122"/>
              </a:rPr>
              <a:t>每个神经元可以有一个特殊的阈值，用来限制神经元所获得的激活值</a:t>
            </a:r>
            <a:r>
              <a:rPr lang="zh-CN" altLang="en-US" sz="2800" dirty="0">
                <a:latin typeface="华文宋体" panose="02010600040101010101" pitchFamily="2" charset="-122"/>
                <a:ea typeface="华文宋体" panose="02010600040101010101" pitchFamily="2" charset="-122"/>
              </a:rPr>
              <a:t> </a:t>
            </a:r>
          </a:p>
        </p:txBody>
      </p:sp>
      <p:graphicFrame>
        <p:nvGraphicFramePr>
          <p:cNvPr id="273414" name="对象 273413"/>
          <p:cNvGraphicFramePr>
            <a:graphicFrameLocks noChangeAspect="1"/>
          </p:cNvGraphicFramePr>
          <p:nvPr/>
        </p:nvGraphicFramePr>
        <p:xfrm>
          <a:off x="1824990" y="2647157"/>
          <a:ext cx="3529013" cy="1035050"/>
        </p:xfrm>
        <a:graphic>
          <a:graphicData uri="http://schemas.openxmlformats.org/presentationml/2006/ole">
            <mc:AlternateContent xmlns:mc="http://schemas.openxmlformats.org/markup-compatibility/2006">
              <mc:Choice xmlns:v="urn:schemas-microsoft-com:vml" Requires="v">
                <p:oleObj spid="_x0000_s22754" r:id="rId3" imgW="1273810" imgH="369570" progId="Equation.3">
                  <p:embed/>
                </p:oleObj>
              </mc:Choice>
              <mc:Fallback>
                <p:oleObj r:id="rId3" imgW="1273810" imgH="369570" progId="Equation.3">
                  <p:embed/>
                  <p:pic>
                    <p:nvPicPr>
                      <p:cNvPr id="0" name="对象 2734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4990" y="2647157"/>
                        <a:ext cx="3529013"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73415" name="Text Box 5"/>
          <p:cNvSpPr txBox="1">
            <a:spLocks noChangeArrowheads="1"/>
          </p:cNvSpPr>
          <p:nvPr/>
        </p:nvSpPr>
        <p:spPr bwMode="auto">
          <a:xfrm>
            <a:off x="828834" y="4035683"/>
            <a:ext cx="71970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zh-CN" altLang="en-US" sz="2800" b="1" dirty="0">
                <a:latin typeface="华文宋体" panose="02010600040101010101" pitchFamily="2" charset="-122"/>
                <a:ea typeface="华文宋体" panose="02010600040101010101" pitchFamily="2" charset="-122"/>
              </a:rPr>
              <a:t>神经元的状态概率发生变化。</a:t>
            </a:r>
            <a:r>
              <a:rPr lang="en-US" altLang="zh-CN" sz="2800" b="1" dirty="0" err="1">
                <a:latin typeface="华文宋体" panose="02010600040101010101" pitchFamily="2" charset="-122"/>
                <a:ea typeface="华文宋体" panose="02010600040101010101" pitchFamily="2" charset="-122"/>
              </a:rPr>
              <a:t>o</a:t>
            </a:r>
            <a:r>
              <a:rPr lang="en-US" altLang="zh-CN" sz="2800" b="1" baseline="-30000" dirty="0" err="1">
                <a:latin typeface="华文宋体" panose="02010600040101010101" pitchFamily="2" charset="-122"/>
                <a:ea typeface="华文宋体" panose="02010600040101010101" pitchFamily="2" charset="-122"/>
              </a:rPr>
              <a:t>j</a:t>
            </a:r>
            <a:r>
              <a:rPr lang="en-US" altLang="zh-CN" sz="2800" b="1" dirty="0">
                <a:latin typeface="华文宋体" panose="02010600040101010101" pitchFamily="2" charset="-122"/>
                <a:ea typeface="华文宋体" panose="02010600040101010101" pitchFamily="2" charset="-122"/>
              </a:rPr>
              <a:t>=1</a:t>
            </a:r>
            <a:r>
              <a:rPr lang="zh-CN" altLang="en-US" sz="2800" b="1" dirty="0">
                <a:latin typeface="华文宋体" panose="02010600040101010101" pitchFamily="2" charset="-122"/>
                <a:ea typeface="华文宋体" panose="02010600040101010101" pitchFamily="2" charset="-122"/>
              </a:rPr>
              <a:t>的概率为 </a:t>
            </a:r>
          </a:p>
        </p:txBody>
      </p:sp>
      <p:graphicFrame>
        <p:nvGraphicFramePr>
          <p:cNvPr id="273416" name="对象 273415"/>
          <p:cNvGraphicFramePr>
            <a:graphicFrameLocks noChangeAspect="1"/>
          </p:cNvGraphicFramePr>
          <p:nvPr/>
        </p:nvGraphicFramePr>
        <p:xfrm>
          <a:off x="2554854" y="4623991"/>
          <a:ext cx="2638425" cy="1270000"/>
        </p:xfrm>
        <a:graphic>
          <a:graphicData uri="http://schemas.openxmlformats.org/presentationml/2006/ole">
            <mc:AlternateContent xmlns:mc="http://schemas.openxmlformats.org/markup-compatibility/2006">
              <mc:Choice xmlns:v="urn:schemas-microsoft-com:vml" Requires="v">
                <p:oleObj spid="_x0000_s22755" r:id="rId5" imgW="1273810" imgH="611505" progId="Equation.3">
                  <p:embed/>
                </p:oleObj>
              </mc:Choice>
              <mc:Fallback>
                <p:oleObj r:id="rId5" imgW="1273810" imgH="611505" progId="Equation.3">
                  <p:embed/>
                  <p:pic>
                    <p:nvPicPr>
                      <p:cNvPr id="0" name="对象 2734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4854" y="4623991"/>
                        <a:ext cx="2638425"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6E575344-ADF1-4600-B555-4FA56EDBCEF5}"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grpSp>
        <p:nvGrpSpPr>
          <p:cNvPr id="10" name="组合 9"/>
          <p:cNvGrpSpPr/>
          <p:nvPr/>
        </p:nvGrpSpPr>
        <p:grpSpPr>
          <a:xfrm>
            <a:off x="8338434" y="0"/>
            <a:ext cx="851355" cy="6858000"/>
            <a:chOff x="8400804" y="0"/>
            <a:chExt cx="851355" cy="6858000"/>
          </a:xfrm>
        </p:grpSpPr>
        <p:grpSp>
          <p:nvGrpSpPr>
            <p:cNvPr id="11" name="组 9"/>
            <p:cNvGrpSpPr/>
            <p:nvPr/>
          </p:nvGrpSpPr>
          <p:grpSpPr>
            <a:xfrm>
              <a:off x="8400804" y="0"/>
              <a:ext cx="733409" cy="6858000"/>
              <a:chOff x="9055676" y="0"/>
              <a:chExt cx="3136324" cy="6858000"/>
            </a:xfrm>
          </p:grpSpPr>
          <p:sp>
            <p:nvSpPr>
              <p:cNvPr id="13"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矩形 15"/>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7"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2" name="图形 11" descr="衬衫"/>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3413">
                                            <p:txEl>
                                              <p:pRg st="0" end="0"/>
                                            </p:txEl>
                                          </p:spTgt>
                                        </p:tgtEl>
                                        <p:attrNameLst>
                                          <p:attrName>style.visibility</p:attrName>
                                        </p:attrNameLst>
                                      </p:cBhvr>
                                      <p:to>
                                        <p:strVal val="visible"/>
                                      </p:to>
                                    </p:set>
                                    <p:anim calcmode="lin" valueType="num">
                                      <p:cBhvr additive="base">
                                        <p:cTn id="7" dur="500" fill="hold"/>
                                        <p:tgtEl>
                                          <p:spTgt spid="27341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7341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73413">
                                            <p:txEl>
                                              <p:pRg st="1" end="1"/>
                                            </p:txEl>
                                          </p:spTgt>
                                        </p:tgtEl>
                                        <p:attrNameLst>
                                          <p:attrName>style.visibility</p:attrName>
                                        </p:attrNameLst>
                                      </p:cBhvr>
                                      <p:to>
                                        <p:strVal val="visible"/>
                                      </p:to>
                                    </p:set>
                                    <p:anim calcmode="lin" valueType="num">
                                      <p:cBhvr additive="base">
                                        <p:cTn id="11" dur="500" fill="hold"/>
                                        <p:tgtEl>
                                          <p:spTgt spid="273413">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7341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73414"/>
                                        </p:tgtEl>
                                        <p:attrNameLst>
                                          <p:attrName>style.visibility</p:attrName>
                                        </p:attrNameLst>
                                      </p:cBhvr>
                                      <p:to>
                                        <p:strVal val="visible"/>
                                      </p:to>
                                    </p:set>
                                    <p:anim calcmode="lin" valueType="num">
                                      <p:cBhvr additive="base">
                                        <p:cTn id="17" dur="500" fill="hold"/>
                                        <p:tgtEl>
                                          <p:spTgt spid="273414"/>
                                        </p:tgtEl>
                                        <p:attrNameLst>
                                          <p:attrName>ppt_x</p:attrName>
                                        </p:attrNameLst>
                                      </p:cBhvr>
                                      <p:tavLst>
                                        <p:tav tm="0">
                                          <p:val>
                                            <p:strVal val="0-#ppt_w/2"/>
                                          </p:val>
                                        </p:tav>
                                        <p:tav tm="100000">
                                          <p:val>
                                            <p:strVal val="#ppt_x"/>
                                          </p:val>
                                        </p:tav>
                                      </p:tavLst>
                                    </p:anim>
                                    <p:anim calcmode="lin" valueType="num">
                                      <p:cBhvr additive="base">
                                        <p:cTn id="18" dur="500" fill="hold"/>
                                        <p:tgtEl>
                                          <p:spTgt spid="273414"/>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273415"/>
                                        </p:tgtEl>
                                        <p:attrNameLst>
                                          <p:attrName>style.visibility</p:attrName>
                                        </p:attrNameLst>
                                      </p:cBhvr>
                                      <p:to>
                                        <p:strVal val="visible"/>
                                      </p:to>
                                    </p:set>
                                    <p:anim calcmode="lin" valueType="num">
                                      <p:cBhvr additive="base">
                                        <p:cTn id="23" dur="500" fill="hold"/>
                                        <p:tgtEl>
                                          <p:spTgt spid="273415"/>
                                        </p:tgtEl>
                                        <p:attrNameLst>
                                          <p:attrName>ppt_x</p:attrName>
                                        </p:attrNameLst>
                                      </p:cBhvr>
                                      <p:tavLst>
                                        <p:tav tm="0">
                                          <p:val>
                                            <p:strVal val="0-#ppt_w/2"/>
                                          </p:val>
                                        </p:tav>
                                        <p:tav tm="100000">
                                          <p:val>
                                            <p:strVal val="#ppt_x"/>
                                          </p:val>
                                        </p:tav>
                                      </p:tavLst>
                                    </p:anim>
                                    <p:anim calcmode="lin" valueType="num">
                                      <p:cBhvr additive="base">
                                        <p:cTn id="24" dur="500" fill="hold"/>
                                        <p:tgtEl>
                                          <p:spTgt spid="273415"/>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73416"/>
                                        </p:tgtEl>
                                        <p:attrNameLst>
                                          <p:attrName>style.visibility</p:attrName>
                                        </p:attrNameLst>
                                      </p:cBhvr>
                                      <p:to>
                                        <p:strVal val="visible"/>
                                      </p:to>
                                    </p:set>
                                    <p:anim calcmode="lin" valueType="num">
                                      <p:cBhvr additive="base">
                                        <p:cTn id="29" dur="500" fill="hold"/>
                                        <p:tgtEl>
                                          <p:spTgt spid="273416"/>
                                        </p:tgtEl>
                                        <p:attrNameLst>
                                          <p:attrName>ppt_x</p:attrName>
                                        </p:attrNameLst>
                                      </p:cBhvr>
                                      <p:tavLst>
                                        <p:tav tm="0">
                                          <p:val>
                                            <p:strVal val="0-#ppt_w/2"/>
                                          </p:val>
                                        </p:tav>
                                        <p:tav tm="100000">
                                          <p:val>
                                            <p:strVal val="#ppt_x"/>
                                          </p:val>
                                        </p:tav>
                                      </p:tavLst>
                                    </p:anim>
                                    <p:anim calcmode="lin" valueType="num">
                                      <p:cBhvr additive="base">
                                        <p:cTn id="30" dur="500" fill="hold"/>
                                        <p:tgtEl>
                                          <p:spTgt spid="2734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13" grpId="0" build="p"/>
      <p:bldP spid="273415" grpId="0"/>
    </p:bld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4434"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08102EC-BFB4-4BC5-A5EB-B62D50204E29}" type="datetime1">
              <a:rPr lang="zh-CN" altLang="en-US" sz="1400"/>
              <a:t>2025/5/30</a:t>
            </a:fld>
            <a:endParaRPr lang="zh-CN" altLang="en-US" sz="1400"/>
          </a:p>
        </p:txBody>
      </p:sp>
      <p:sp>
        <p:nvSpPr>
          <p:cNvPr id="27443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2C99176E-38C4-4945-BB05-12BA23CACA33}" type="slidenum">
              <a:rPr lang="en-US" altLang="zh-CN" sz="1400"/>
              <a:t>78</a:t>
            </a:fld>
            <a:endParaRPr lang="en-US" altLang="zh-CN" sz="1400"/>
          </a:p>
        </p:txBody>
      </p:sp>
      <p:sp>
        <p:nvSpPr>
          <p:cNvPr id="274436" name="Rectangle 2"/>
          <p:cNvSpPr>
            <a:spLocks noGrp="1" noChangeArrowheads="1"/>
          </p:cNvSpPr>
          <p:nvPr>
            <p:ph type="title" idx="4294967295"/>
          </p:nvPr>
        </p:nvSpPr>
        <p:spPr/>
        <p:txBody>
          <a:bodyPr/>
          <a:lstStyle/>
          <a:p>
            <a:pPr eaLnBrk="1" hangingPunct="1"/>
            <a:r>
              <a:rPr lang="en-US" altLang="zh-CN" b="1">
                <a:latin typeface="Times New Roman" panose="02020603050405020304" pitchFamily="18" charset="0"/>
                <a:ea typeface="宋体" panose="02010600030101010101" pitchFamily="2" charset="-122"/>
              </a:rPr>
              <a:t>Boltzmann</a:t>
            </a:r>
            <a:r>
              <a:rPr lang="zh-CN" altLang="en-US" b="1">
                <a:latin typeface="Times New Roman" panose="02020603050405020304" pitchFamily="18" charset="0"/>
                <a:ea typeface="宋体" panose="02010600030101010101" pitchFamily="2" charset="-122"/>
              </a:rPr>
              <a:t>机</a:t>
            </a:r>
            <a:endParaRPr lang="zh-CN" altLang="en-US">
              <a:ea typeface="宋体" panose="02010600030101010101" pitchFamily="2" charset="-122"/>
            </a:endParaRPr>
          </a:p>
        </p:txBody>
      </p:sp>
      <p:sp>
        <p:nvSpPr>
          <p:cNvPr id="274437" name="Rectangle 3"/>
          <p:cNvSpPr>
            <a:spLocks noGrp="1" noChangeArrowheads="1"/>
          </p:cNvSpPr>
          <p:nvPr>
            <p:ph type="body" idx="4294967295"/>
          </p:nvPr>
        </p:nvSpPr>
        <p:spPr>
          <a:xfrm>
            <a:off x="457200" y="1600200"/>
            <a:ext cx="8229600" cy="609600"/>
          </a:xfrm>
        </p:spPr>
        <p:txBody>
          <a:bodyPr>
            <a:normAutofit/>
          </a:bodyPr>
          <a:lstStyle/>
          <a:p>
            <a:pPr eaLnBrk="1" hangingPunct="1"/>
            <a:r>
              <a:rPr lang="en-US" altLang="zh-CN" sz="3200" b="1" dirty="0">
                <a:latin typeface="华文宋体" panose="02010600040101010101" pitchFamily="2" charset="-122"/>
                <a:ea typeface="华文宋体" panose="02010600040101010101" pitchFamily="2" charset="-122"/>
              </a:rPr>
              <a:t>Boltzmann</a:t>
            </a:r>
            <a:r>
              <a:rPr lang="zh-CN" altLang="en-US" sz="3200" b="1" dirty="0">
                <a:latin typeface="华文宋体" panose="02010600040101010101" pitchFamily="2" charset="-122"/>
                <a:ea typeface="华文宋体" panose="02010600040101010101" pitchFamily="2" charset="-122"/>
              </a:rPr>
              <a:t>机的目标函数（能量函数） </a:t>
            </a:r>
          </a:p>
        </p:txBody>
      </p:sp>
      <p:graphicFrame>
        <p:nvGraphicFramePr>
          <p:cNvPr id="274438" name="对象 274437"/>
          <p:cNvGraphicFramePr>
            <a:graphicFrameLocks noChangeAspect="1"/>
          </p:cNvGraphicFramePr>
          <p:nvPr/>
        </p:nvGraphicFramePr>
        <p:xfrm>
          <a:off x="1981200" y="2209800"/>
          <a:ext cx="4043363" cy="1028700"/>
        </p:xfrm>
        <a:graphic>
          <a:graphicData uri="http://schemas.openxmlformats.org/presentationml/2006/ole">
            <mc:AlternateContent xmlns:mc="http://schemas.openxmlformats.org/markup-compatibility/2006">
              <mc:Choice xmlns:v="urn:schemas-microsoft-com:vml" Requires="v">
                <p:oleObj spid="_x0000_s23778" r:id="rId3" imgW="1536065" imgH="393700" progId="Equation.3">
                  <p:embed/>
                </p:oleObj>
              </mc:Choice>
              <mc:Fallback>
                <p:oleObj r:id="rId3" imgW="1536065" imgH="393700" progId="Equation.3">
                  <p:embed/>
                  <p:pic>
                    <p:nvPicPr>
                      <p:cNvPr id="0" name="对象 2744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2209800"/>
                        <a:ext cx="4043363"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74439" name="Rectangle 5"/>
          <p:cNvSpPr>
            <a:spLocks noChangeArrowheads="1"/>
          </p:cNvSpPr>
          <p:nvPr/>
        </p:nvSpPr>
        <p:spPr bwMode="auto">
          <a:xfrm>
            <a:off x="500063" y="3429000"/>
            <a:ext cx="3581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一致性函数” </a:t>
            </a:r>
          </a:p>
        </p:txBody>
      </p:sp>
      <p:graphicFrame>
        <p:nvGraphicFramePr>
          <p:cNvPr id="274440" name="对象 274439"/>
          <p:cNvGraphicFramePr>
            <a:graphicFrameLocks noChangeAspect="1"/>
          </p:cNvGraphicFramePr>
          <p:nvPr/>
        </p:nvGraphicFramePr>
        <p:xfrm>
          <a:off x="1952625" y="4114800"/>
          <a:ext cx="4600575" cy="1103313"/>
        </p:xfrm>
        <a:graphic>
          <a:graphicData uri="http://schemas.openxmlformats.org/presentationml/2006/ole">
            <mc:AlternateContent xmlns:mc="http://schemas.openxmlformats.org/markup-compatibility/2006">
              <mc:Choice xmlns:v="urn:schemas-microsoft-com:vml" Requires="v">
                <p:oleObj spid="_x0000_s23779" r:id="rId5" imgW="1625600" imgH="393700" progId="Equation.3">
                  <p:embed/>
                </p:oleObj>
              </mc:Choice>
              <mc:Fallback>
                <p:oleObj r:id="rId5" imgW="1625600" imgH="393700" progId="Equation.3">
                  <p:embed/>
                  <p:pic>
                    <p:nvPicPr>
                      <p:cNvPr id="0" name="对象 2744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52625" y="4114800"/>
                        <a:ext cx="4600575" cy="110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6AAC7EF2-3838-4DE9-8D88-7C05EBC63FB4}"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grpSp>
        <p:nvGrpSpPr>
          <p:cNvPr id="10" name="组合 9"/>
          <p:cNvGrpSpPr/>
          <p:nvPr/>
        </p:nvGrpSpPr>
        <p:grpSpPr>
          <a:xfrm>
            <a:off x="8400804" y="0"/>
            <a:ext cx="851355" cy="6858000"/>
            <a:chOff x="8400804" y="0"/>
            <a:chExt cx="851355" cy="6858000"/>
          </a:xfrm>
        </p:grpSpPr>
        <p:grpSp>
          <p:nvGrpSpPr>
            <p:cNvPr id="11" name="组 9"/>
            <p:cNvGrpSpPr/>
            <p:nvPr/>
          </p:nvGrpSpPr>
          <p:grpSpPr>
            <a:xfrm>
              <a:off x="8400804" y="0"/>
              <a:ext cx="733409" cy="6858000"/>
              <a:chOff x="9055676" y="0"/>
              <a:chExt cx="3136324" cy="6858000"/>
            </a:xfrm>
          </p:grpSpPr>
          <p:sp>
            <p:nvSpPr>
              <p:cNvPr id="13"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矩形 15"/>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7"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2" name="图形 11" descr="衬衫"/>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4437">
                                            <p:txEl>
                                              <p:pRg st="0" end="0"/>
                                            </p:txEl>
                                          </p:spTgt>
                                        </p:tgtEl>
                                        <p:attrNameLst>
                                          <p:attrName>style.visibility</p:attrName>
                                        </p:attrNameLst>
                                      </p:cBhvr>
                                      <p:to>
                                        <p:strVal val="visible"/>
                                      </p:to>
                                    </p:set>
                                    <p:anim calcmode="lin" valueType="num">
                                      <p:cBhvr additive="base">
                                        <p:cTn id="7" dur="500" fill="hold"/>
                                        <p:tgtEl>
                                          <p:spTgt spid="27443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7443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74438"/>
                                        </p:tgtEl>
                                        <p:attrNameLst>
                                          <p:attrName>style.visibility</p:attrName>
                                        </p:attrNameLst>
                                      </p:cBhvr>
                                      <p:to>
                                        <p:strVal val="visible"/>
                                      </p:to>
                                    </p:set>
                                    <p:anim calcmode="lin" valueType="num">
                                      <p:cBhvr additive="base">
                                        <p:cTn id="13" dur="500" fill="hold"/>
                                        <p:tgtEl>
                                          <p:spTgt spid="274438"/>
                                        </p:tgtEl>
                                        <p:attrNameLst>
                                          <p:attrName>ppt_x</p:attrName>
                                        </p:attrNameLst>
                                      </p:cBhvr>
                                      <p:tavLst>
                                        <p:tav tm="0">
                                          <p:val>
                                            <p:strVal val="0-#ppt_w/2"/>
                                          </p:val>
                                        </p:tav>
                                        <p:tav tm="100000">
                                          <p:val>
                                            <p:strVal val="#ppt_x"/>
                                          </p:val>
                                        </p:tav>
                                      </p:tavLst>
                                    </p:anim>
                                    <p:anim calcmode="lin" valueType="num">
                                      <p:cBhvr additive="base">
                                        <p:cTn id="14" dur="500" fill="hold"/>
                                        <p:tgtEl>
                                          <p:spTgt spid="27443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74439"/>
                                        </p:tgtEl>
                                        <p:attrNameLst>
                                          <p:attrName>style.visibility</p:attrName>
                                        </p:attrNameLst>
                                      </p:cBhvr>
                                      <p:to>
                                        <p:strVal val="visible"/>
                                      </p:to>
                                    </p:set>
                                    <p:anim calcmode="lin" valueType="num">
                                      <p:cBhvr additive="base">
                                        <p:cTn id="19" dur="500" fill="hold"/>
                                        <p:tgtEl>
                                          <p:spTgt spid="274439"/>
                                        </p:tgtEl>
                                        <p:attrNameLst>
                                          <p:attrName>ppt_x</p:attrName>
                                        </p:attrNameLst>
                                      </p:cBhvr>
                                      <p:tavLst>
                                        <p:tav tm="0">
                                          <p:val>
                                            <p:strVal val="0-#ppt_w/2"/>
                                          </p:val>
                                        </p:tav>
                                        <p:tav tm="100000">
                                          <p:val>
                                            <p:strVal val="#ppt_x"/>
                                          </p:val>
                                        </p:tav>
                                      </p:tavLst>
                                    </p:anim>
                                    <p:anim calcmode="lin" valueType="num">
                                      <p:cBhvr additive="base">
                                        <p:cTn id="20" dur="500" fill="hold"/>
                                        <p:tgtEl>
                                          <p:spTgt spid="27443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74440"/>
                                        </p:tgtEl>
                                        <p:attrNameLst>
                                          <p:attrName>style.visibility</p:attrName>
                                        </p:attrNameLst>
                                      </p:cBhvr>
                                      <p:to>
                                        <p:strVal val="visible"/>
                                      </p:to>
                                    </p:set>
                                    <p:anim calcmode="lin" valueType="num">
                                      <p:cBhvr additive="base">
                                        <p:cTn id="25" dur="500" fill="hold"/>
                                        <p:tgtEl>
                                          <p:spTgt spid="274440"/>
                                        </p:tgtEl>
                                        <p:attrNameLst>
                                          <p:attrName>ppt_x</p:attrName>
                                        </p:attrNameLst>
                                      </p:cBhvr>
                                      <p:tavLst>
                                        <p:tav tm="0">
                                          <p:val>
                                            <p:strVal val="0-#ppt_w/2"/>
                                          </p:val>
                                        </p:tav>
                                        <p:tav tm="100000">
                                          <p:val>
                                            <p:strVal val="#ppt_x"/>
                                          </p:val>
                                        </p:tav>
                                      </p:tavLst>
                                    </p:anim>
                                    <p:anim calcmode="lin" valueType="num">
                                      <p:cBhvr additive="base">
                                        <p:cTn id="26" dur="500" fill="hold"/>
                                        <p:tgtEl>
                                          <p:spTgt spid="2744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437" grpId="0" build="p"/>
      <p:bldP spid="274439" grpId="0"/>
    </p:bld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5458"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F3F55B2-8CD2-4514-B449-9B8A834C5C76}" type="datetime1">
              <a:rPr lang="zh-CN" altLang="en-US" sz="1400"/>
              <a:t>2025/5/30</a:t>
            </a:fld>
            <a:endParaRPr lang="zh-CN" altLang="en-US" sz="1400"/>
          </a:p>
        </p:txBody>
      </p:sp>
      <p:sp>
        <p:nvSpPr>
          <p:cNvPr id="275459"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E85FAB1D-BD46-49A2-BCA0-45A821550DF8}" type="slidenum">
              <a:rPr lang="en-US" altLang="zh-CN" sz="1400"/>
              <a:t>79</a:t>
            </a:fld>
            <a:endParaRPr lang="en-US" altLang="zh-CN" sz="1400"/>
          </a:p>
        </p:txBody>
      </p:sp>
      <p:sp>
        <p:nvSpPr>
          <p:cNvPr id="275460" name="Rectangle 2"/>
          <p:cNvSpPr>
            <a:spLocks noGrp="1" noChangeArrowheads="1"/>
          </p:cNvSpPr>
          <p:nvPr>
            <p:ph type="title" idx="4294967295"/>
          </p:nvPr>
        </p:nvSpPr>
        <p:spPr>
          <a:xfrm>
            <a:off x="628650" y="365126"/>
            <a:ext cx="4749595" cy="893403"/>
          </a:xfrm>
        </p:spPr>
        <p:txBody>
          <a:bodyPr>
            <a:normAutofit/>
          </a:bodyPr>
          <a:lstStyle/>
          <a:p>
            <a:pPr eaLnBrk="1" hangingPunct="1"/>
            <a:r>
              <a:rPr lang="zh-CN" altLang="en-US" sz="3600" b="1" dirty="0">
                <a:solidFill>
                  <a:srgbClr val="FF0000"/>
                </a:solidFill>
                <a:latin typeface="Times New Roman" panose="02020603050405020304" pitchFamily="18" charset="0"/>
                <a:ea typeface="宋体" panose="02010600030101010101" pitchFamily="2" charset="-122"/>
              </a:rPr>
              <a:t>人工热问题</a:t>
            </a:r>
            <a:r>
              <a:rPr lang="zh-CN" altLang="en-US" sz="3600" dirty="0">
                <a:solidFill>
                  <a:srgbClr val="FF0000"/>
                </a:solidFill>
                <a:ea typeface="宋体" panose="02010600030101010101" pitchFamily="2" charset="-122"/>
              </a:rPr>
              <a:t> </a:t>
            </a:r>
          </a:p>
        </p:txBody>
      </p:sp>
      <p:sp>
        <p:nvSpPr>
          <p:cNvPr id="275461" name="Rectangle 3"/>
          <p:cNvSpPr>
            <a:spLocks noGrp="1" noChangeArrowheads="1"/>
          </p:cNvSpPr>
          <p:nvPr>
            <p:ph type="body" idx="4294967295"/>
          </p:nvPr>
        </p:nvSpPr>
        <p:spPr>
          <a:xfrm>
            <a:off x="471948" y="1299534"/>
            <a:ext cx="8029694" cy="4945691"/>
          </a:xfrm>
        </p:spPr>
        <p:txBody>
          <a:bodyPr>
            <a:noAutofit/>
          </a:bodyPr>
          <a:lstStyle/>
          <a:p>
            <a:pPr eaLnBrk="1" hangingPunct="1">
              <a:lnSpc>
                <a:spcPct val="90000"/>
              </a:lnSpc>
            </a:pPr>
            <a:r>
              <a:rPr lang="zh-CN" altLang="en-US" b="1" dirty="0">
                <a:latin typeface="Times New Roman" panose="02020603050405020304" pitchFamily="18" charset="0"/>
                <a:ea typeface="宋体" panose="02010600030101010101" pitchFamily="2" charset="-122"/>
              </a:rPr>
              <a:t>特殊热</a:t>
            </a:r>
            <a:r>
              <a:rPr lang="en-US" altLang="zh-CN" b="1" dirty="0">
                <a:latin typeface="Times New Roman" panose="02020603050405020304" pitchFamily="18" charset="0"/>
                <a:ea typeface="宋体" panose="02010600030101010101" pitchFamily="2" charset="-122"/>
              </a:rPr>
              <a:t>——</a:t>
            </a:r>
            <a:r>
              <a:rPr lang="zh-CN" altLang="en-US" b="1" dirty="0">
                <a:latin typeface="Times New Roman" panose="02020603050405020304" pitchFamily="18" charset="0"/>
                <a:ea typeface="宋体" panose="02010600030101010101" pitchFamily="2" charset="-122"/>
              </a:rPr>
              <a:t>温度关于能量的变化率</a:t>
            </a:r>
          </a:p>
          <a:p>
            <a:pPr marL="457200" lvl="1" indent="0" eaLnBrk="1" hangingPunct="1">
              <a:lnSpc>
                <a:spcPct val="90000"/>
              </a:lnSpc>
              <a:buNone/>
            </a:pPr>
            <a:r>
              <a:rPr lang="zh-CN" altLang="en-US" sz="2800" b="1" dirty="0">
                <a:latin typeface="Times New Roman" panose="02020603050405020304" pitchFamily="18" charset="0"/>
                <a:ea typeface="宋体" panose="02010600030101010101" pitchFamily="2" charset="-122"/>
              </a:rPr>
              <a:t>     系统在能量跃变边界处的温度叫做临界温度</a:t>
            </a:r>
            <a:endParaRPr lang="zh-CN" altLang="en-US" sz="2800" b="1" dirty="0">
              <a:ea typeface="宋体" panose="02010600030101010101" pitchFamily="2" charset="-122"/>
            </a:endParaRPr>
          </a:p>
          <a:p>
            <a:pPr eaLnBrk="1" hangingPunct="1">
              <a:lnSpc>
                <a:spcPct val="90000"/>
              </a:lnSpc>
            </a:pPr>
            <a:r>
              <a:rPr lang="zh-CN" altLang="en-US" b="1" dirty="0">
                <a:latin typeface="Times New Roman" panose="02020603050405020304" pitchFamily="18" charset="0"/>
                <a:ea typeface="宋体" panose="02010600030101010101" pitchFamily="2" charset="-122"/>
              </a:rPr>
              <a:t>人工特殊热</a:t>
            </a:r>
            <a:r>
              <a:rPr lang="en-US" altLang="zh-CN" b="1" dirty="0">
                <a:latin typeface="Times New Roman" panose="02020603050405020304" pitchFamily="18" charset="0"/>
                <a:ea typeface="宋体" panose="02010600030101010101" pitchFamily="2" charset="-122"/>
              </a:rPr>
              <a:t>/</a:t>
            </a:r>
            <a:r>
              <a:rPr lang="zh-CN" altLang="en-US" b="1" dirty="0">
                <a:latin typeface="Times New Roman" panose="02020603050405020304" pitchFamily="18" charset="0"/>
                <a:ea typeface="宋体" panose="02010600030101010101" pitchFamily="2" charset="-122"/>
              </a:rPr>
              <a:t>伪特殊热</a:t>
            </a:r>
            <a:r>
              <a:rPr lang="zh-CN" altLang="en-US" b="1" dirty="0">
                <a:ea typeface="宋体" panose="02010600030101010101" pitchFamily="2" charset="-122"/>
              </a:rPr>
              <a:t> </a:t>
            </a:r>
          </a:p>
          <a:p>
            <a:pPr marL="457200" lvl="1" indent="0" eaLnBrk="1" hangingPunct="1">
              <a:lnSpc>
                <a:spcPct val="90000"/>
              </a:lnSpc>
              <a:buNone/>
            </a:pPr>
            <a:r>
              <a:rPr lang="zh-CN" altLang="en-US" sz="2800" b="1" dirty="0">
                <a:latin typeface="Times New Roman" panose="02020603050405020304" pitchFamily="18" charset="0"/>
                <a:ea typeface="宋体" panose="02010600030101010101" pitchFamily="2" charset="-122"/>
              </a:rPr>
              <a:t>     系统的人工温度关于系统的能量函数（目标函数）的平均变化率</a:t>
            </a:r>
            <a:r>
              <a:rPr lang="zh-CN" altLang="en-US" sz="2800" b="1" dirty="0">
                <a:ea typeface="宋体" panose="02010600030101010101" pitchFamily="2" charset="-122"/>
              </a:rPr>
              <a:t> </a:t>
            </a:r>
          </a:p>
          <a:p>
            <a:pPr eaLnBrk="1" hangingPunct="1">
              <a:lnSpc>
                <a:spcPct val="90000"/>
              </a:lnSpc>
            </a:pPr>
            <a:r>
              <a:rPr lang="zh-CN" altLang="en-US" b="1" dirty="0">
                <a:latin typeface="Times New Roman" panose="02020603050405020304" pitchFamily="18" charset="0"/>
                <a:ea typeface="宋体" panose="02010600030101010101" pitchFamily="2" charset="-122"/>
              </a:rPr>
              <a:t>临界温度</a:t>
            </a:r>
          </a:p>
          <a:p>
            <a:pPr marL="457200" lvl="1" indent="0" eaLnBrk="1" hangingPunct="1">
              <a:lnSpc>
                <a:spcPct val="90000"/>
              </a:lnSpc>
              <a:buNone/>
            </a:pPr>
            <a:r>
              <a:rPr lang="zh-CN" altLang="en-US" sz="2800" b="1" dirty="0">
                <a:latin typeface="Times New Roman" panose="02020603050405020304" pitchFamily="18" charset="0"/>
                <a:ea typeface="宋体" panose="02010600030101010101" pitchFamily="2" charset="-122"/>
              </a:rPr>
              <a:t>      临界温度时的小量下降，会引起能量函数值的较大变化。系统正处于一个局部极小点附近</a:t>
            </a:r>
            <a:r>
              <a:rPr lang="zh-CN" altLang="en-US" sz="2800" b="1" dirty="0">
                <a:ea typeface="宋体" panose="02010600030101010101" pitchFamily="2" charset="-122"/>
              </a:rPr>
              <a:t> 。</a:t>
            </a:r>
          </a:p>
          <a:p>
            <a:pPr eaLnBrk="1" hangingPunct="1">
              <a:lnSpc>
                <a:spcPct val="90000"/>
              </a:lnSpc>
            </a:pPr>
            <a:r>
              <a:rPr lang="zh-CN" altLang="en-US" b="1" dirty="0">
                <a:latin typeface="Times New Roman" panose="02020603050405020304" pitchFamily="18" charset="0"/>
                <a:ea typeface="宋体" panose="02010600030101010101" pitchFamily="2" charset="-122"/>
              </a:rPr>
              <a:t>临界温度点可以通过考察所定义的人工特殊热的变化情况得到</a:t>
            </a:r>
            <a:r>
              <a:rPr lang="zh-CN" altLang="en-US" b="1" dirty="0">
                <a:ea typeface="宋体" panose="02010600030101010101" pitchFamily="2" charset="-122"/>
              </a:rPr>
              <a:t> </a:t>
            </a:r>
          </a:p>
        </p:txBody>
      </p:sp>
      <p:grpSp>
        <p:nvGrpSpPr>
          <p:cNvPr id="7" name="组合 6"/>
          <p:cNvGrpSpPr/>
          <p:nvPr/>
        </p:nvGrpSpPr>
        <p:grpSpPr>
          <a:xfrm>
            <a:off x="8400804" y="0"/>
            <a:ext cx="851355" cy="6858000"/>
            <a:chOff x="8400804" y="0"/>
            <a:chExt cx="851355" cy="6858000"/>
          </a:xfrm>
        </p:grpSpPr>
        <p:grpSp>
          <p:nvGrpSpPr>
            <p:cNvPr id="8" name="组 9"/>
            <p:cNvGrpSpPr/>
            <p:nvPr/>
          </p:nvGrpSpPr>
          <p:grpSpPr>
            <a:xfrm>
              <a:off x="8400804" y="0"/>
              <a:ext cx="733409" cy="6858000"/>
              <a:chOff x="9055676" y="0"/>
              <a:chExt cx="3136324" cy="6858000"/>
            </a:xfrm>
          </p:grpSpPr>
          <p:sp>
            <p:nvSpPr>
              <p:cNvPr id="10"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矩形 12"/>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9"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5461">
                                            <p:txEl>
                                              <p:pRg st="0" end="0"/>
                                            </p:txEl>
                                          </p:spTgt>
                                        </p:tgtEl>
                                        <p:attrNameLst>
                                          <p:attrName>style.visibility</p:attrName>
                                        </p:attrNameLst>
                                      </p:cBhvr>
                                      <p:to>
                                        <p:strVal val="visible"/>
                                      </p:to>
                                    </p:set>
                                    <p:anim calcmode="lin" valueType="num">
                                      <p:cBhvr additive="base">
                                        <p:cTn id="7" dur="500" fill="hold"/>
                                        <p:tgtEl>
                                          <p:spTgt spid="27546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75461">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75461">
                                            <p:txEl>
                                              <p:pRg st="1" end="1"/>
                                            </p:txEl>
                                          </p:spTgt>
                                        </p:tgtEl>
                                        <p:attrNameLst>
                                          <p:attrName>style.visibility</p:attrName>
                                        </p:attrNameLst>
                                      </p:cBhvr>
                                      <p:to>
                                        <p:strVal val="visible"/>
                                      </p:to>
                                    </p:set>
                                    <p:anim calcmode="lin" valueType="num">
                                      <p:cBhvr additive="base">
                                        <p:cTn id="11" dur="500" fill="hold"/>
                                        <p:tgtEl>
                                          <p:spTgt spid="275461">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7546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75461">
                                            <p:txEl>
                                              <p:pRg st="2" end="2"/>
                                            </p:txEl>
                                          </p:spTgt>
                                        </p:tgtEl>
                                        <p:attrNameLst>
                                          <p:attrName>style.visibility</p:attrName>
                                        </p:attrNameLst>
                                      </p:cBhvr>
                                      <p:to>
                                        <p:strVal val="visible"/>
                                      </p:to>
                                    </p:set>
                                    <p:anim calcmode="lin" valueType="num">
                                      <p:cBhvr additive="base">
                                        <p:cTn id="17" dur="500" fill="hold"/>
                                        <p:tgtEl>
                                          <p:spTgt spid="275461">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75461">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275461">
                                            <p:txEl>
                                              <p:pRg st="3" end="3"/>
                                            </p:txEl>
                                          </p:spTgt>
                                        </p:tgtEl>
                                        <p:attrNameLst>
                                          <p:attrName>style.visibility</p:attrName>
                                        </p:attrNameLst>
                                      </p:cBhvr>
                                      <p:to>
                                        <p:strVal val="visible"/>
                                      </p:to>
                                    </p:set>
                                    <p:anim calcmode="lin" valueType="num">
                                      <p:cBhvr additive="base">
                                        <p:cTn id="21" dur="500" fill="hold"/>
                                        <p:tgtEl>
                                          <p:spTgt spid="275461">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27546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275461">
                                            <p:txEl>
                                              <p:pRg st="4" end="4"/>
                                            </p:txEl>
                                          </p:spTgt>
                                        </p:tgtEl>
                                        <p:attrNameLst>
                                          <p:attrName>style.visibility</p:attrName>
                                        </p:attrNameLst>
                                      </p:cBhvr>
                                      <p:to>
                                        <p:strVal val="visible"/>
                                      </p:to>
                                    </p:set>
                                    <p:anim calcmode="lin" valueType="num">
                                      <p:cBhvr additive="base">
                                        <p:cTn id="27" dur="500" fill="hold"/>
                                        <p:tgtEl>
                                          <p:spTgt spid="275461">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275461">
                                            <p:txEl>
                                              <p:pRg st="4" end="4"/>
                                            </p:tx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275461">
                                            <p:txEl>
                                              <p:pRg st="5" end="5"/>
                                            </p:txEl>
                                          </p:spTgt>
                                        </p:tgtEl>
                                        <p:attrNameLst>
                                          <p:attrName>style.visibility</p:attrName>
                                        </p:attrNameLst>
                                      </p:cBhvr>
                                      <p:to>
                                        <p:strVal val="visible"/>
                                      </p:to>
                                    </p:set>
                                    <p:anim calcmode="lin" valueType="num">
                                      <p:cBhvr additive="base">
                                        <p:cTn id="31" dur="500" fill="hold"/>
                                        <p:tgtEl>
                                          <p:spTgt spid="275461">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7546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75461">
                                            <p:txEl>
                                              <p:pRg st="6" end="6"/>
                                            </p:txEl>
                                          </p:spTgt>
                                        </p:tgtEl>
                                        <p:attrNameLst>
                                          <p:attrName>style.visibility</p:attrName>
                                        </p:attrNameLst>
                                      </p:cBhvr>
                                      <p:to>
                                        <p:strVal val="visible"/>
                                      </p:to>
                                    </p:set>
                                    <p:anim calcmode="lin" valueType="num">
                                      <p:cBhvr additive="base">
                                        <p:cTn id="37" dur="500" fill="hold"/>
                                        <p:tgtEl>
                                          <p:spTgt spid="275461">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75461">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61"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52" name="Text Box 8"/>
          <p:cNvSpPr txBox="1">
            <a:spLocks noChangeArrowheads="1"/>
          </p:cNvSpPr>
          <p:nvPr/>
        </p:nvSpPr>
        <p:spPr bwMode="auto">
          <a:xfrm>
            <a:off x="1109470" y="284325"/>
            <a:ext cx="4910709"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sz="2800" b="1" dirty="0">
                <a:solidFill>
                  <a:srgbClr val="006600"/>
                </a:solidFill>
                <a:latin typeface="华文宋体" panose="02010600040101010101" pitchFamily="2" charset="-122"/>
                <a:ea typeface="华文宋体" panose="02010600040101010101" pitchFamily="2" charset="-122"/>
              </a:rPr>
              <a:t>（</a:t>
            </a:r>
            <a:r>
              <a:rPr lang="en-US" altLang="zh-CN" sz="2800" b="1" dirty="0">
                <a:solidFill>
                  <a:srgbClr val="006600"/>
                </a:solidFill>
                <a:latin typeface="华文宋体" panose="02010600040101010101" pitchFamily="2" charset="-122"/>
                <a:ea typeface="华文宋体" panose="02010600040101010101" pitchFamily="2" charset="-122"/>
              </a:rPr>
              <a:t>2</a:t>
            </a:r>
            <a:r>
              <a:rPr lang="zh-CN" altLang="en-US" sz="2800" b="1" dirty="0">
                <a:solidFill>
                  <a:srgbClr val="006600"/>
                </a:solidFill>
                <a:latin typeface="华文宋体" panose="02010600040101010101" pitchFamily="2" charset="-122"/>
                <a:ea typeface="华文宋体" panose="02010600040101010101" pitchFamily="2" charset="-122"/>
              </a:rPr>
              <a:t>）余弦法</a:t>
            </a:r>
          </a:p>
          <a:p>
            <a:pPr eaLnBrk="1" hangingPunct="1">
              <a:lnSpc>
                <a:spcPct val="120000"/>
              </a:lnSpc>
            </a:pPr>
            <a:r>
              <a:rPr lang="zh-CN" altLang="en-US" sz="2800" b="1" dirty="0">
                <a:solidFill>
                  <a:srgbClr val="FF0000"/>
                </a:solidFill>
                <a:latin typeface="华文宋体" panose="02010600040101010101" pitchFamily="2" charset="-122"/>
                <a:ea typeface="华文宋体" panose="02010600040101010101" pitchFamily="2" charset="-122"/>
              </a:rPr>
              <a:t>计算两个样本向量夹角的余弦：</a:t>
            </a:r>
          </a:p>
        </p:txBody>
      </p:sp>
      <p:sp>
        <p:nvSpPr>
          <p:cNvPr id="2053" name="Text Box 9"/>
          <p:cNvSpPr txBox="1">
            <a:spLocks noChangeArrowheads="1"/>
          </p:cNvSpPr>
          <p:nvPr/>
        </p:nvSpPr>
        <p:spPr bwMode="auto">
          <a:xfrm>
            <a:off x="525780" y="3016437"/>
            <a:ext cx="7890223" cy="345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en-US" altLang="zh-CN" sz="2000" b="1" dirty="0">
                <a:solidFill>
                  <a:srgbClr val="FF0000"/>
                </a:solidFill>
              </a:rPr>
              <a:t>       </a:t>
            </a:r>
            <a:r>
              <a:rPr lang="en-US" altLang="zh-CN" sz="2400" b="1" dirty="0">
                <a:solidFill>
                  <a:srgbClr val="FF0000"/>
                </a:solidFill>
              </a:rPr>
              <a:t> </a:t>
            </a:r>
            <a:r>
              <a:rPr lang="zh-CN" altLang="en-US" sz="2800" b="1" dirty="0">
                <a:solidFill>
                  <a:srgbClr val="FF0000"/>
                </a:solidFill>
                <a:latin typeface="华文宋体" panose="02010600040101010101" pitchFamily="2" charset="-122"/>
                <a:ea typeface="华文宋体" panose="02010600040101010101" pitchFamily="2" charset="-122"/>
              </a:rPr>
              <a:t>两个样本向量越接近</a:t>
            </a:r>
            <a:r>
              <a:rPr lang="zh-CN" altLang="en-US" sz="2800" b="1" dirty="0">
                <a:latin typeface="华文宋体" panose="02010600040101010101" pitchFamily="2" charset="-122"/>
                <a:ea typeface="华文宋体" panose="02010600040101010101" pitchFamily="2" charset="-122"/>
              </a:rPr>
              <a:t>，</a:t>
            </a:r>
            <a:r>
              <a:rPr lang="zh-CN" altLang="en-US" sz="2800" b="1" dirty="0" smtClean="0">
                <a:latin typeface="华文宋体" panose="02010600040101010101" pitchFamily="2" charset="-122"/>
                <a:ea typeface="华文宋体" panose="02010600040101010101" pitchFamily="2" charset="-122"/>
              </a:rPr>
              <a:t>其夹角</a:t>
            </a:r>
            <a:r>
              <a:rPr lang="zh-CN" altLang="en-US" sz="2800" b="1" dirty="0">
                <a:latin typeface="华文宋体" panose="02010600040101010101" pitchFamily="2" charset="-122"/>
                <a:ea typeface="华文宋体" panose="02010600040101010101" pitchFamily="2" charset="-122"/>
              </a:rPr>
              <a:t>越小，</a:t>
            </a:r>
            <a:r>
              <a:rPr lang="zh-CN" altLang="en-US" sz="2800" b="1" dirty="0">
                <a:solidFill>
                  <a:srgbClr val="FF0000"/>
                </a:solidFill>
                <a:latin typeface="华文宋体" panose="02010600040101010101" pitchFamily="2" charset="-122"/>
                <a:ea typeface="华文宋体" panose="02010600040101010101" pitchFamily="2" charset="-122"/>
              </a:rPr>
              <a:t>余弦越大</a:t>
            </a:r>
            <a:r>
              <a:rPr lang="zh-CN" altLang="en-US" sz="2800" b="1" dirty="0">
                <a:solidFill>
                  <a:schemeClr val="accent2"/>
                </a:solidFill>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当两个模式向量完全相同时，其夹角余弦为</a:t>
            </a:r>
            <a:r>
              <a:rPr lang="en-US" altLang="zh-CN" sz="2800" b="1" dirty="0">
                <a:latin typeface="华文宋体" panose="02010600040101010101" pitchFamily="2" charset="-122"/>
                <a:ea typeface="华文宋体" panose="02010600040101010101" pitchFamily="2" charset="-122"/>
              </a:rPr>
              <a:t>1</a:t>
            </a:r>
            <a:r>
              <a:rPr lang="zh-CN" altLang="en-US" sz="2800" b="1" dirty="0">
                <a:latin typeface="华文宋体" panose="02010600040101010101" pitchFamily="2" charset="-122"/>
                <a:ea typeface="华文宋体" panose="02010600040101010101" pitchFamily="2" charset="-122"/>
              </a:rPr>
              <a:t>。</a:t>
            </a:r>
          </a:p>
          <a:p>
            <a:pPr eaLnBrk="1" hangingPunct="1">
              <a:lnSpc>
                <a:spcPct val="130000"/>
              </a:lnSpc>
            </a:pPr>
            <a:r>
              <a:rPr lang="zh-CN" altLang="en-US" sz="2800" b="1" dirty="0">
                <a:latin typeface="华文宋体" panose="02010600040101010101" pitchFamily="2" charset="-122"/>
                <a:ea typeface="华文宋体" panose="02010600040101010101" pitchFamily="2" charset="-122"/>
              </a:rPr>
              <a:t>       若同类内各样本向量间的夹角规定不大于</a:t>
            </a:r>
            <a:r>
              <a:rPr lang="el-GR" altLang="en-US" sz="2800" b="1" dirty="0">
                <a:latin typeface="华文宋体" panose="02010600040101010101" pitchFamily="2" charset="-122"/>
                <a:ea typeface="华文宋体" panose="02010600040101010101" pitchFamily="2" charset="-122"/>
              </a:rPr>
              <a:t>Ψ</a:t>
            </a:r>
            <a:r>
              <a:rPr lang="en-US" altLang="zh-CN" sz="2800" b="1" baseline="-25000" dirty="0">
                <a:latin typeface="华文宋体" panose="02010600040101010101" pitchFamily="2" charset="-122"/>
                <a:ea typeface="华文宋体" panose="02010600040101010101" pitchFamily="2" charset="-122"/>
              </a:rPr>
              <a:t>T</a:t>
            </a:r>
            <a:r>
              <a:rPr lang="zh-CN" altLang="en-US" sz="2800" b="1" dirty="0">
                <a:latin typeface="华文宋体" panose="02010600040101010101" pitchFamily="2" charset="-122"/>
                <a:ea typeface="华文宋体" panose="02010600040101010101" pitchFamily="2" charset="-122"/>
              </a:rPr>
              <a:t>，则</a:t>
            </a:r>
            <a:r>
              <a:rPr lang="el-GR" altLang="en-US" sz="2800" b="1" dirty="0">
                <a:latin typeface="华文宋体" panose="02010600040101010101" pitchFamily="2" charset="-122"/>
                <a:ea typeface="华文宋体" panose="02010600040101010101" pitchFamily="2" charset="-122"/>
              </a:rPr>
              <a:t>Ψ</a:t>
            </a:r>
            <a:r>
              <a:rPr lang="zh-CN" altLang="en-US" sz="2800" b="1" dirty="0">
                <a:latin typeface="华文宋体" panose="02010600040101010101" pitchFamily="2" charset="-122"/>
                <a:ea typeface="华文宋体" panose="02010600040101010101" pitchFamily="2" charset="-122"/>
              </a:rPr>
              <a:t>成为一种聚类判据。余弦法适合</a:t>
            </a:r>
            <a:r>
              <a:rPr lang="zh-CN" altLang="en-US" sz="2800" b="1" dirty="0">
                <a:solidFill>
                  <a:srgbClr val="FF0000"/>
                </a:solidFill>
                <a:latin typeface="华文宋体" panose="02010600040101010101" pitchFamily="2" charset="-122"/>
                <a:ea typeface="华文宋体" panose="02010600040101010101" pitchFamily="2" charset="-122"/>
              </a:rPr>
              <a:t>样本向量长度相同</a:t>
            </a:r>
            <a:r>
              <a:rPr lang="zh-CN" altLang="en-US" sz="2800" b="1" dirty="0">
                <a:latin typeface="华文宋体" panose="02010600040101010101" pitchFamily="2" charset="-122"/>
                <a:ea typeface="华文宋体" panose="02010600040101010101" pitchFamily="2" charset="-122"/>
              </a:rPr>
              <a:t>或样本特征</a:t>
            </a:r>
            <a:r>
              <a:rPr lang="zh-CN" altLang="en-US" sz="2800" b="1" dirty="0">
                <a:solidFill>
                  <a:srgbClr val="FF0000"/>
                </a:solidFill>
                <a:latin typeface="华文宋体" panose="02010600040101010101" pitchFamily="2" charset="-122"/>
                <a:ea typeface="华文宋体" panose="02010600040101010101" pitchFamily="2" charset="-122"/>
              </a:rPr>
              <a:t>只与向量方向相关</a:t>
            </a:r>
            <a:r>
              <a:rPr lang="zh-CN" altLang="en-US" sz="2800" b="1" dirty="0">
                <a:latin typeface="华文宋体" panose="02010600040101010101" pitchFamily="2" charset="-122"/>
                <a:ea typeface="华文宋体" panose="02010600040101010101" pitchFamily="2" charset="-122"/>
              </a:rPr>
              <a:t>的相似性测量。</a:t>
            </a:r>
          </a:p>
        </p:txBody>
      </p:sp>
      <p:sp>
        <p:nvSpPr>
          <p:cNvPr id="2054" name="Rectangle 11"/>
          <p:cNvSpPr>
            <a:spLocks noChangeArrowheads="1"/>
          </p:cNvSpPr>
          <p:nvPr/>
        </p:nvSpPr>
        <p:spPr bwMode="auto">
          <a:xfrm>
            <a:off x="0" y="3192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050" name="对象 6152"/>
          <p:cNvGraphicFramePr>
            <a:graphicFrameLocks noChangeAspect="1"/>
          </p:cNvGraphicFramePr>
          <p:nvPr/>
        </p:nvGraphicFramePr>
        <p:xfrm>
          <a:off x="2505710" y="1682699"/>
          <a:ext cx="2178050" cy="1025525"/>
        </p:xfrm>
        <a:graphic>
          <a:graphicData uri="http://schemas.openxmlformats.org/presentationml/2006/ole">
            <mc:AlternateContent xmlns:mc="http://schemas.openxmlformats.org/markup-compatibility/2006">
              <mc:Choice xmlns:v="urn:schemas-microsoft-com:vml" Requires="v">
                <p:oleObj spid="_x0000_s2190" r:id="rId3" imgW="1003300" imgH="469900" progId="Equation.3">
                  <p:embed/>
                </p:oleObj>
              </mc:Choice>
              <mc:Fallback>
                <p:oleObj r:id="rId3" imgW="1003300" imgH="469900" progId="Equation.3">
                  <p:embed/>
                  <p:pic>
                    <p:nvPicPr>
                      <p:cNvPr id="0" name="对象 61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5710" y="1682699"/>
                        <a:ext cx="217805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7" name="组 9"/>
          <p:cNvGrpSpPr/>
          <p:nvPr/>
        </p:nvGrpSpPr>
        <p:grpSpPr>
          <a:xfrm>
            <a:off x="8363761"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0" descr="烧瓶"/>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482"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17189CA3-3991-4BA0-8EEB-2396F647ADC3}" type="datetime1">
              <a:rPr lang="zh-CN" altLang="en-US" sz="1400"/>
              <a:t>2025/5/30</a:t>
            </a:fld>
            <a:endParaRPr lang="zh-CN" altLang="en-US" sz="1400"/>
          </a:p>
        </p:txBody>
      </p:sp>
      <p:sp>
        <p:nvSpPr>
          <p:cNvPr id="276483"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9E3E2269-0DB0-4F84-8E35-6DFC2F2CAA36}" type="slidenum">
              <a:rPr lang="en-US" altLang="zh-CN" sz="1400"/>
              <a:t>80</a:t>
            </a:fld>
            <a:endParaRPr lang="en-US" altLang="zh-CN" sz="1400"/>
          </a:p>
        </p:txBody>
      </p:sp>
      <p:sp>
        <p:nvSpPr>
          <p:cNvPr id="276484" name="Rectangle 2"/>
          <p:cNvSpPr>
            <a:spLocks noGrp="1" noChangeArrowheads="1"/>
          </p:cNvSpPr>
          <p:nvPr>
            <p:ph type="title" idx="4294967295"/>
          </p:nvPr>
        </p:nvSpPr>
        <p:spPr>
          <a:xfrm>
            <a:off x="628650" y="365127"/>
            <a:ext cx="6835140" cy="880744"/>
          </a:xfrm>
        </p:spPr>
        <p:txBody>
          <a:bodyPr/>
          <a:lstStyle/>
          <a:p>
            <a:pPr eaLnBrk="1" hangingPunct="1"/>
            <a:r>
              <a:rPr lang="en-US" altLang="zh-CN" sz="4000" b="1" dirty="0">
                <a:solidFill>
                  <a:srgbClr val="FF0000"/>
                </a:solidFill>
                <a:latin typeface="华文宋体" panose="02010600040101010101" pitchFamily="2" charset="-122"/>
                <a:ea typeface="华文宋体" panose="02010600040101010101" pitchFamily="2" charset="-122"/>
              </a:rPr>
              <a:t>BP</a:t>
            </a:r>
            <a:r>
              <a:rPr lang="zh-CN" altLang="en-US" sz="4000" b="1" dirty="0">
                <a:solidFill>
                  <a:srgbClr val="FF0000"/>
                </a:solidFill>
                <a:latin typeface="华文宋体" panose="02010600040101010101" pitchFamily="2" charset="-122"/>
                <a:ea typeface="华文宋体" panose="02010600040101010101" pitchFamily="2" charset="-122"/>
              </a:rPr>
              <a:t>算法与</a:t>
            </a:r>
            <a:r>
              <a:rPr lang="en-US" altLang="zh-CN" sz="4000" b="1" dirty="0">
                <a:solidFill>
                  <a:srgbClr val="FF0000"/>
                </a:solidFill>
                <a:latin typeface="华文宋体" panose="02010600040101010101" pitchFamily="2" charset="-122"/>
                <a:ea typeface="华文宋体" panose="02010600040101010101" pitchFamily="2" charset="-122"/>
              </a:rPr>
              <a:t>Cauchy</a:t>
            </a:r>
            <a:r>
              <a:rPr lang="zh-CN" altLang="en-US" sz="4000" b="1" dirty="0">
                <a:solidFill>
                  <a:srgbClr val="FF0000"/>
                </a:solidFill>
                <a:latin typeface="华文宋体" panose="02010600040101010101" pitchFamily="2" charset="-122"/>
                <a:ea typeface="华文宋体" panose="02010600040101010101" pitchFamily="2" charset="-122"/>
              </a:rPr>
              <a:t>训练的结合 </a:t>
            </a:r>
          </a:p>
        </p:txBody>
      </p:sp>
      <p:sp>
        <p:nvSpPr>
          <p:cNvPr id="276485" name="Rectangle 3"/>
          <p:cNvSpPr>
            <a:spLocks noGrp="1" noChangeArrowheads="1"/>
          </p:cNvSpPr>
          <p:nvPr>
            <p:ph type="body" idx="4294967295"/>
          </p:nvPr>
        </p:nvSpPr>
        <p:spPr>
          <a:xfrm>
            <a:off x="593075" y="1374189"/>
            <a:ext cx="7886700" cy="4351338"/>
          </a:xfrm>
        </p:spPr>
        <p:txBody>
          <a:bodyPr/>
          <a:lstStyle/>
          <a:p>
            <a:pPr eaLnBrk="1" hangingPunct="1">
              <a:lnSpc>
                <a:spcPct val="90000"/>
              </a:lnSpc>
            </a:pPr>
            <a:r>
              <a:rPr lang="en-US" altLang="zh-CN" b="1" dirty="0">
                <a:latin typeface="华文宋体" panose="02010600040101010101" pitchFamily="2" charset="-122"/>
                <a:ea typeface="华文宋体" panose="02010600040101010101" pitchFamily="2" charset="-122"/>
              </a:rPr>
              <a:t>Cauchy</a:t>
            </a:r>
            <a:r>
              <a:rPr lang="zh-CN" altLang="en-US" b="1" dirty="0">
                <a:latin typeface="华文宋体" panose="02010600040101010101" pitchFamily="2" charset="-122"/>
                <a:ea typeface="华文宋体" panose="02010600040101010101" pitchFamily="2" charset="-122"/>
              </a:rPr>
              <a:t>训练的速度比</a:t>
            </a:r>
            <a:r>
              <a:rPr lang="en-US" altLang="zh-CN" b="1" dirty="0">
                <a:latin typeface="华文宋体" panose="02010600040101010101" pitchFamily="2" charset="-122"/>
                <a:ea typeface="华文宋体" panose="02010600040101010101" pitchFamily="2" charset="-122"/>
              </a:rPr>
              <a:t>Boltzmann</a:t>
            </a:r>
            <a:r>
              <a:rPr lang="zh-CN" altLang="en-US" b="1" dirty="0">
                <a:latin typeface="华文宋体" panose="02010600040101010101" pitchFamily="2" charset="-122"/>
                <a:ea typeface="华文宋体" panose="02010600040101010101" pitchFamily="2" charset="-122"/>
              </a:rPr>
              <a:t>训练快 </a:t>
            </a:r>
          </a:p>
          <a:p>
            <a:pPr eaLnBrk="1" hangingPunct="1">
              <a:lnSpc>
                <a:spcPct val="90000"/>
              </a:lnSpc>
            </a:pPr>
            <a:r>
              <a:rPr lang="en-US" altLang="zh-CN" b="1" dirty="0">
                <a:latin typeface="华文宋体" panose="02010600040101010101" pitchFamily="2" charset="-122"/>
                <a:ea typeface="华文宋体" panose="02010600040101010101" pitchFamily="2" charset="-122"/>
              </a:rPr>
              <a:t>Cauchy</a:t>
            </a:r>
            <a:r>
              <a:rPr lang="zh-CN" altLang="en-US" b="1" dirty="0">
                <a:latin typeface="华文宋体" panose="02010600040101010101" pitchFamily="2" charset="-122"/>
                <a:ea typeface="华文宋体" panose="02010600040101010101" pitchFamily="2" charset="-122"/>
              </a:rPr>
              <a:t>训练的速度比</a:t>
            </a:r>
            <a:r>
              <a:rPr lang="en-US" altLang="zh-CN" b="1" dirty="0">
                <a:latin typeface="华文宋体" panose="02010600040101010101" pitchFamily="2" charset="-122"/>
                <a:ea typeface="华文宋体" panose="02010600040101010101" pitchFamily="2" charset="-122"/>
              </a:rPr>
              <a:t>BP</a:t>
            </a:r>
            <a:r>
              <a:rPr lang="zh-CN" altLang="en-US" b="1" dirty="0">
                <a:latin typeface="华文宋体" panose="02010600040101010101" pitchFamily="2" charset="-122"/>
                <a:ea typeface="华文宋体" panose="02010600040101010101" pitchFamily="2" charset="-122"/>
              </a:rPr>
              <a:t>算法慢</a:t>
            </a:r>
          </a:p>
          <a:p>
            <a:pPr eaLnBrk="1" hangingPunct="1">
              <a:lnSpc>
                <a:spcPct val="90000"/>
              </a:lnSpc>
            </a:pPr>
            <a:r>
              <a:rPr lang="en-US" altLang="zh-CN" b="1" dirty="0">
                <a:latin typeface="华文宋体" panose="02010600040101010101" pitchFamily="2" charset="-122"/>
                <a:ea typeface="华文宋体" panose="02010600040101010101" pitchFamily="2" charset="-122"/>
              </a:rPr>
              <a:t>Cauchy</a:t>
            </a:r>
            <a:r>
              <a:rPr lang="zh-CN" altLang="en-US" b="1" dirty="0">
                <a:latin typeface="华文宋体" panose="02010600040101010101" pitchFamily="2" charset="-122"/>
                <a:ea typeface="华文宋体" panose="02010600040101010101" pitchFamily="2" charset="-122"/>
              </a:rPr>
              <a:t>训练有可能使网络逃离局部极小点 </a:t>
            </a:r>
          </a:p>
          <a:p>
            <a:pPr eaLnBrk="1" hangingPunct="1">
              <a:lnSpc>
                <a:spcPct val="90000"/>
              </a:lnSpc>
            </a:pPr>
            <a:r>
              <a:rPr lang="zh-CN" altLang="en-US" b="1" dirty="0">
                <a:latin typeface="华文宋体" panose="02010600040101010101" pitchFamily="2" charset="-122"/>
                <a:ea typeface="华文宋体" panose="02010600040101010101" pitchFamily="2" charset="-122"/>
              </a:rPr>
              <a:t>由</a:t>
            </a:r>
            <a:r>
              <a:rPr lang="en-US" altLang="zh-CN" b="1" dirty="0">
                <a:latin typeface="华文宋体" panose="02010600040101010101" pitchFamily="2" charset="-122"/>
                <a:ea typeface="华文宋体" panose="02010600040101010101" pitchFamily="2" charset="-122"/>
              </a:rPr>
              <a:t>BP</a:t>
            </a:r>
            <a:r>
              <a:rPr lang="zh-CN" altLang="en-US" b="1" dirty="0">
                <a:latin typeface="华文宋体" panose="02010600040101010101" pitchFamily="2" charset="-122"/>
                <a:ea typeface="华文宋体" panose="02010600040101010101" pitchFamily="2" charset="-122"/>
              </a:rPr>
              <a:t>算法提供直接计算部分，</a:t>
            </a:r>
            <a:r>
              <a:rPr lang="en-US" altLang="zh-CN" b="1" dirty="0">
                <a:latin typeface="华文宋体" panose="02010600040101010101" pitchFamily="2" charset="-122"/>
                <a:ea typeface="华文宋体" panose="02010600040101010101" pitchFamily="2" charset="-122"/>
              </a:rPr>
              <a:t>Cauchy</a:t>
            </a:r>
            <a:r>
              <a:rPr lang="zh-CN" altLang="en-US" b="1" dirty="0">
                <a:latin typeface="华文宋体" panose="02010600040101010101" pitchFamily="2" charset="-122"/>
                <a:ea typeface="华文宋体" panose="02010600040101010101" pitchFamily="2" charset="-122"/>
              </a:rPr>
              <a:t>算法提供随机部分</a:t>
            </a:r>
          </a:p>
          <a:p>
            <a:pPr algn="just" eaLnBrk="1" hangingPunct="1">
              <a:lnSpc>
                <a:spcPct val="90000"/>
              </a:lnSpc>
              <a:buFontTx/>
              <a:buNone/>
            </a:pPr>
            <a:r>
              <a:rPr lang="en-US" altLang="zh-CN" b="1" dirty="0" err="1">
                <a:latin typeface="华文宋体" panose="02010600040101010101" pitchFamily="2" charset="-122"/>
                <a:ea typeface="华文宋体" panose="02010600040101010101" pitchFamily="2" charset="-122"/>
              </a:rPr>
              <a:t>w</a:t>
            </a:r>
            <a:r>
              <a:rPr lang="en-US" altLang="zh-CN" b="1" baseline="-30000" dirty="0" err="1">
                <a:latin typeface="华文宋体" panose="02010600040101010101" pitchFamily="2" charset="-122"/>
                <a:ea typeface="华文宋体" panose="02010600040101010101" pitchFamily="2" charset="-122"/>
              </a:rPr>
              <a:t>ij</a:t>
            </a:r>
            <a:r>
              <a:rPr lang="en-US" altLang="zh-CN" b="1" dirty="0">
                <a:latin typeface="华文宋体" panose="02010600040101010101" pitchFamily="2" charset="-122"/>
                <a:ea typeface="华文宋体" panose="02010600040101010101" pitchFamily="2" charset="-122"/>
              </a:rPr>
              <a:t>=</a:t>
            </a:r>
            <a:r>
              <a:rPr lang="en-US" altLang="zh-CN" b="1" dirty="0" err="1">
                <a:latin typeface="华文宋体" panose="02010600040101010101" pitchFamily="2" charset="-122"/>
                <a:ea typeface="华文宋体" panose="02010600040101010101" pitchFamily="2" charset="-122"/>
              </a:rPr>
              <a:t>w</a:t>
            </a:r>
            <a:r>
              <a:rPr lang="en-US" altLang="zh-CN" b="1" baseline="-30000" dirty="0" err="1">
                <a:latin typeface="华文宋体" panose="02010600040101010101" pitchFamily="2" charset="-122"/>
                <a:ea typeface="华文宋体" panose="02010600040101010101" pitchFamily="2" charset="-122"/>
              </a:rPr>
              <a:t>ij</a:t>
            </a:r>
            <a:r>
              <a:rPr lang="en-US" altLang="zh-CN" b="1" dirty="0">
                <a:latin typeface="华文宋体" panose="02010600040101010101" pitchFamily="2" charset="-122"/>
                <a:ea typeface="华文宋体" panose="02010600040101010101" pitchFamily="2" charset="-122"/>
              </a:rPr>
              <a:t>+∆</a:t>
            </a:r>
            <a:r>
              <a:rPr lang="en-US" altLang="zh-CN" b="1" dirty="0" err="1">
                <a:latin typeface="华文宋体" panose="02010600040101010101" pitchFamily="2" charset="-122"/>
                <a:ea typeface="华文宋体" panose="02010600040101010101" pitchFamily="2" charset="-122"/>
              </a:rPr>
              <a:t>w</a:t>
            </a:r>
            <a:r>
              <a:rPr lang="en-US" altLang="zh-CN" b="1" baseline="-30000" dirty="0" err="1">
                <a:latin typeface="华文宋体" panose="02010600040101010101" pitchFamily="2" charset="-122"/>
                <a:ea typeface="华文宋体" panose="02010600040101010101" pitchFamily="2" charset="-122"/>
              </a:rPr>
              <a:t>ij</a:t>
            </a:r>
            <a:endParaRPr lang="en-US" altLang="zh-CN" b="1" dirty="0">
              <a:latin typeface="华文宋体" panose="02010600040101010101" pitchFamily="2" charset="-122"/>
              <a:ea typeface="华文宋体" panose="02010600040101010101" pitchFamily="2" charset="-122"/>
            </a:endParaRPr>
          </a:p>
          <a:p>
            <a:pPr eaLnBrk="1" hangingPunct="1">
              <a:lnSpc>
                <a:spcPct val="90000"/>
              </a:lnSpc>
              <a:buFontTx/>
              <a:buNone/>
            </a:pPr>
            <a:r>
              <a:rPr lang="en-US" altLang="zh-CN" b="1" dirty="0">
                <a:latin typeface="华文宋体" panose="02010600040101010101" pitchFamily="2" charset="-122"/>
                <a:ea typeface="华文宋体" panose="02010600040101010101" pitchFamily="2" charset="-122"/>
              </a:rPr>
              <a:t>  ∆</a:t>
            </a:r>
            <a:r>
              <a:rPr lang="en-US" altLang="zh-CN" b="1" dirty="0" err="1">
                <a:latin typeface="华文宋体" panose="02010600040101010101" pitchFamily="2" charset="-122"/>
                <a:ea typeface="华文宋体" panose="02010600040101010101" pitchFamily="2" charset="-122"/>
              </a:rPr>
              <a:t>w</a:t>
            </a:r>
            <a:r>
              <a:rPr lang="en-US" altLang="zh-CN" b="1" baseline="-30000" dirty="0" err="1">
                <a:latin typeface="华文宋体" panose="02010600040101010101" pitchFamily="2" charset="-122"/>
                <a:ea typeface="华文宋体" panose="02010600040101010101" pitchFamily="2" charset="-122"/>
              </a:rPr>
              <a:t>ij</a:t>
            </a:r>
            <a:r>
              <a:rPr lang="en-US" altLang="zh-CN" b="1" dirty="0">
                <a:latin typeface="华文宋体" panose="02010600040101010101" pitchFamily="2" charset="-122"/>
                <a:ea typeface="华文宋体" panose="02010600040101010101" pitchFamily="2" charset="-122"/>
              </a:rPr>
              <a:t>=α((1-β)</a:t>
            </a:r>
            <a:r>
              <a:rPr lang="en-US" altLang="zh-CN" b="1" dirty="0" err="1">
                <a:latin typeface="华文宋体" panose="02010600040101010101" pitchFamily="2" charset="-122"/>
                <a:ea typeface="华文宋体" panose="02010600040101010101" pitchFamily="2" charset="-122"/>
              </a:rPr>
              <a:t>δ</a:t>
            </a:r>
            <a:r>
              <a:rPr lang="en-US" altLang="zh-CN" b="1" baseline="-30000" dirty="0" err="1">
                <a:latin typeface="华文宋体" panose="02010600040101010101" pitchFamily="2" charset="-122"/>
                <a:ea typeface="华文宋体" panose="02010600040101010101" pitchFamily="2" charset="-122"/>
              </a:rPr>
              <a:t>j</a:t>
            </a:r>
            <a:r>
              <a:rPr lang="en-US" altLang="zh-CN" b="1" dirty="0" err="1">
                <a:latin typeface="华文宋体" panose="02010600040101010101" pitchFamily="2" charset="-122"/>
                <a:ea typeface="华文宋体" panose="02010600040101010101" pitchFamily="2" charset="-122"/>
              </a:rPr>
              <a:t>o</a:t>
            </a:r>
            <a:r>
              <a:rPr lang="en-US" altLang="zh-CN" b="1" baseline="-30000" dirty="0" err="1">
                <a:latin typeface="华文宋体" panose="02010600040101010101" pitchFamily="2" charset="-122"/>
                <a:ea typeface="华文宋体" panose="02010600040101010101" pitchFamily="2" charset="-122"/>
              </a:rPr>
              <a:t>i</a:t>
            </a:r>
            <a:r>
              <a:rPr lang="en-US" altLang="zh-CN" b="1" dirty="0">
                <a:latin typeface="华文宋体" panose="02010600040101010101" pitchFamily="2" charset="-122"/>
                <a:ea typeface="华文宋体" panose="02010600040101010101" pitchFamily="2" charset="-122"/>
              </a:rPr>
              <a:t>+β∆</a:t>
            </a:r>
            <a:r>
              <a:rPr lang="en-US" altLang="zh-CN" b="1" dirty="0" err="1">
                <a:latin typeface="华文宋体" panose="02010600040101010101" pitchFamily="2" charset="-122"/>
                <a:ea typeface="华文宋体" panose="02010600040101010101" pitchFamily="2" charset="-122"/>
              </a:rPr>
              <a:t>w</a:t>
            </a:r>
            <a:r>
              <a:rPr lang="en-US" altLang="zh-CN" b="1" baseline="-30000" dirty="0" err="1">
                <a:latin typeface="华文宋体" panose="02010600040101010101" pitchFamily="2" charset="-122"/>
                <a:ea typeface="华文宋体" panose="02010600040101010101" pitchFamily="2" charset="-122"/>
              </a:rPr>
              <a:t>ij</a:t>
            </a:r>
            <a:r>
              <a:rPr lang="en-US" altLang="zh-CN" b="1" dirty="0">
                <a:latin typeface="华文宋体" panose="02010600040101010101" pitchFamily="2" charset="-122"/>
                <a:ea typeface="华文宋体" panose="02010600040101010101" pitchFamily="2" charset="-122"/>
              </a:rPr>
              <a:t>′)+(1-α )∆</a:t>
            </a:r>
            <a:r>
              <a:rPr lang="en-US" altLang="zh-CN" b="1" dirty="0" err="1">
                <a:latin typeface="华文宋体" panose="02010600040101010101" pitchFamily="2" charset="-122"/>
                <a:ea typeface="华文宋体" panose="02010600040101010101" pitchFamily="2" charset="-122"/>
              </a:rPr>
              <a:t>w</a:t>
            </a:r>
            <a:r>
              <a:rPr lang="en-US" altLang="zh-CN" b="1" baseline="-30000" dirty="0" err="1">
                <a:latin typeface="华文宋体" panose="02010600040101010101" pitchFamily="2" charset="-122"/>
                <a:ea typeface="华文宋体" panose="02010600040101010101" pitchFamily="2" charset="-122"/>
              </a:rPr>
              <a:t>ij</a:t>
            </a:r>
            <a:r>
              <a:rPr lang="en-US" altLang="zh-CN" b="1" baseline="30000" dirty="0">
                <a:latin typeface="华文宋体" panose="02010600040101010101" pitchFamily="2" charset="-122"/>
                <a:ea typeface="华文宋体" panose="02010600040101010101" pitchFamily="2" charset="-122"/>
              </a:rPr>
              <a:t>(c)</a:t>
            </a:r>
          </a:p>
          <a:p>
            <a:pPr eaLnBrk="1" hangingPunct="1">
              <a:lnSpc>
                <a:spcPct val="90000"/>
              </a:lnSpc>
              <a:buFontTx/>
              <a:buNone/>
            </a:pPr>
            <a:r>
              <a:rPr lang="en-US" altLang="zh-CN" b="1" dirty="0">
                <a:latin typeface="华文宋体" panose="02010600040101010101" pitchFamily="2" charset="-122"/>
                <a:ea typeface="华文宋体" panose="02010600040101010101" pitchFamily="2" charset="-122"/>
              </a:rPr>
              <a:t> α∈(0,1)</a:t>
            </a:r>
            <a:r>
              <a:rPr lang="zh-CN" altLang="en-US" b="1" dirty="0">
                <a:latin typeface="华文宋体" panose="02010600040101010101" pitchFamily="2" charset="-122"/>
                <a:ea typeface="华文宋体" panose="02010600040101010101" pitchFamily="2" charset="-122"/>
              </a:rPr>
              <a:t>为学习率</a:t>
            </a:r>
            <a:r>
              <a:rPr lang="en-US" altLang="zh-CN" b="1" dirty="0">
                <a:latin typeface="华文宋体" panose="02010600040101010101" pitchFamily="2" charset="-122"/>
                <a:ea typeface="华文宋体" panose="02010600040101010101" pitchFamily="2" charset="-122"/>
              </a:rPr>
              <a:t>,β∈(0,1)</a:t>
            </a:r>
            <a:r>
              <a:rPr lang="zh-CN" altLang="en-US" b="1" dirty="0">
                <a:latin typeface="华文宋体" panose="02010600040101010101" pitchFamily="2" charset="-122"/>
                <a:ea typeface="华文宋体" panose="02010600040101010101" pitchFamily="2" charset="-122"/>
              </a:rPr>
              <a:t>为冲量系数</a:t>
            </a:r>
            <a:r>
              <a:rPr lang="zh-CN" altLang="en-US" dirty="0">
                <a:latin typeface="华文宋体" panose="02010600040101010101" pitchFamily="2" charset="-122"/>
                <a:ea typeface="华文宋体" panose="02010600040101010101" pitchFamily="2" charset="-122"/>
              </a:rPr>
              <a:t>  </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B7D27462-61E3-4731-91EC-C8F0EACAB080}"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grpSp>
        <p:nvGrpSpPr>
          <p:cNvPr id="7" name="组合 6"/>
          <p:cNvGrpSpPr/>
          <p:nvPr/>
        </p:nvGrpSpPr>
        <p:grpSpPr>
          <a:xfrm>
            <a:off x="8400804" y="0"/>
            <a:ext cx="851355" cy="6858000"/>
            <a:chOff x="8400804" y="0"/>
            <a:chExt cx="851355" cy="6858000"/>
          </a:xfrm>
        </p:grpSpPr>
        <p:grpSp>
          <p:nvGrpSpPr>
            <p:cNvPr id="8" name="组 9"/>
            <p:cNvGrpSpPr/>
            <p:nvPr/>
          </p:nvGrpSpPr>
          <p:grpSpPr>
            <a:xfrm>
              <a:off x="8400804" y="0"/>
              <a:ext cx="733409" cy="6858000"/>
              <a:chOff x="9055676" y="0"/>
              <a:chExt cx="3136324" cy="6858000"/>
            </a:xfrm>
          </p:grpSpPr>
          <p:sp>
            <p:nvSpPr>
              <p:cNvPr id="10"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矩形 12"/>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9"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6485">
                                            <p:txEl>
                                              <p:pRg st="0" end="0"/>
                                            </p:txEl>
                                          </p:spTgt>
                                        </p:tgtEl>
                                        <p:attrNameLst>
                                          <p:attrName>style.visibility</p:attrName>
                                        </p:attrNameLst>
                                      </p:cBhvr>
                                      <p:to>
                                        <p:strVal val="visible"/>
                                      </p:to>
                                    </p:set>
                                    <p:anim calcmode="lin" valueType="num">
                                      <p:cBhvr additive="base">
                                        <p:cTn id="7" dur="500" fill="hold"/>
                                        <p:tgtEl>
                                          <p:spTgt spid="27648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7648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76485">
                                            <p:txEl>
                                              <p:pRg st="1" end="1"/>
                                            </p:txEl>
                                          </p:spTgt>
                                        </p:tgtEl>
                                        <p:attrNameLst>
                                          <p:attrName>style.visibility</p:attrName>
                                        </p:attrNameLst>
                                      </p:cBhvr>
                                      <p:to>
                                        <p:strVal val="visible"/>
                                      </p:to>
                                    </p:set>
                                    <p:anim calcmode="lin" valueType="num">
                                      <p:cBhvr additive="base">
                                        <p:cTn id="13" dur="500" fill="hold"/>
                                        <p:tgtEl>
                                          <p:spTgt spid="27648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7648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76485">
                                            <p:txEl>
                                              <p:pRg st="2" end="2"/>
                                            </p:txEl>
                                          </p:spTgt>
                                        </p:tgtEl>
                                        <p:attrNameLst>
                                          <p:attrName>style.visibility</p:attrName>
                                        </p:attrNameLst>
                                      </p:cBhvr>
                                      <p:to>
                                        <p:strVal val="visible"/>
                                      </p:to>
                                    </p:set>
                                    <p:anim calcmode="lin" valueType="num">
                                      <p:cBhvr additive="base">
                                        <p:cTn id="19" dur="500" fill="hold"/>
                                        <p:tgtEl>
                                          <p:spTgt spid="27648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7648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76485">
                                            <p:txEl>
                                              <p:pRg st="3" end="3"/>
                                            </p:txEl>
                                          </p:spTgt>
                                        </p:tgtEl>
                                        <p:attrNameLst>
                                          <p:attrName>style.visibility</p:attrName>
                                        </p:attrNameLst>
                                      </p:cBhvr>
                                      <p:to>
                                        <p:strVal val="visible"/>
                                      </p:to>
                                    </p:set>
                                    <p:anim calcmode="lin" valueType="num">
                                      <p:cBhvr additive="base">
                                        <p:cTn id="25" dur="500" fill="hold"/>
                                        <p:tgtEl>
                                          <p:spTgt spid="27648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7648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76485">
                                            <p:txEl>
                                              <p:pRg st="4" end="4"/>
                                            </p:txEl>
                                          </p:spTgt>
                                        </p:tgtEl>
                                        <p:attrNameLst>
                                          <p:attrName>style.visibility</p:attrName>
                                        </p:attrNameLst>
                                      </p:cBhvr>
                                      <p:to>
                                        <p:strVal val="visible"/>
                                      </p:to>
                                    </p:set>
                                    <p:anim calcmode="lin" valueType="num">
                                      <p:cBhvr additive="base">
                                        <p:cTn id="31" dur="500" fill="hold"/>
                                        <p:tgtEl>
                                          <p:spTgt spid="27648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7648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76485">
                                            <p:txEl>
                                              <p:pRg st="5" end="5"/>
                                            </p:txEl>
                                          </p:spTgt>
                                        </p:tgtEl>
                                        <p:attrNameLst>
                                          <p:attrName>style.visibility</p:attrName>
                                        </p:attrNameLst>
                                      </p:cBhvr>
                                      <p:to>
                                        <p:strVal val="visible"/>
                                      </p:to>
                                    </p:set>
                                    <p:anim calcmode="lin" valueType="num">
                                      <p:cBhvr additive="base">
                                        <p:cTn id="37" dur="500" fill="hold"/>
                                        <p:tgtEl>
                                          <p:spTgt spid="27648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7648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76485">
                                            <p:txEl>
                                              <p:pRg st="6" end="6"/>
                                            </p:txEl>
                                          </p:spTgt>
                                        </p:tgtEl>
                                        <p:attrNameLst>
                                          <p:attrName>style.visibility</p:attrName>
                                        </p:attrNameLst>
                                      </p:cBhvr>
                                      <p:to>
                                        <p:strVal val="visible"/>
                                      </p:to>
                                    </p:set>
                                    <p:anim calcmode="lin" valueType="num">
                                      <p:cBhvr additive="base">
                                        <p:cTn id="43" dur="500" fill="hold"/>
                                        <p:tgtEl>
                                          <p:spTgt spid="276485">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276485">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485" grpId="0" build="p"/>
    </p:bld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7506"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367E54E-FAA4-4C4E-A0CC-11222AE2C8DB}" type="datetime1">
              <a:rPr lang="zh-CN" altLang="en-US" sz="1400"/>
              <a:t>2025/5/30</a:t>
            </a:fld>
            <a:endParaRPr lang="zh-CN" altLang="en-US" sz="1400"/>
          </a:p>
        </p:txBody>
      </p:sp>
      <p:sp>
        <p:nvSpPr>
          <p:cNvPr id="277507"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4CD50B82-B0DB-42F2-9B61-FBB4AD9CCE69}" type="slidenum">
              <a:rPr lang="en-US" altLang="zh-CN" sz="1400"/>
              <a:t>81</a:t>
            </a:fld>
            <a:endParaRPr lang="en-US" altLang="zh-CN" sz="1400"/>
          </a:p>
        </p:txBody>
      </p:sp>
      <p:sp>
        <p:nvSpPr>
          <p:cNvPr id="277508" name="Rectangle 2"/>
          <p:cNvSpPr>
            <a:spLocks noGrp="1" noChangeArrowheads="1"/>
          </p:cNvSpPr>
          <p:nvPr>
            <p:ph type="title" idx="4294967295"/>
          </p:nvPr>
        </p:nvSpPr>
        <p:spPr>
          <a:xfrm>
            <a:off x="800100" y="231598"/>
            <a:ext cx="5886450" cy="868540"/>
          </a:xfrm>
        </p:spPr>
        <p:txBody>
          <a:bodyPr>
            <a:normAutofit/>
          </a:bodyPr>
          <a:lstStyle/>
          <a:p>
            <a:pPr eaLnBrk="1" hangingPunct="1"/>
            <a:r>
              <a:rPr lang="zh-CN" altLang="en-US" sz="4000" b="1" dirty="0">
                <a:solidFill>
                  <a:srgbClr val="FF0000"/>
                </a:solidFill>
                <a:latin typeface="华文宋体" panose="02010600040101010101" pitchFamily="2" charset="-122"/>
                <a:ea typeface="华文宋体" panose="02010600040101010101" pitchFamily="2" charset="-122"/>
              </a:rPr>
              <a:t>网络陷入瘫痪</a:t>
            </a:r>
            <a:r>
              <a:rPr lang="zh-CN" altLang="en-US" sz="4000" dirty="0">
                <a:solidFill>
                  <a:srgbClr val="FF0000"/>
                </a:solidFill>
                <a:latin typeface="华文宋体" panose="02010600040101010101" pitchFamily="2" charset="-122"/>
                <a:ea typeface="华文宋体" panose="02010600040101010101" pitchFamily="2" charset="-122"/>
              </a:rPr>
              <a:t> </a:t>
            </a:r>
          </a:p>
        </p:txBody>
      </p:sp>
      <p:sp>
        <p:nvSpPr>
          <p:cNvPr id="277509" name="Rectangle 3"/>
          <p:cNvSpPr>
            <a:spLocks noGrp="1" noChangeArrowheads="1"/>
          </p:cNvSpPr>
          <p:nvPr>
            <p:ph type="body" idx="4294967295"/>
          </p:nvPr>
        </p:nvSpPr>
        <p:spPr>
          <a:xfrm>
            <a:off x="625927" y="1249999"/>
            <a:ext cx="7875715" cy="1828800"/>
          </a:xfrm>
        </p:spPr>
        <p:txBody>
          <a:bodyPr/>
          <a:lstStyle/>
          <a:p>
            <a:pPr eaLnBrk="1" hangingPunct="1">
              <a:lnSpc>
                <a:spcPct val="100000"/>
              </a:lnSpc>
            </a:pPr>
            <a:r>
              <a:rPr lang="zh-CN" altLang="en-US" b="1" dirty="0">
                <a:latin typeface="华文宋体" panose="02010600040101010101" pitchFamily="2" charset="-122"/>
                <a:ea typeface="华文宋体" panose="02010600040101010101" pitchFamily="2" charset="-122"/>
              </a:rPr>
              <a:t>执行对网络联接权的压缩 </a:t>
            </a:r>
          </a:p>
          <a:p>
            <a:pPr eaLnBrk="1" hangingPunct="1">
              <a:lnSpc>
                <a:spcPct val="100000"/>
              </a:lnSpc>
            </a:pPr>
            <a:r>
              <a:rPr lang="zh-CN" altLang="en-US" b="1" dirty="0">
                <a:latin typeface="华文宋体" panose="02010600040101010101" pitchFamily="2" charset="-122"/>
                <a:ea typeface="华文宋体" panose="02010600040101010101" pitchFamily="2" charset="-122"/>
              </a:rPr>
              <a:t>如，如果将联接权压缩在（</a:t>
            </a:r>
            <a:r>
              <a:rPr lang="en-US" altLang="zh-CN" b="1" dirty="0">
                <a:latin typeface="华文宋体" panose="02010600040101010101" pitchFamily="2" charset="-122"/>
                <a:ea typeface="华文宋体" panose="02010600040101010101" pitchFamily="2" charset="-122"/>
              </a:rPr>
              <a:t>-a</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a</a:t>
            </a:r>
            <a:r>
              <a:rPr lang="zh-CN" altLang="en-US" b="1" dirty="0">
                <a:latin typeface="华文宋体" panose="02010600040101010101" pitchFamily="2" charset="-122"/>
                <a:ea typeface="华文宋体" panose="02010600040101010101" pitchFamily="2" charset="-122"/>
              </a:rPr>
              <a:t>）以内，</a:t>
            </a:r>
            <a:r>
              <a:rPr lang="en-US" altLang="zh-CN" b="1" dirty="0">
                <a:latin typeface="华文宋体" panose="02010600040101010101" pitchFamily="2" charset="-122"/>
                <a:ea typeface="华文宋体" panose="02010600040101010101" pitchFamily="2" charset="-122"/>
              </a:rPr>
              <a:t>P. D. Wasserman</a:t>
            </a:r>
            <a:r>
              <a:rPr lang="zh-CN" altLang="en-US" b="1" dirty="0">
                <a:latin typeface="华文宋体" panose="02010600040101010101" pitchFamily="2" charset="-122"/>
                <a:ea typeface="华文宋体" panose="02010600040101010101" pitchFamily="2" charset="-122"/>
              </a:rPr>
              <a:t>曾给出如下建议公式</a:t>
            </a:r>
            <a:r>
              <a:rPr lang="zh-CN" altLang="en-US" dirty="0">
                <a:latin typeface="华文宋体" panose="02010600040101010101" pitchFamily="2" charset="-122"/>
                <a:ea typeface="华文宋体" panose="02010600040101010101" pitchFamily="2" charset="-122"/>
              </a:rPr>
              <a:t> </a:t>
            </a:r>
          </a:p>
        </p:txBody>
      </p:sp>
      <p:graphicFrame>
        <p:nvGraphicFramePr>
          <p:cNvPr id="277510" name="对象 277509"/>
          <p:cNvGraphicFramePr>
            <a:graphicFrameLocks noChangeAspect="1"/>
          </p:cNvGraphicFramePr>
          <p:nvPr/>
        </p:nvGraphicFramePr>
        <p:xfrm>
          <a:off x="2277428" y="3429000"/>
          <a:ext cx="3933825" cy="1628775"/>
        </p:xfrm>
        <a:graphic>
          <a:graphicData uri="http://schemas.openxmlformats.org/presentationml/2006/ole">
            <mc:AlternateContent xmlns:mc="http://schemas.openxmlformats.org/markup-compatibility/2006">
              <mc:Choice xmlns:v="urn:schemas-microsoft-com:vml" Requires="v">
                <p:oleObj spid="_x0000_s24697" r:id="rId3" imgW="1497965" imgH="622300" progId="Equation.3">
                  <p:embed/>
                </p:oleObj>
              </mc:Choice>
              <mc:Fallback>
                <p:oleObj r:id="rId3" imgW="1497965" imgH="622300" progId="Equation.3">
                  <p:embed/>
                  <p:pic>
                    <p:nvPicPr>
                      <p:cNvPr id="0" name="对象 27750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7428" y="3429000"/>
                        <a:ext cx="3933825"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DF684D4F-C7A6-4BEB-92F4-510530B64BF9}"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grpSp>
        <p:nvGrpSpPr>
          <p:cNvPr id="8" name="组合 7"/>
          <p:cNvGrpSpPr/>
          <p:nvPr/>
        </p:nvGrpSpPr>
        <p:grpSpPr>
          <a:xfrm>
            <a:off x="8400804" y="0"/>
            <a:ext cx="851355" cy="6858000"/>
            <a:chOff x="8400804" y="0"/>
            <a:chExt cx="851355" cy="6858000"/>
          </a:xfrm>
        </p:grpSpPr>
        <p:grpSp>
          <p:nvGrpSpPr>
            <p:cNvPr id="9" name="组 9"/>
            <p:cNvGrpSpPr/>
            <p:nvPr/>
          </p:nvGrpSpPr>
          <p:grpSpPr>
            <a:xfrm>
              <a:off x="8400804" y="0"/>
              <a:ext cx="733409" cy="6858000"/>
              <a:chOff x="9055676" y="0"/>
              <a:chExt cx="3136324" cy="6858000"/>
            </a:xfrm>
          </p:grpSpPr>
          <p:sp>
            <p:nvSpPr>
              <p:cNvPr id="11"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矩形 13"/>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0" name="图形 11" descr="衬衫"/>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pic>
        <p:nvPicPr>
          <p:cNvPr id="16" name="Picture 2" descr="https://gimg2.baidu.com/image_search/src=http%3A%2F%2Fpic.17qq.com%2Fuploads%2Fnfnmfkhqy.jpeg&amp;refer=http%3A%2F%2Fpic.17qq.com&amp;app=2002&amp;size=f9999,10000&amp;q=a80&amp;n=0&amp;g=0n&amp;fmt=jpeg?sec=1623293338&amp;t=b7ff87d43cf1ff175e408db45b6b9a4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53199" y="4423203"/>
            <a:ext cx="1523283" cy="19191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7509">
                                            <p:txEl>
                                              <p:pRg st="0" end="0"/>
                                            </p:txEl>
                                          </p:spTgt>
                                        </p:tgtEl>
                                        <p:attrNameLst>
                                          <p:attrName>style.visibility</p:attrName>
                                        </p:attrNameLst>
                                      </p:cBhvr>
                                      <p:to>
                                        <p:strVal val="visible"/>
                                      </p:to>
                                    </p:set>
                                    <p:anim calcmode="lin" valueType="num">
                                      <p:cBhvr additive="base">
                                        <p:cTn id="7" dur="500" fill="hold"/>
                                        <p:tgtEl>
                                          <p:spTgt spid="27750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7750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77509">
                                            <p:txEl>
                                              <p:pRg st="1" end="1"/>
                                            </p:txEl>
                                          </p:spTgt>
                                        </p:tgtEl>
                                        <p:attrNameLst>
                                          <p:attrName>style.visibility</p:attrName>
                                        </p:attrNameLst>
                                      </p:cBhvr>
                                      <p:to>
                                        <p:strVal val="visible"/>
                                      </p:to>
                                    </p:set>
                                    <p:anim calcmode="lin" valueType="num">
                                      <p:cBhvr additive="base">
                                        <p:cTn id="13" dur="500" fill="hold"/>
                                        <p:tgtEl>
                                          <p:spTgt spid="27750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7750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77510"/>
                                        </p:tgtEl>
                                        <p:attrNameLst>
                                          <p:attrName>style.visibility</p:attrName>
                                        </p:attrNameLst>
                                      </p:cBhvr>
                                      <p:to>
                                        <p:strVal val="visible"/>
                                      </p:to>
                                    </p:set>
                                    <p:anim calcmode="lin" valueType="num">
                                      <p:cBhvr additive="base">
                                        <p:cTn id="19" dur="500" fill="hold"/>
                                        <p:tgtEl>
                                          <p:spTgt spid="277510"/>
                                        </p:tgtEl>
                                        <p:attrNameLst>
                                          <p:attrName>ppt_x</p:attrName>
                                        </p:attrNameLst>
                                      </p:cBhvr>
                                      <p:tavLst>
                                        <p:tav tm="0">
                                          <p:val>
                                            <p:strVal val="0-#ppt_w/2"/>
                                          </p:val>
                                        </p:tav>
                                        <p:tav tm="100000">
                                          <p:val>
                                            <p:strVal val="#ppt_x"/>
                                          </p:val>
                                        </p:tav>
                                      </p:tavLst>
                                    </p:anim>
                                    <p:anim calcmode="lin" valueType="num">
                                      <p:cBhvr additive="base">
                                        <p:cTn id="20" dur="500" fill="hold"/>
                                        <p:tgtEl>
                                          <p:spTgt spid="2775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09" grpId="0" build="p"/>
    </p:bld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4674"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1860A00-B9B9-4A6F-B8C5-C0FFE13646E9}" type="datetime1">
              <a:rPr lang="zh-CN" altLang="en-US" sz="1400"/>
              <a:t>2025/5/30</a:t>
            </a:fld>
            <a:endParaRPr lang="zh-CN" altLang="en-US" sz="1400"/>
          </a:p>
        </p:txBody>
      </p:sp>
      <p:sp>
        <p:nvSpPr>
          <p:cNvPr id="28467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5B099F53-6854-496D-AECD-96C8AB4809E0}" type="slidenum">
              <a:rPr lang="en-US" altLang="zh-CN" sz="1400"/>
              <a:t>82</a:t>
            </a:fld>
            <a:endParaRPr lang="en-US" altLang="zh-CN" sz="1400"/>
          </a:p>
        </p:txBody>
      </p:sp>
      <p:sp>
        <p:nvSpPr>
          <p:cNvPr id="284676" name="Rectangle 2"/>
          <p:cNvSpPr>
            <a:spLocks noGrp="1" noChangeArrowheads="1"/>
          </p:cNvSpPr>
          <p:nvPr>
            <p:ph type="title" idx="4294967295"/>
          </p:nvPr>
        </p:nvSpPr>
        <p:spPr>
          <a:xfrm>
            <a:off x="651510" y="625635"/>
            <a:ext cx="6492240" cy="915034"/>
          </a:xfrm>
        </p:spPr>
        <p:txBody>
          <a:bodyPr>
            <a:normAutofit/>
          </a:bodyPr>
          <a:lstStyle/>
          <a:p>
            <a:pPr eaLnBrk="1" hangingPunct="1"/>
            <a:r>
              <a:rPr lang="en-US" altLang="zh-CN" sz="4000" b="1" dirty="0">
                <a:solidFill>
                  <a:srgbClr val="FF0000"/>
                </a:solidFill>
                <a:latin typeface="宋体" panose="02010600030101010101" pitchFamily="2" charset="-122"/>
                <a:ea typeface="宋体" panose="02010600030101010101" pitchFamily="2" charset="-122"/>
              </a:rPr>
              <a:t>11</a:t>
            </a:r>
            <a:r>
              <a:rPr lang="zh-CN" altLang="en-US" sz="4000" b="1" dirty="0">
                <a:solidFill>
                  <a:srgbClr val="FF0000"/>
                </a:solidFill>
                <a:latin typeface="Times New Roman" panose="02020603050405020304" pitchFamily="18" charset="0"/>
                <a:ea typeface="宋体" panose="02010600030101010101" pitchFamily="2" charset="-122"/>
              </a:rPr>
              <a:t> </a:t>
            </a:r>
            <a:r>
              <a:rPr lang="zh-CN" altLang="en-US" sz="4000" b="1" dirty="0">
                <a:solidFill>
                  <a:srgbClr val="FF0000"/>
                </a:solidFill>
                <a:latin typeface="宋体" panose="02010600030101010101" pitchFamily="2" charset="-122"/>
                <a:ea typeface="宋体" panose="02010600030101010101" pitchFamily="2" charset="-122"/>
              </a:rPr>
              <a:t>循环网络</a:t>
            </a:r>
            <a:endParaRPr lang="zh-CN" altLang="en-US" sz="4000" dirty="0">
              <a:solidFill>
                <a:srgbClr val="FF0000"/>
              </a:solidFill>
              <a:ea typeface="宋体" panose="02010600030101010101" pitchFamily="2" charset="-122"/>
            </a:endParaRPr>
          </a:p>
        </p:txBody>
      </p:sp>
      <p:sp>
        <p:nvSpPr>
          <p:cNvPr id="284677" name="Rectangle 3"/>
          <p:cNvSpPr>
            <a:spLocks noGrp="1" noChangeArrowheads="1"/>
          </p:cNvSpPr>
          <p:nvPr>
            <p:ph type="body" idx="4294967295"/>
          </p:nvPr>
        </p:nvSpPr>
        <p:spPr>
          <a:xfrm>
            <a:off x="889000" y="1600200"/>
            <a:ext cx="6803390" cy="4525963"/>
          </a:xfrm>
        </p:spPr>
        <p:txBody>
          <a:bodyPr>
            <a:normAutofit/>
          </a:bodyPr>
          <a:lstStyle/>
          <a:p>
            <a:pPr algn="just" eaLnBrk="1" hangingPunct="1">
              <a:lnSpc>
                <a:spcPct val="150000"/>
              </a:lnSpc>
              <a:spcBef>
                <a:spcPts val="0"/>
              </a:spcBef>
            </a:pPr>
            <a:r>
              <a:rPr lang="zh-CN" altLang="en-US" b="1" dirty="0">
                <a:latin typeface="华文宋体" panose="02010600040101010101" pitchFamily="2" charset="-122"/>
                <a:ea typeface="华文宋体" panose="02010600040101010101" pitchFamily="2" charset="-122"/>
              </a:rPr>
              <a:t>重点</a:t>
            </a:r>
          </a:p>
          <a:p>
            <a:pPr lvl="1" algn="just" eaLnBrk="1" hangingPunct="1">
              <a:lnSpc>
                <a:spcPct val="150000"/>
              </a:lnSpc>
              <a:spcBef>
                <a:spcPts val="0"/>
              </a:spcBef>
            </a:pPr>
            <a:r>
              <a:rPr lang="en-US" altLang="zh-CN" sz="2800" b="1" dirty="0">
                <a:latin typeface="华文宋体" panose="02010600040101010101" pitchFamily="2" charset="-122"/>
                <a:ea typeface="华文宋体" panose="02010600040101010101" pitchFamily="2" charset="-122"/>
              </a:rPr>
              <a:t>Hopfield</a:t>
            </a:r>
            <a:r>
              <a:rPr lang="zh-CN" altLang="en-US" sz="2800" b="1" dirty="0">
                <a:latin typeface="华文宋体" panose="02010600040101010101" pitchFamily="2" charset="-122"/>
                <a:ea typeface="华文宋体" panose="02010600040101010101" pitchFamily="2" charset="-122"/>
              </a:rPr>
              <a:t>网络实现的自相联存储</a:t>
            </a:r>
          </a:p>
          <a:p>
            <a:pPr lvl="1" algn="just" eaLnBrk="1" hangingPunct="1">
              <a:lnSpc>
                <a:spcPct val="150000"/>
              </a:lnSpc>
              <a:spcBef>
                <a:spcPts val="0"/>
              </a:spcBef>
            </a:pPr>
            <a:r>
              <a:rPr lang="zh-CN" altLang="en-US" sz="2800" b="1" dirty="0">
                <a:latin typeface="华文宋体" panose="02010600040101010101" pitchFamily="2" charset="-122"/>
                <a:ea typeface="华文宋体" panose="02010600040101010101" pitchFamily="2" charset="-122"/>
              </a:rPr>
              <a:t>基本双联存储器的结构与训练。</a:t>
            </a:r>
          </a:p>
          <a:p>
            <a:pPr eaLnBrk="1" hangingPunct="1">
              <a:lnSpc>
                <a:spcPct val="150000"/>
              </a:lnSpc>
              <a:spcBef>
                <a:spcPts val="0"/>
              </a:spcBef>
            </a:pPr>
            <a:r>
              <a:rPr lang="zh-CN" altLang="en-US" b="1" dirty="0">
                <a:latin typeface="华文宋体" panose="02010600040101010101" pitchFamily="2" charset="-122"/>
                <a:ea typeface="华文宋体" panose="02010600040101010101" pitchFamily="2" charset="-122"/>
              </a:rPr>
              <a:t>难点</a:t>
            </a:r>
          </a:p>
          <a:p>
            <a:pPr lvl="1" eaLnBrk="1" hangingPunct="1">
              <a:lnSpc>
                <a:spcPct val="150000"/>
              </a:lnSpc>
              <a:spcBef>
                <a:spcPts val="0"/>
              </a:spcBef>
            </a:pPr>
            <a:r>
              <a:rPr lang="zh-CN" altLang="en-US" sz="2800" b="1" dirty="0">
                <a:latin typeface="华文宋体" panose="02010600040101010101" pitchFamily="2" charset="-122"/>
                <a:ea typeface="华文宋体" panose="02010600040101010101" pitchFamily="2" charset="-122"/>
              </a:rPr>
              <a:t>稳定性分析</a:t>
            </a:r>
          </a:p>
          <a:p>
            <a:pPr lvl="1" eaLnBrk="1" hangingPunct="1">
              <a:lnSpc>
                <a:spcPct val="150000"/>
              </a:lnSpc>
              <a:spcBef>
                <a:spcPts val="0"/>
              </a:spcBef>
            </a:pPr>
            <a:r>
              <a:rPr lang="zh-CN" altLang="en-US" sz="2800" b="1" dirty="0">
                <a:latin typeface="华文宋体" panose="02010600040101010101" pitchFamily="2" charset="-122"/>
                <a:ea typeface="华文宋体" panose="02010600040101010101" pitchFamily="2" charset="-122"/>
              </a:rPr>
              <a:t>用</a:t>
            </a:r>
            <a:r>
              <a:rPr lang="en-US" altLang="zh-CN" sz="2800" b="1" dirty="0">
                <a:latin typeface="华文宋体" panose="02010600040101010101" pitchFamily="2" charset="-122"/>
                <a:ea typeface="华文宋体" panose="02010600040101010101" pitchFamily="2" charset="-122"/>
              </a:rPr>
              <a:t>Hopfield</a:t>
            </a:r>
            <a:r>
              <a:rPr lang="zh-CN" altLang="en-US" sz="2800" b="1" dirty="0">
                <a:latin typeface="华文宋体" panose="02010600040101010101" pitchFamily="2" charset="-122"/>
                <a:ea typeface="华文宋体" panose="02010600040101010101" pitchFamily="2" charset="-122"/>
              </a:rPr>
              <a:t>网解决</a:t>
            </a:r>
            <a:r>
              <a:rPr lang="en-US" altLang="zh-CN" sz="2800" b="1" dirty="0">
                <a:latin typeface="华文宋体" panose="02010600040101010101" pitchFamily="2" charset="-122"/>
                <a:ea typeface="华文宋体" panose="02010600040101010101" pitchFamily="2" charset="-122"/>
              </a:rPr>
              <a:t>TSP</a:t>
            </a:r>
            <a:r>
              <a:rPr lang="zh-CN" altLang="en-US" sz="2800" b="1" dirty="0">
                <a:latin typeface="华文宋体" panose="02010600040101010101" pitchFamily="2" charset="-122"/>
                <a:ea typeface="华文宋体" panose="02010600040101010101" pitchFamily="2" charset="-122"/>
              </a:rPr>
              <a:t>问题 </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62B8C800-416F-4A50-A948-7B847549377B}"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sp>
        <p:nvSpPr>
          <p:cNvPr id="7" name="长方形 3"/>
          <p:cNvSpPr/>
          <p:nvPr/>
        </p:nvSpPr>
        <p:spPr>
          <a:xfrm>
            <a:off x="8439682" y="0"/>
            <a:ext cx="694531"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nvGrpSpPr>
          <p:cNvPr id="8" name="组合 7"/>
          <p:cNvGrpSpPr/>
          <p:nvPr/>
        </p:nvGrpSpPr>
        <p:grpSpPr>
          <a:xfrm>
            <a:off x="8400804" y="0"/>
            <a:ext cx="851355" cy="6858000"/>
            <a:chOff x="8400804" y="0"/>
            <a:chExt cx="851355" cy="6858000"/>
          </a:xfrm>
        </p:grpSpPr>
        <p:grpSp>
          <p:nvGrpSpPr>
            <p:cNvPr id="9" name="组 9"/>
            <p:cNvGrpSpPr/>
            <p:nvPr/>
          </p:nvGrpSpPr>
          <p:grpSpPr>
            <a:xfrm>
              <a:off x="8400804" y="0"/>
              <a:ext cx="733409" cy="6858000"/>
              <a:chOff x="9055676" y="0"/>
              <a:chExt cx="3136324" cy="6858000"/>
            </a:xfrm>
          </p:grpSpPr>
          <p:sp>
            <p:nvSpPr>
              <p:cNvPr id="11"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矩形 13"/>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0"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84677">
                                            <p:txEl>
                                              <p:pRg st="0" end="0"/>
                                            </p:txEl>
                                          </p:spTgt>
                                        </p:tgtEl>
                                        <p:attrNameLst>
                                          <p:attrName>style.visibility</p:attrName>
                                        </p:attrNameLst>
                                      </p:cBhvr>
                                      <p:to>
                                        <p:strVal val="visible"/>
                                      </p:to>
                                    </p:set>
                                    <p:anim calcmode="lin" valueType="num">
                                      <p:cBhvr additive="base">
                                        <p:cTn id="7" dur="500" fill="hold"/>
                                        <p:tgtEl>
                                          <p:spTgt spid="28467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8467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84677">
                                            <p:txEl>
                                              <p:pRg st="1" end="1"/>
                                            </p:txEl>
                                          </p:spTgt>
                                        </p:tgtEl>
                                        <p:attrNameLst>
                                          <p:attrName>style.visibility</p:attrName>
                                        </p:attrNameLst>
                                      </p:cBhvr>
                                      <p:to>
                                        <p:strVal val="visible"/>
                                      </p:to>
                                    </p:set>
                                    <p:anim calcmode="lin" valueType="num">
                                      <p:cBhvr additive="base">
                                        <p:cTn id="13" dur="500" fill="hold"/>
                                        <p:tgtEl>
                                          <p:spTgt spid="28467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8467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84677">
                                            <p:txEl>
                                              <p:pRg st="2" end="2"/>
                                            </p:txEl>
                                          </p:spTgt>
                                        </p:tgtEl>
                                        <p:attrNameLst>
                                          <p:attrName>style.visibility</p:attrName>
                                        </p:attrNameLst>
                                      </p:cBhvr>
                                      <p:to>
                                        <p:strVal val="visible"/>
                                      </p:to>
                                    </p:set>
                                    <p:anim calcmode="lin" valueType="num">
                                      <p:cBhvr additive="base">
                                        <p:cTn id="19" dur="500" fill="hold"/>
                                        <p:tgtEl>
                                          <p:spTgt spid="28467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8467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84677">
                                            <p:txEl>
                                              <p:pRg st="3" end="3"/>
                                            </p:txEl>
                                          </p:spTgt>
                                        </p:tgtEl>
                                        <p:attrNameLst>
                                          <p:attrName>style.visibility</p:attrName>
                                        </p:attrNameLst>
                                      </p:cBhvr>
                                      <p:to>
                                        <p:strVal val="visible"/>
                                      </p:to>
                                    </p:set>
                                    <p:anim calcmode="lin" valueType="num">
                                      <p:cBhvr additive="base">
                                        <p:cTn id="25" dur="500" fill="hold"/>
                                        <p:tgtEl>
                                          <p:spTgt spid="28467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8467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84677">
                                            <p:txEl>
                                              <p:pRg st="4" end="4"/>
                                            </p:txEl>
                                          </p:spTgt>
                                        </p:tgtEl>
                                        <p:attrNameLst>
                                          <p:attrName>style.visibility</p:attrName>
                                        </p:attrNameLst>
                                      </p:cBhvr>
                                      <p:to>
                                        <p:strVal val="visible"/>
                                      </p:to>
                                    </p:set>
                                    <p:anim calcmode="lin" valueType="num">
                                      <p:cBhvr additive="base">
                                        <p:cTn id="31" dur="500" fill="hold"/>
                                        <p:tgtEl>
                                          <p:spTgt spid="284677">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8467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84677">
                                            <p:txEl>
                                              <p:pRg st="5" end="5"/>
                                            </p:txEl>
                                          </p:spTgt>
                                        </p:tgtEl>
                                        <p:attrNameLst>
                                          <p:attrName>style.visibility</p:attrName>
                                        </p:attrNameLst>
                                      </p:cBhvr>
                                      <p:to>
                                        <p:strVal val="visible"/>
                                      </p:to>
                                    </p:set>
                                    <p:anim calcmode="lin" valueType="num">
                                      <p:cBhvr additive="base">
                                        <p:cTn id="37" dur="500" fill="hold"/>
                                        <p:tgtEl>
                                          <p:spTgt spid="284677">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84677">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77" grpId="0" build="p" bldLvl="2"/>
    </p:bldLst>
  </p:timing>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22"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8702E85D-10D1-48BA-8516-1D02F8E5C898}" type="datetime1">
              <a:rPr lang="zh-CN" altLang="en-US" sz="1400"/>
              <a:t>2025/5/30</a:t>
            </a:fld>
            <a:endParaRPr lang="zh-CN" altLang="en-US" sz="1400"/>
          </a:p>
        </p:txBody>
      </p:sp>
      <p:sp>
        <p:nvSpPr>
          <p:cNvPr id="286723"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58BC7FB3-9286-4BE4-815F-4EEB1C6B2E4F}" type="slidenum">
              <a:rPr lang="en-US" altLang="zh-CN" sz="1400"/>
              <a:t>83</a:t>
            </a:fld>
            <a:endParaRPr lang="en-US" altLang="zh-CN" sz="1400"/>
          </a:p>
        </p:txBody>
      </p:sp>
      <p:sp>
        <p:nvSpPr>
          <p:cNvPr id="286725" name="Rectangle 3"/>
          <p:cNvSpPr>
            <a:spLocks noGrp="1" noChangeArrowheads="1"/>
          </p:cNvSpPr>
          <p:nvPr>
            <p:ph type="body" idx="4294967295"/>
          </p:nvPr>
        </p:nvSpPr>
        <p:spPr>
          <a:xfrm>
            <a:off x="695960" y="5386388"/>
            <a:ext cx="6697980" cy="609600"/>
          </a:xfrm>
        </p:spPr>
        <p:txBody>
          <a:bodyPr/>
          <a:lstStyle/>
          <a:p>
            <a:pPr eaLnBrk="1" hangingPunct="1">
              <a:buFontTx/>
              <a:buNone/>
            </a:pPr>
            <a:r>
              <a:rPr lang="en-US" altLang="zh-CN" b="1" dirty="0">
                <a:latin typeface="Times New Roman" panose="02020603050405020304" pitchFamily="18" charset="0"/>
                <a:ea typeface="宋体" panose="02010600030101010101" pitchFamily="2" charset="-122"/>
              </a:rPr>
              <a:t>    </a:t>
            </a:r>
            <a:r>
              <a:rPr lang="zh-CN" altLang="en-US" b="1" dirty="0">
                <a:latin typeface="华文宋体" panose="02010600040101010101" pitchFamily="2" charset="-122"/>
                <a:ea typeface="华文宋体" panose="02010600040101010101" pitchFamily="2" charset="-122"/>
              </a:rPr>
              <a:t>循环网络称为</a:t>
            </a:r>
            <a:r>
              <a:rPr lang="en-US" altLang="zh-CN" b="1" dirty="0">
                <a:latin typeface="华文宋体" panose="02010600040101010101" pitchFamily="2" charset="-122"/>
                <a:ea typeface="华文宋体" panose="02010600040101010101" pitchFamily="2" charset="-122"/>
              </a:rPr>
              <a:t>Hopfield</a:t>
            </a:r>
            <a:r>
              <a:rPr lang="zh-CN" altLang="en-US" b="1" dirty="0">
                <a:latin typeface="华文宋体" panose="02010600040101010101" pitchFamily="2" charset="-122"/>
                <a:ea typeface="华文宋体" panose="02010600040101010101" pitchFamily="2" charset="-122"/>
              </a:rPr>
              <a:t>网</a:t>
            </a:r>
            <a:r>
              <a:rPr lang="zh-CN" altLang="en-US" dirty="0">
                <a:latin typeface="华文宋体" panose="02010600040101010101" pitchFamily="2" charset="-122"/>
                <a:ea typeface="华文宋体" panose="02010600040101010101" pitchFamily="2" charset="-122"/>
              </a:rPr>
              <a:t> </a:t>
            </a:r>
          </a:p>
        </p:txBody>
      </p:sp>
      <p:sp>
        <p:nvSpPr>
          <p:cNvPr id="286726" name="AutoShape 4"/>
          <p:cNvSpPr>
            <a:spLocks noChangeArrowheads="1"/>
          </p:cNvSpPr>
          <p:nvPr/>
        </p:nvSpPr>
        <p:spPr bwMode="auto">
          <a:xfrm>
            <a:off x="4572000" y="2971800"/>
            <a:ext cx="228600" cy="685800"/>
          </a:xfrm>
          <a:prstGeom prst="downArrow">
            <a:avLst>
              <a:gd name="adj1" fmla="val 50000"/>
              <a:gd name="adj2" fmla="val 75000"/>
            </a:avLst>
          </a:prstGeom>
          <a:solidFill>
            <a:schemeClr val="folHlink"/>
          </a:solidFill>
          <a:ln w="9525">
            <a:solidFill>
              <a:schemeClr val="tx1"/>
            </a:solidFill>
            <a:miter lim="800000"/>
          </a:ln>
        </p:spPr>
        <p:txBody>
          <a:bodyPr vert="eaVert"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286727" name="AutoShape 5"/>
          <p:cNvSpPr>
            <a:spLocks noChangeArrowheads="1"/>
          </p:cNvSpPr>
          <p:nvPr/>
        </p:nvSpPr>
        <p:spPr bwMode="auto">
          <a:xfrm>
            <a:off x="4572000" y="3962400"/>
            <a:ext cx="228600" cy="685800"/>
          </a:xfrm>
          <a:prstGeom prst="downArrow">
            <a:avLst>
              <a:gd name="adj1" fmla="val 50000"/>
              <a:gd name="adj2" fmla="val 75000"/>
            </a:avLst>
          </a:prstGeom>
          <a:solidFill>
            <a:schemeClr val="folHlink"/>
          </a:solidFill>
          <a:ln w="9525">
            <a:solidFill>
              <a:schemeClr val="tx1"/>
            </a:solidFill>
            <a:miter lim="800000"/>
          </a:ln>
        </p:spPr>
        <p:txBody>
          <a:bodyPr vert="eaVert"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286728" name="Rectangle 6"/>
          <p:cNvSpPr>
            <a:spLocks noChangeArrowheads="1"/>
          </p:cNvSpPr>
          <p:nvPr/>
        </p:nvSpPr>
        <p:spPr bwMode="auto">
          <a:xfrm>
            <a:off x="695960" y="1090880"/>
            <a:ext cx="7691481"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FontTx/>
              <a:buNone/>
            </a:pPr>
            <a:r>
              <a:rPr lang="zh-CN" altLang="en-US" sz="2800" b="1" dirty="0">
                <a:latin typeface="华文宋体" panose="02010600040101010101" pitchFamily="2" charset="-122"/>
                <a:ea typeface="华文宋体" panose="02010600040101010101" pitchFamily="2" charset="-122"/>
              </a:rPr>
              <a:t>循环网络对输入信号的处理是一个逐渐“修复”、“加强”的过程。</a:t>
            </a:r>
          </a:p>
        </p:txBody>
      </p:sp>
      <p:sp>
        <p:nvSpPr>
          <p:cNvPr id="286729" name="Rectangle 7"/>
          <p:cNvSpPr>
            <a:spLocks noChangeArrowheads="1"/>
          </p:cNvSpPr>
          <p:nvPr/>
        </p:nvSpPr>
        <p:spPr bwMode="auto">
          <a:xfrm>
            <a:off x="3867150" y="2528888"/>
            <a:ext cx="16192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800" b="1" dirty="0">
                <a:latin typeface="华文宋体" panose="02010600040101010101" pitchFamily="2" charset="-122"/>
                <a:ea typeface="华文宋体" panose="02010600040101010101" pitchFamily="2" charset="-122"/>
              </a:rPr>
              <a:t>强烈变化</a:t>
            </a:r>
          </a:p>
        </p:txBody>
      </p:sp>
      <p:sp>
        <p:nvSpPr>
          <p:cNvPr id="286730" name="Rectangle 8"/>
          <p:cNvSpPr>
            <a:spLocks noChangeArrowheads="1"/>
          </p:cNvSpPr>
          <p:nvPr/>
        </p:nvSpPr>
        <p:spPr bwMode="auto">
          <a:xfrm>
            <a:off x="3736975" y="3519488"/>
            <a:ext cx="1978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800" b="1" dirty="0">
                <a:latin typeface="华文宋体" panose="02010600040101010101" pitchFamily="2" charset="-122"/>
                <a:ea typeface="华文宋体" panose="02010600040101010101" pitchFamily="2" charset="-122"/>
              </a:rPr>
              <a:t>较弱的变化</a:t>
            </a:r>
          </a:p>
        </p:txBody>
      </p:sp>
      <p:sp>
        <p:nvSpPr>
          <p:cNvPr id="286731" name="Rectangle 9"/>
          <p:cNvSpPr>
            <a:spLocks noChangeArrowheads="1"/>
          </p:cNvSpPr>
          <p:nvPr/>
        </p:nvSpPr>
        <p:spPr bwMode="auto">
          <a:xfrm>
            <a:off x="3962400" y="4602163"/>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800" b="1" dirty="0">
                <a:latin typeface="华文宋体" panose="02010600040101010101" pitchFamily="2" charset="-122"/>
                <a:ea typeface="华文宋体" panose="02010600040101010101" pitchFamily="2" charset="-122"/>
              </a:rPr>
              <a:t>不变化</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657E7818-71EF-4701-A689-3F40BFAE542D}"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sp>
        <p:nvSpPr>
          <p:cNvPr id="13" name="长方形 3"/>
          <p:cNvSpPr/>
          <p:nvPr/>
        </p:nvSpPr>
        <p:spPr>
          <a:xfrm>
            <a:off x="8439682" y="0"/>
            <a:ext cx="694531"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Rectangle 2"/>
          <p:cNvSpPr txBox="1">
            <a:spLocks noChangeArrowheads="1"/>
          </p:cNvSpPr>
          <p:nvPr/>
        </p:nvSpPr>
        <p:spPr>
          <a:xfrm>
            <a:off x="901700" y="180341"/>
            <a:ext cx="6492240" cy="9150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11</a:t>
            </a:r>
            <a:r>
              <a:rPr lang="zh-CN" altLang="en-US" sz="4000" b="1" dirty="0">
                <a:solidFill>
                  <a:srgbClr val="FF0000"/>
                </a:solidFill>
                <a:latin typeface="Times New Roman" panose="02020603050405020304" pitchFamily="18" charset="0"/>
                <a:ea typeface="宋体" panose="02010600030101010101" pitchFamily="2" charset="-122"/>
              </a:rPr>
              <a:t> </a:t>
            </a:r>
            <a:r>
              <a:rPr lang="zh-CN" altLang="en-US" sz="4000" b="1" dirty="0">
                <a:solidFill>
                  <a:srgbClr val="FF0000"/>
                </a:solidFill>
                <a:latin typeface="宋体" panose="02010600030101010101" pitchFamily="2" charset="-122"/>
                <a:ea typeface="宋体" panose="02010600030101010101" pitchFamily="2" charset="-122"/>
              </a:rPr>
              <a:t>循环网络</a:t>
            </a:r>
            <a:endParaRPr lang="zh-CN" altLang="en-US" sz="4000" dirty="0">
              <a:solidFill>
                <a:srgbClr val="FF0000"/>
              </a:solidFill>
              <a:ea typeface="宋体" panose="02010600030101010101" pitchFamily="2" charset="-122"/>
            </a:endParaRPr>
          </a:p>
        </p:txBody>
      </p:sp>
      <p:grpSp>
        <p:nvGrpSpPr>
          <p:cNvPr id="15" name="组合 14"/>
          <p:cNvGrpSpPr/>
          <p:nvPr/>
        </p:nvGrpSpPr>
        <p:grpSpPr>
          <a:xfrm>
            <a:off x="8400804" y="0"/>
            <a:ext cx="851355" cy="6858000"/>
            <a:chOff x="8400804" y="0"/>
            <a:chExt cx="851355" cy="6858000"/>
          </a:xfrm>
        </p:grpSpPr>
        <p:grpSp>
          <p:nvGrpSpPr>
            <p:cNvPr id="16" name="组 9"/>
            <p:cNvGrpSpPr/>
            <p:nvPr/>
          </p:nvGrpSpPr>
          <p:grpSpPr>
            <a:xfrm>
              <a:off x="8400804" y="0"/>
              <a:ext cx="733409" cy="6858000"/>
              <a:chOff x="9055676" y="0"/>
              <a:chExt cx="3136324" cy="6858000"/>
            </a:xfrm>
          </p:grpSpPr>
          <p:sp>
            <p:nvSpPr>
              <p:cNvPr id="1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2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21" name="矩形 2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2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7"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86728"/>
                                        </p:tgtEl>
                                        <p:attrNameLst>
                                          <p:attrName>style.visibility</p:attrName>
                                        </p:attrNameLst>
                                      </p:cBhvr>
                                      <p:to>
                                        <p:strVal val="visible"/>
                                      </p:to>
                                    </p:set>
                                    <p:anim calcmode="lin" valueType="num">
                                      <p:cBhvr additive="base">
                                        <p:cTn id="7" dur="500" fill="hold"/>
                                        <p:tgtEl>
                                          <p:spTgt spid="286728"/>
                                        </p:tgtEl>
                                        <p:attrNameLst>
                                          <p:attrName>ppt_x</p:attrName>
                                        </p:attrNameLst>
                                      </p:cBhvr>
                                      <p:tavLst>
                                        <p:tav tm="0">
                                          <p:val>
                                            <p:strVal val="0-#ppt_w/2"/>
                                          </p:val>
                                        </p:tav>
                                        <p:tav tm="100000">
                                          <p:val>
                                            <p:strVal val="#ppt_x"/>
                                          </p:val>
                                        </p:tav>
                                      </p:tavLst>
                                    </p:anim>
                                    <p:anim calcmode="lin" valueType="num">
                                      <p:cBhvr additive="base">
                                        <p:cTn id="8" dur="500" fill="hold"/>
                                        <p:tgtEl>
                                          <p:spTgt spid="28672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86729"/>
                                        </p:tgtEl>
                                        <p:attrNameLst>
                                          <p:attrName>style.visibility</p:attrName>
                                        </p:attrNameLst>
                                      </p:cBhvr>
                                      <p:to>
                                        <p:strVal val="visible"/>
                                      </p:to>
                                    </p:set>
                                    <p:anim calcmode="lin" valueType="num">
                                      <p:cBhvr additive="base">
                                        <p:cTn id="13" dur="500" fill="hold"/>
                                        <p:tgtEl>
                                          <p:spTgt spid="286729"/>
                                        </p:tgtEl>
                                        <p:attrNameLst>
                                          <p:attrName>ppt_x</p:attrName>
                                        </p:attrNameLst>
                                      </p:cBhvr>
                                      <p:tavLst>
                                        <p:tav tm="0">
                                          <p:val>
                                            <p:strVal val="0-#ppt_w/2"/>
                                          </p:val>
                                        </p:tav>
                                        <p:tav tm="100000">
                                          <p:val>
                                            <p:strVal val="#ppt_x"/>
                                          </p:val>
                                        </p:tav>
                                      </p:tavLst>
                                    </p:anim>
                                    <p:anim calcmode="lin" valueType="num">
                                      <p:cBhvr additive="base">
                                        <p:cTn id="14" dur="500" fill="hold"/>
                                        <p:tgtEl>
                                          <p:spTgt spid="28672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42" fill="hold" grpId="0" nodeType="clickEffect">
                                  <p:stCondLst>
                                    <p:cond delay="0"/>
                                  </p:stCondLst>
                                  <p:childTnLst>
                                    <p:set>
                                      <p:cBhvr>
                                        <p:cTn id="18" dur="1" fill="hold">
                                          <p:stCondLst>
                                            <p:cond delay="0"/>
                                          </p:stCondLst>
                                        </p:cTn>
                                        <p:tgtEl>
                                          <p:spTgt spid="286726"/>
                                        </p:tgtEl>
                                        <p:attrNameLst>
                                          <p:attrName>style.visibility</p:attrName>
                                        </p:attrNameLst>
                                      </p:cBhvr>
                                      <p:to>
                                        <p:strVal val="visible"/>
                                      </p:to>
                                    </p:set>
                                    <p:animEffect transition="in" filter="barn(outHorizontal)">
                                      <p:cBhvr>
                                        <p:cTn id="19" dur="500"/>
                                        <p:tgtEl>
                                          <p:spTgt spid="286726"/>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286730"/>
                                        </p:tgtEl>
                                        <p:attrNameLst>
                                          <p:attrName>style.visibility</p:attrName>
                                        </p:attrNameLst>
                                      </p:cBhvr>
                                      <p:to>
                                        <p:strVal val="visible"/>
                                      </p:to>
                                    </p:set>
                                    <p:anim calcmode="lin" valueType="num">
                                      <p:cBhvr additive="base">
                                        <p:cTn id="24" dur="500" fill="hold"/>
                                        <p:tgtEl>
                                          <p:spTgt spid="286730"/>
                                        </p:tgtEl>
                                        <p:attrNameLst>
                                          <p:attrName>ppt_x</p:attrName>
                                        </p:attrNameLst>
                                      </p:cBhvr>
                                      <p:tavLst>
                                        <p:tav tm="0">
                                          <p:val>
                                            <p:strVal val="0-#ppt_w/2"/>
                                          </p:val>
                                        </p:tav>
                                        <p:tav tm="100000">
                                          <p:val>
                                            <p:strVal val="#ppt_x"/>
                                          </p:val>
                                        </p:tav>
                                      </p:tavLst>
                                    </p:anim>
                                    <p:anim calcmode="lin" valueType="num">
                                      <p:cBhvr additive="base">
                                        <p:cTn id="25" dur="500" fill="hold"/>
                                        <p:tgtEl>
                                          <p:spTgt spid="286730"/>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6" presetClass="entr" presetSubtype="42" fill="hold" grpId="0" nodeType="clickEffect">
                                  <p:stCondLst>
                                    <p:cond delay="0"/>
                                  </p:stCondLst>
                                  <p:childTnLst>
                                    <p:set>
                                      <p:cBhvr>
                                        <p:cTn id="29" dur="1" fill="hold">
                                          <p:stCondLst>
                                            <p:cond delay="0"/>
                                          </p:stCondLst>
                                        </p:cTn>
                                        <p:tgtEl>
                                          <p:spTgt spid="286727"/>
                                        </p:tgtEl>
                                        <p:attrNameLst>
                                          <p:attrName>style.visibility</p:attrName>
                                        </p:attrNameLst>
                                      </p:cBhvr>
                                      <p:to>
                                        <p:strVal val="visible"/>
                                      </p:to>
                                    </p:set>
                                    <p:animEffect transition="in" filter="barn(outHorizontal)">
                                      <p:cBhvr>
                                        <p:cTn id="30" dur="500"/>
                                        <p:tgtEl>
                                          <p:spTgt spid="286727"/>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286731"/>
                                        </p:tgtEl>
                                        <p:attrNameLst>
                                          <p:attrName>style.visibility</p:attrName>
                                        </p:attrNameLst>
                                      </p:cBhvr>
                                      <p:to>
                                        <p:strVal val="visible"/>
                                      </p:to>
                                    </p:set>
                                    <p:anim calcmode="lin" valueType="num">
                                      <p:cBhvr additive="base">
                                        <p:cTn id="35" dur="500" fill="hold"/>
                                        <p:tgtEl>
                                          <p:spTgt spid="286731"/>
                                        </p:tgtEl>
                                        <p:attrNameLst>
                                          <p:attrName>ppt_x</p:attrName>
                                        </p:attrNameLst>
                                      </p:cBhvr>
                                      <p:tavLst>
                                        <p:tav tm="0">
                                          <p:val>
                                            <p:strVal val="0-#ppt_w/2"/>
                                          </p:val>
                                        </p:tav>
                                        <p:tav tm="100000">
                                          <p:val>
                                            <p:strVal val="#ppt_x"/>
                                          </p:val>
                                        </p:tav>
                                      </p:tavLst>
                                    </p:anim>
                                    <p:anim calcmode="lin" valueType="num">
                                      <p:cBhvr additive="base">
                                        <p:cTn id="36" dur="500" fill="hold"/>
                                        <p:tgtEl>
                                          <p:spTgt spid="286731"/>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86725">
                                            <p:txEl>
                                              <p:pRg st="0" end="0"/>
                                            </p:txEl>
                                          </p:spTgt>
                                        </p:tgtEl>
                                        <p:attrNameLst>
                                          <p:attrName>style.visibility</p:attrName>
                                        </p:attrNameLst>
                                      </p:cBhvr>
                                      <p:to>
                                        <p:strVal val="visible"/>
                                      </p:to>
                                    </p:set>
                                    <p:anim calcmode="lin" valueType="num">
                                      <p:cBhvr additive="base">
                                        <p:cTn id="41" dur="500" fill="hold"/>
                                        <p:tgtEl>
                                          <p:spTgt spid="286725">
                                            <p:txEl>
                                              <p:pRg st="0" end="0"/>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28672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25" grpId="0" build="p"/>
      <p:bldP spid="286726" grpId="0" animBg="1"/>
      <p:bldP spid="286727" grpId="0" animBg="1"/>
      <p:bldP spid="286728" grpId="0"/>
      <p:bldP spid="286729" grpId="0"/>
      <p:bldP spid="286730" grpId="0"/>
      <p:bldP spid="286731" grpId="0"/>
    </p:bld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7746"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B41D3FB-39AB-4AD7-BB8A-43BE84D8B35D}" type="datetime1">
              <a:rPr lang="zh-CN" altLang="en-US" sz="1400"/>
              <a:t>2025/5/30</a:t>
            </a:fld>
            <a:endParaRPr lang="zh-CN" altLang="en-US" sz="1400"/>
          </a:p>
        </p:txBody>
      </p:sp>
      <p:sp>
        <p:nvSpPr>
          <p:cNvPr id="287747"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91D5E4DE-664B-4017-901F-7B6B14281BB7}" type="slidenum">
              <a:rPr lang="en-US" altLang="zh-CN" sz="1400"/>
              <a:t>84</a:t>
            </a:fld>
            <a:endParaRPr lang="en-US" altLang="zh-CN" sz="1400"/>
          </a:p>
        </p:txBody>
      </p:sp>
      <p:sp>
        <p:nvSpPr>
          <p:cNvPr id="287749" name="Rectangle 3"/>
          <p:cNvSpPr>
            <a:spLocks noGrp="1" noChangeArrowheads="1"/>
          </p:cNvSpPr>
          <p:nvPr>
            <p:ph type="body" idx="4294967295"/>
          </p:nvPr>
        </p:nvSpPr>
        <p:spPr>
          <a:xfrm>
            <a:off x="506714" y="1252337"/>
            <a:ext cx="4122436" cy="609600"/>
          </a:xfrm>
        </p:spPr>
        <p:txBody>
          <a:bodyPr/>
          <a:lstStyle/>
          <a:p>
            <a:pPr eaLnBrk="1" hangingPunct="1"/>
            <a:r>
              <a:rPr lang="zh-CN" altLang="en-US" b="1" dirty="0">
                <a:latin typeface="华文宋体" panose="02010600040101010101" pitchFamily="2" charset="-122"/>
                <a:ea typeface="华文宋体" panose="02010600040101010101" pitchFamily="2" charset="-122"/>
              </a:rPr>
              <a:t>网络结构</a:t>
            </a:r>
          </a:p>
        </p:txBody>
      </p:sp>
      <p:grpSp>
        <p:nvGrpSpPr>
          <p:cNvPr id="2" name="Group 4"/>
          <p:cNvGrpSpPr/>
          <p:nvPr/>
        </p:nvGrpSpPr>
        <p:grpSpPr bwMode="auto">
          <a:xfrm>
            <a:off x="630929" y="1947847"/>
            <a:ext cx="7417855" cy="4160838"/>
            <a:chOff x="0" y="0"/>
            <a:chExt cx="4961" cy="2621"/>
          </a:xfrm>
        </p:grpSpPr>
        <p:grpSp>
          <p:nvGrpSpPr>
            <p:cNvPr id="287752" name="Group 5"/>
            <p:cNvGrpSpPr/>
            <p:nvPr/>
          </p:nvGrpSpPr>
          <p:grpSpPr bwMode="auto">
            <a:xfrm>
              <a:off x="0" y="0"/>
              <a:ext cx="4848" cy="2621"/>
              <a:chOff x="0" y="0"/>
              <a:chExt cx="5940" cy="4992"/>
            </a:xfrm>
          </p:grpSpPr>
          <p:sp>
            <p:nvSpPr>
              <p:cNvPr id="287764" name="Line 6"/>
              <p:cNvSpPr>
                <a:spLocks noChangeShapeType="1"/>
              </p:cNvSpPr>
              <p:nvPr/>
            </p:nvSpPr>
            <p:spPr bwMode="auto">
              <a:xfrm>
                <a:off x="1260" y="936"/>
                <a:ext cx="3240" cy="3432"/>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765" name="Line 7"/>
              <p:cNvSpPr>
                <a:spLocks noChangeShapeType="1"/>
              </p:cNvSpPr>
              <p:nvPr/>
            </p:nvSpPr>
            <p:spPr bwMode="auto">
              <a:xfrm>
                <a:off x="1260" y="1716"/>
                <a:ext cx="3240" cy="1872"/>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87766" name="Group 8"/>
              <p:cNvGrpSpPr/>
              <p:nvPr/>
            </p:nvGrpSpPr>
            <p:grpSpPr bwMode="auto">
              <a:xfrm>
                <a:off x="0" y="0"/>
                <a:ext cx="5940" cy="4992"/>
                <a:chOff x="0" y="0"/>
                <a:chExt cx="5940" cy="4992"/>
              </a:xfrm>
            </p:grpSpPr>
            <p:sp>
              <p:nvSpPr>
                <p:cNvPr id="287767" name="Line 9"/>
                <p:cNvSpPr>
                  <a:spLocks noChangeShapeType="1"/>
                </p:cNvSpPr>
                <p:nvPr/>
              </p:nvSpPr>
              <p:spPr bwMode="auto">
                <a:xfrm>
                  <a:off x="540" y="936"/>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768" name="Line 10"/>
                <p:cNvSpPr>
                  <a:spLocks noChangeShapeType="1"/>
                </p:cNvSpPr>
                <p:nvPr/>
              </p:nvSpPr>
              <p:spPr bwMode="auto">
                <a:xfrm>
                  <a:off x="360" y="1716"/>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769" name="Line 11"/>
                <p:cNvSpPr>
                  <a:spLocks noChangeShapeType="1"/>
                </p:cNvSpPr>
                <p:nvPr/>
              </p:nvSpPr>
              <p:spPr bwMode="auto">
                <a:xfrm>
                  <a:off x="180" y="2340"/>
                  <a:ext cx="90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770" name="Line 12"/>
                <p:cNvSpPr>
                  <a:spLocks noChangeShapeType="1"/>
                </p:cNvSpPr>
                <p:nvPr/>
              </p:nvSpPr>
              <p:spPr bwMode="auto">
                <a:xfrm>
                  <a:off x="0" y="3120"/>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771" name="Line 13"/>
                <p:cNvSpPr>
                  <a:spLocks noChangeShapeType="1"/>
                </p:cNvSpPr>
                <p:nvPr/>
              </p:nvSpPr>
              <p:spPr bwMode="auto">
                <a:xfrm>
                  <a:off x="0" y="3744"/>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772" name="Line 14"/>
                <p:cNvSpPr>
                  <a:spLocks noChangeShapeType="1"/>
                </p:cNvSpPr>
                <p:nvPr/>
              </p:nvSpPr>
              <p:spPr bwMode="auto">
                <a:xfrm>
                  <a:off x="540" y="4524"/>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773" name="Oval 15"/>
                <p:cNvSpPr>
                  <a:spLocks noChangeArrowheads="1"/>
                </p:cNvSpPr>
                <p:nvPr/>
              </p:nvSpPr>
              <p:spPr bwMode="auto">
                <a:xfrm>
                  <a:off x="1080" y="855"/>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287774" name="Oval 16"/>
                <p:cNvSpPr>
                  <a:spLocks noChangeArrowheads="1"/>
                </p:cNvSpPr>
                <p:nvPr/>
              </p:nvSpPr>
              <p:spPr bwMode="auto">
                <a:xfrm>
                  <a:off x="1080" y="2259"/>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287775" name="Oval 17"/>
                <p:cNvSpPr>
                  <a:spLocks noChangeArrowheads="1"/>
                </p:cNvSpPr>
                <p:nvPr/>
              </p:nvSpPr>
              <p:spPr bwMode="auto">
                <a:xfrm>
                  <a:off x="1080" y="3045"/>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287776" name="Oval 18"/>
                <p:cNvSpPr>
                  <a:spLocks noChangeArrowheads="1"/>
                </p:cNvSpPr>
                <p:nvPr/>
              </p:nvSpPr>
              <p:spPr bwMode="auto">
                <a:xfrm>
                  <a:off x="1080" y="3663"/>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287777" name="Oval 19"/>
                <p:cNvSpPr>
                  <a:spLocks noChangeArrowheads="1"/>
                </p:cNvSpPr>
                <p:nvPr/>
              </p:nvSpPr>
              <p:spPr bwMode="auto">
                <a:xfrm>
                  <a:off x="1080" y="4443"/>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287778" name="Oval 20"/>
                <p:cNvSpPr>
                  <a:spLocks noChangeArrowheads="1"/>
                </p:cNvSpPr>
                <p:nvPr/>
              </p:nvSpPr>
              <p:spPr bwMode="auto">
                <a:xfrm>
                  <a:off x="1080" y="1635"/>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287779" name="Rectangle 21"/>
                <p:cNvSpPr>
                  <a:spLocks noChangeArrowheads="1"/>
                </p:cNvSpPr>
                <p:nvPr/>
              </p:nvSpPr>
              <p:spPr bwMode="auto">
                <a:xfrm>
                  <a:off x="4500" y="780"/>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287780" name="Rectangle 22"/>
                <p:cNvSpPr>
                  <a:spLocks noChangeArrowheads="1"/>
                </p:cNvSpPr>
                <p:nvPr/>
              </p:nvSpPr>
              <p:spPr bwMode="auto">
                <a:xfrm>
                  <a:off x="4500" y="1560"/>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287781" name="Rectangle 23"/>
                <p:cNvSpPr>
                  <a:spLocks noChangeArrowheads="1"/>
                </p:cNvSpPr>
                <p:nvPr/>
              </p:nvSpPr>
              <p:spPr bwMode="auto">
                <a:xfrm>
                  <a:off x="4500" y="2184"/>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287782" name="Rectangle 24"/>
                <p:cNvSpPr>
                  <a:spLocks noChangeArrowheads="1"/>
                </p:cNvSpPr>
                <p:nvPr/>
              </p:nvSpPr>
              <p:spPr bwMode="auto">
                <a:xfrm>
                  <a:off x="4500" y="2964"/>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287783" name="Rectangle 25"/>
                <p:cNvSpPr>
                  <a:spLocks noChangeArrowheads="1"/>
                </p:cNvSpPr>
                <p:nvPr/>
              </p:nvSpPr>
              <p:spPr bwMode="auto">
                <a:xfrm>
                  <a:off x="4500" y="3588"/>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287784" name="Rectangle 26"/>
                <p:cNvSpPr>
                  <a:spLocks noChangeArrowheads="1"/>
                </p:cNvSpPr>
                <p:nvPr/>
              </p:nvSpPr>
              <p:spPr bwMode="auto">
                <a:xfrm>
                  <a:off x="4500" y="4368"/>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287785" name="Line 27"/>
                <p:cNvSpPr>
                  <a:spLocks noChangeShapeType="1"/>
                </p:cNvSpPr>
                <p:nvPr/>
              </p:nvSpPr>
              <p:spPr bwMode="auto">
                <a:xfrm flipV="1">
                  <a:off x="1260" y="780"/>
                  <a:ext cx="3240" cy="156"/>
                </a:xfrm>
                <a:prstGeom prst="line">
                  <a:avLst/>
                </a:prstGeom>
                <a:noFill/>
                <a:ln w="9525">
                  <a:solidFill>
                    <a:srgbClr val="000000"/>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786" name="Line 28"/>
                <p:cNvSpPr>
                  <a:spLocks noChangeShapeType="1"/>
                </p:cNvSpPr>
                <p:nvPr/>
              </p:nvSpPr>
              <p:spPr bwMode="auto">
                <a:xfrm>
                  <a:off x="1260" y="1716"/>
                  <a:ext cx="3240" cy="0"/>
                </a:xfrm>
                <a:prstGeom prst="line">
                  <a:avLst/>
                </a:prstGeom>
                <a:noFill/>
                <a:ln w="9525">
                  <a:solidFill>
                    <a:srgbClr val="000000"/>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787" name="Line 29"/>
                <p:cNvSpPr>
                  <a:spLocks noChangeShapeType="1"/>
                </p:cNvSpPr>
                <p:nvPr/>
              </p:nvSpPr>
              <p:spPr bwMode="auto">
                <a:xfrm>
                  <a:off x="1260" y="2340"/>
                  <a:ext cx="3240" cy="0"/>
                </a:xfrm>
                <a:prstGeom prst="line">
                  <a:avLst/>
                </a:prstGeom>
                <a:noFill/>
                <a:ln w="9525">
                  <a:solidFill>
                    <a:srgbClr val="000000"/>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788" name="Line 30"/>
                <p:cNvSpPr>
                  <a:spLocks noChangeShapeType="1"/>
                </p:cNvSpPr>
                <p:nvPr/>
              </p:nvSpPr>
              <p:spPr bwMode="auto">
                <a:xfrm>
                  <a:off x="1260" y="3120"/>
                  <a:ext cx="3240" cy="0"/>
                </a:xfrm>
                <a:prstGeom prst="line">
                  <a:avLst/>
                </a:prstGeom>
                <a:noFill/>
                <a:ln w="9525">
                  <a:solidFill>
                    <a:srgbClr val="000000"/>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789" name="Line 31"/>
                <p:cNvSpPr>
                  <a:spLocks noChangeShapeType="1"/>
                </p:cNvSpPr>
                <p:nvPr/>
              </p:nvSpPr>
              <p:spPr bwMode="auto">
                <a:xfrm>
                  <a:off x="1260" y="3744"/>
                  <a:ext cx="3240" cy="0"/>
                </a:xfrm>
                <a:prstGeom prst="line">
                  <a:avLst/>
                </a:prstGeom>
                <a:noFill/>
                <a:ln w="9525">
                  <a:solidFill>
                    <a:srgbClr val="000000"/>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790" name="Line 32"/>
                <p:cNvSpPr>
                  <a:spLocks noChangeShapeType="1"/>
                </p:cNvSpPr>
                <p:nvPr/>
              </p:nvSpPr>
              <p:spPr bwMode="auto">
                <a:xfrm>
                  <a:off x="1260" y="4524"/>
                  <a:ext cx="3240" cy="156"/>
                </a:xfrm>
                <a:prstGeom prst="line">
                  <a:avLst/>
                </a:prstGeom>
                <a:noFill/>
                <a:ln w="9525">
                  <a:solidFill>
                    <a:srgbClr val="000000"/>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791" name="Line 33"/>
                <p:cNvSpPr>
                  <a:spLocks noChangeShapeType="1"/>
                </p:cNvSpPr>
                <p:nvPr/>
              </p:nvSpPr>
              <p:spPr bwMode="auto">
                <a:xfrm>
                  <a:off x="1260" y="936"/>
                  <a:ext cx="3240" cy="62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792" name="Line 34"/>
                <p:cNvSpPr>
                  <a:spLocks noChangeShapeType="1"/>
                </p:cNvSpPr>
                <p:nvPr/>
              </p:nvSpPr>
              <p:spPr bwMode="auto">
                <a:xfrm>
                  <a:off x="1260" y="1716"/>
                  <a:ext cx="3240" cy="46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793" name="Line 35"/>
                <p:cNvSpPr>
                  <a:spLocks noChangeShapeType="1"/>
                </p:cNvSpPr>
                <p:nvPr/>
              </p:nvSpPr>
              <p:spPr bwMode="auto">
                <a:xfrm>
                  <a:off x="1260" y="2340"/>
                  <a:ext cx="3240" cy="78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794" name="Line 36"/>
                <p:cNvSpPr>
                  <a:spLocks noChangeShapeType="1"/>
                </p:cNvSpPr>
                <p:nvPr/>
              </p:nvSpPr>
              <p:spPr bwMode="auto">
                <a:xfrm>
                  <a:off x="1260" y="3120"/>
                  <a:ext cx="3240" cy="62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795" name="Line 37"/>
                <p:cNvSpPr>
                  <a:spLocks noChangeShapeType="1"/>
                </p:cNvSpPr>
                <p:nvPr/>
              </p:nvSpPr>
              <p:spPr bwMode="auto">
                <a:xfrm>
                  <a:off x="1260" y="3744"/>
                  <a:ext cx="3240" cy="78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796" name="Line 38"/>
                <p:cNvSpPr>
                  <a:spLocks noChangeShapeType="1"/>
                </p:cNvSpPr>
                <p:nvPr/>
              </p:nvSpPr>
              <p:spPr bwMode="auto">
                <a:xfrm>
                  <a:off x="1260" y="3120"/>
                  <a:ext cx="3240" cy="140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797" name="Line 39"/>
                <p:cNvSpPr>
                  <a:spLocks noChangeShapeType="1"/>
                </p:cNvSpPr>
                <p:nvPr/>
              </p:nvSpPr>
              <p:spPr bwMode="auto">
                <a:xfrm>
                  <a:off x="1260" y="2340"/>
                  <a:ext cx="3240" cy="218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798" name="Line 40"/>
                <p:cNvSpPr>
                  <a:spLocks noChangeShapeType="1"/>
                </p:cNvSpPr>
                <p:nvPr/>
              </p:nvSpPr>
              <p:spPr bwMode="auto">
                <a:xfrm>
                  <a:off x="1260" y="1716"/>
                  <a:ext cx="3240" cy="2652"/>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799" name="Line 41"/>
                <p:cNvSpPr>
                  <a:spLocks noChangeShapeType="1"/>
                </p:cNvSpPr>
                <p:nvPr/>
              </p:nvSpPr>
              <p:spPr bwMode="auto">
                <a:xfrm flipV="1">
                  <a:off x="1260" y="3900"/>
                  <a:ext cx="3240" cy="62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800" name="Line 42"/>
                <p:cNvSpPr>
                  <a:spLocks noChangeShapeType="1"/>
                </p:cNvSpPr>
                <p:nvPr/>
              </p:nvSpPr>
              <p:spPr bwMode="auto">
                <a:xfrm flipV="1">
                  <a:off x="1260" y="3276"/>
                  <a:ext cx="3240" cy="124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801" name="Line 43"/>
                <p:cNvSpPr>
                  <a:spLocks noChangeShapeType="1"/>
                </p:cNvSpPr>
                <p:nvPr/>
              </p:nvSpPr>
              <p:spPr bwMode="auto">
                <a:xfrm flipV="1">
                  <a:off x="1260" y="2496"/>
                  <a:ext cx="3240" cy="202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802" name="Line 44"/>
                <p:cNvSpPr>
                  <a:spLocks noChangeShapeType="1"/>
                </p:cNvSpPr>
                <p:nvPr/>
              </p:nvSpPr>
              <p:spPr bwMode="auto">
                <a:xfrm flipV="1">
                  <a:off x="1260" y="1560"/>
                  <a:ext cx="3240" cy="296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803" name="Line 45"/>
                <p:cNvSpPr>
                  <a:spLocks noChangeShapeType="1"/>
                </p:cNvSpPr>
                <p:nvPr/>
              </p:nvSpPr>
              <p:spPr bwMode="auto">
                <a:xfrm flipV="1">
                  <a:off x="1260" y="1092"/>
                  <a:ext cx="3240" cy="3432"/>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804" name="Line 46"/>
                <p:cNvSpPr>
                  <a:spLocks noChangeShapeType="1"/>
                </p:cNvSpPr>
                <p:nvPr/>
              </p:nvSpPr>
              <p:spPr bwMode="auto">
                <a:xfrm flipV="1">
                  <a:off x="1260" y="3276"/>
                  <a:ext cx="3240" cy="46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805" name="Line 47"/>
                <p:cNvSpPr>
                  <a:spLocks noChangeShapeType="1"/>
                </p:cNvSpPr>
                <p:nvPr/>
              </p:nvSpPr>
              <p:spPr bwMode="auto">
                <a:xfrm flipV="1">
                  <a:off x="1260" y="2496"/>
                  <a:ext cx="3240" cy="124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806" name="Line 48"/>
                <p:cNvSpPr>
                  <a:spLocks noChangeShapeType="1"/>
                </p:cNvSpPr>
                <p:nvPr/>
              </p:nvSpPr>
              <p:spPr bwMode="auto">
                <a:xfrm flipV="1">
                  <a:off x="1260" y="1560"/>
                  <a:ext cx="3240" cy="218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807" name="Line 49"/>
                <p:cNvSpPr>
                  <a:spLocks noChangeShapeType="1"/>
                </p:cNvSpPr>
                <p:nvPr/>
              </p:nvSpPr>
              <p:spPr bwMode="auto">
                <a:xfrm flipV="1">
                  <a:off x="1260" y="1092"/>
                  <a:ext cx="3240" cy="2652"/>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808" name="Line 50"/>
                <p:cNvSpPr>
                  <a:spLocks noChangeShapeType="1"/>
                </p:cNvSpPr>
                <p:nvPr/>
              </p:nvSpPr>
              <p:spPr bwMode="auto">
                <a:xfrm flipV="1">
                  <a:off x="1260" y="2436"/>
                  <a:ext cx="3240" cy="62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809" name="Line 51"/>
                <p:cNvSpPr>
                  <a:spLocks noChangeShapeType="1"/>
                </p:cNvSpPr>
                <p:nvPr/>
              </p:nvSpPr>
              <p:spPr bwMode="auto">
                <a:xfrm flipV="1">
                  <a:off x="1260" y="1797"/>
                  <a:ext cx="3240" cy="124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810" name="Line 52"/>
                <p:cNvSpPr>
                  <a:spLocks noChangeShapeType="1"/>
                </p:cNvSpPr>
                <p:nvPr/>
              </p:nvSpPr>
              <p:spPr bwMode="auto">
                <a:xfrm flipV="1">
                  <a:off x="1260" y="1092"/>
                  <a:ext cx="3240" cy="202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811" name="Line 53"/>
                <p:cNvSpPr>
                  <a:spLocks noChangeShapeType="1"/>
                </p:cNvSpPr>
                <p:nvPr/>
              </p:nvSpPr>
              <p:spPr bwMode="auto">
                <a:xfrm>
                  <a:off x="1260" y="2340"/>
                  <a:ext cx="3240" cy="140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812" name="Line 54"/>
                <p:cNvSpPr>
                  <a:spLocks noChangeShapeType="1"/>
                </p:cNvSpPr>
                <p:nvPr/>
              </p:nvSpPr>
              <p:spPr bwMode="auto">
                <a:xfrm flipV="1">
                  <a:off x="1260" y="1716"/>
                  <a:ext cx="3240" cy="62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813" name="Line 55"/>
                <p:cNvSpPr>
                  <a:spLocks noChangeShapeType="1"/>
                </p:cNvSpPr>
                <p:nvPr/>
              </p:nvSpPr>
              <p:spPr bwMode="auto">
                <a:xfrm flipV="1">
                  <a:off x="1260" y="936"/>
                  <a:ext cx="3240" cy="140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814" name="Line 56"/>
                <p:cNvSpPr>
                  <a:spLocks noChangeShapeType="1"/>
                </p:cNvSpPr>
                <p:nvPr/>
              </p:nvSpPr>
              <p:spPr bwMode="auto">
                <a:xfrm flipV="1">
                  <a:off x="1260" y="780"/>
                  <a:ext cx="3240" cy="93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815" name="Line 57"/>
                <p:cNvSpPr>
                  <a:spLocks noChangeShapeType="1"/>
                </p:cNvSpPr>
                <p:nvPr/>
              </p:nvSpPr>
              <p:spPr bwMode="auto">
                <a:xfrm>
                  <a:off x="1260" y="1716"/>
                  <a:ext cx="3240" cy="124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816" name="Line 58"/>
                <p:cNvSpPr>
                  <a:spLocks noChangeShapeType="1"/>
                </p:cNvSpPr>
                <p:nvPr/>
              </p:nvSpPr>
              <p:spPr bwMode="auto">
                <a:xfrm>
                  <a:off x="1260" y="936"/>
                  <a:ext cx="3240" cy="2652"/>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817" name="Line 59"/>
                <p:cNvSpPr>
                  <a:spLocks noChangeShapeType="1"/>
                </p:cNvSpPr>
                <p:nvPr/>
              </p:nvSpPr>
              <p:spPr bwMode="auto">
                <a:xfrm>
                  <a:off x="1260" y="936"/>
                  <a:ext cx="3240" cy="124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818" name="Line 60"/>
                <p:cNvSpPr>
                  <a:spLocks noChangeShapeType="1"/>
                </p:cNvSpPr>
                <p:nvPr/>
              </p:nvSpPr>
              <p:spPr bwMode="auto">
                <a:xfrm>
                  <a:off x="1260" y="936"/>
                  <a:ext cx="3240" cy="202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819" name="Line 61"/>
                <p:cNvSpPr>
                  <a:spLocks noChangeShapeType="1"/>
                </p:cNvSpPr>
                <p:nvPr/>
              </p:nvSpPr>
              <p:spPr bwMode="auto">
                <a:xfrm flipV="1">
                  <a:off x="540" y="624"/>
                  <a:ext cx="0" cy="31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820" name="Line 62"/>
                <p:cNvSpPr>
                  <a:spLocks noChangeShapeType="1"/>
                </p:cNvSpPr>
                <p:nvPr/>
              </p:nvSpPr>
              <p:spPr bwMode="auto">
                <a:xfrm>
                  <a:off x="4680" y="936"/>
                  <a:ext cx="54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821" name="Line 63"/>
                <p:cNvSpPr>
                  <a:spLocks noChangeShapeType="1"/>
                </p:cNvSpPr>
                <p:nvPr/>
              </p:nvSpPr>
              <p:spPr bwMode="auto">
                <a:xfrm>
                  <a:off x="4680" y="1716"/>
                  <a:ext cx="72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822" name="Line 64"/>
                <p:cNvSpPr>
                  <a:spLocks noChangeShapeType="1"/>
                </p:cNvSpPr>
                <p:nvPr/>
              </p:nvSpPr>
              <p:spPr bwMode="auto">
                <a:xfrm>
                  <a:off x="4680" y="2340"/>
                  <a:ext cx="90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823" name="Line 65"/>
                <p:cNvSpPr>
                  <a:spLocks noChangeShapeType="1"/>
                </p:cNvSpPr>
                <p:nvPr/>
              </p:nvSpPr>
              <p:spPr bwMode="auto">
                <a:xfrm>
                  <a:off x="4680" y="3120"/>
                  <a:ext cx="126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824" name="Line 66"/>
                <p:cNvSpPr>
                  <a:spLocks noChangeShapeType="1"/>
                </p:cNvSpPr>
                <p:nvPr/>
              </p:nvSpPr>
              <p:spPr bwMode="auto">
                <a:xfrm flipV="1">
                  <a:off x="5220" y="624"/>
                  <a:ext cx="0" cy="31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825" name="Line 67"/>
                <p:cNvSpPr>
                  <a:spLocks noChangeShapeType="1"/>
                </p:cNvSpPr>
                <p:nvPr/>
              </p:nvSpPr>
              <p:spPr bwMode="auto">
                <a:xfrm flipV="1">
                  <a:off x="5220" y="4524"/>
                  <a:ext cx="0" cy="31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826" name="Line 68"/>
                <p:cNvSpPr>
                  <a:spLocks noChangeShapeType="1"/>
                </p:cNvSpPr>
                <p:nvPr/>
              </p:nvSpPr>
              <p:spPr bwMode="auto">
                <a:xfrm flipV="1">
                  <a:off x="540" y="4524"/>
                  <a:ext cx="0" cy="31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827" name="Line 69"/>
                <p:cNvSpPr>
                  <a:spLocks noChangeShapeType="1"/>
                </p:cNvSpPr>
                <p:nvPr/>
              </p:nvSpPr>
              <p:spPr bwMode="auto">
                <a:xfrm>
                  <a:off x="540" y="4836"/>
                  <a:ext cx="468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828" name="Line 70"/>
                <p:cNvSpPr>
                  <a:spLocks noChangeShapeType="1"/>
                </p:cNvSpPr>
                <p:nvPr/>
              </p:nvSpPr>
              <p:spPr bwMode="auto">
                <a:xfrm>
                  <a:off x="540" y="624"/>
                  <a:ext cx="468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829" name="Line 71"/>
                <p:cNvSpPr>
                  <a:spLocks noChangeShapeType="1"/>
                </p:cNvSpPr>
                <p:nvPr/>
              </p:nvSpPr>
              <p:spPr bwMode="auto">
                <a:xfrm>
                  <a:off x="4680" y="4524"/>
                  <a:ext cx="126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830" name="Line 72"/>
                <p:cNvSpPr>
                  <a:spLocks noChangeShapeType="1"/>
                </p:cNvSpPr>
                <p:nvPr/>
              </p:nvSpPr>
              <p:spPr bwMode="auto">
                <a:xfrm>
                  <a:off x="4680" y="3744"/>
                  <a:ext cx="126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831" name="Line 73"/>
                <p:cNvSpPr>
                  <a:spLocks noChangeShapeType="1"/>
                </p:cNvSpPr>
                <p:nvPr/>
              </p:nvSpPr>
              <p:spPr bwMode="auto">
                <a:xfrm flipV="1">
                  <a:off x="5400" y="468"/>
                  <a:ext cx="0" cy="124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832" name="Line 74"/>
                <p:cNvSpPr>
                  <a:spLocks noChangeShapeType="1"/>
                </p:cNvSpPr>
                <p:nvPr/>
              </p:nvSpPr>
              <p:spPr bwMode="auto">
                <a:xfrm flipV="1">
                  <a:off x="360" y="468"/>
                  <a:ext cx="0" cy="124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833" name="Line 75"/>
                <p:cNvSpPr>
                  <a:spLocks noChangeShapeType="1"/>
                </p:cNvSpPr>
                <p:nvPr/>
              </p:nvSpPr>
              <p:spPr bwMode="auto">
                <a:xfrm>
                  <a:off x="360" y="468"/>
                  <a:ext cx="504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834" name="Line 76"/>
                <p:cNvSpPr>
                  <a:spLocks noChangeShapeType="1"/>
                </p:cNvSpPr>
                <p:nvPr/>
              </p:nvSpPr>
              <p:spPr bwMode="auto">
                <a:xfrm flipV="1">
                  <a:off x="5580" y="312"/>
                  <a:ext cx="0" cy="202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835" name="Line 77"/>
                <p:cNvSpPr>
                  <a:spLocks noChangeShapeType="1"/>
                </p:cNvSpPr>
                <p:nvPr/>
              </p:nvSpPr>
              <p:spPr bwMode="auto">
                <a:xfrm flipV="1">
                  <a:off x="180" y="312"/>
                  <a:ext cx="0" cy="202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836" name="Line 78"/>
                <p:cNvSpPr>
                  <a:spLocks noChangeShapeType="1"/>
                </p:cNvSpPr>
                <p:nvPr/>
              </p:nvSpPr>
              <p:spPr bwMode="auto">
                <a:xfrm>
                  <a:off x="180" y="312"/>
                  <a:ext cx="540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837" name="Line 79"/>
                <p:cNvSpPr>
                  <a:spLocks noChangeShapeType="1"/>
                </p:cNvSpPr>
                <p:nvPr/>
              </p:nvSpPr>
              <p:spPr bwMode="auto">
                <a:xfrm flipV="1">
                  <a:off x="5940" y="0"/>
                  <a:ext cx="0" cy="312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838" name="Line 80"/>
                <p:cNvSpPr>
                  <a:spLocks noChangeShapeType="1"/>
                </p:cNvSpPr>
                <p:nvPr/>
              </p:nvSpPr>
              <p:spPr bwMode="auto">
                <a:xfrm flipV="1">
                  <a:off x="0" y="0"/>
                  <a:ext cx="0" cy="312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839" name="Line 81"/>
                <p:cNvSpPr>
                  <a:spLocks noChangeShapeType="1"/>
                </p:cNvSpPr>
                <p:nvPr/>
              </p:nvSpPr>
              <p:spPr bwMode="auto">
                <a:xfrm>
                  <a:off x="0" y="0"/>
                  <a:ext cx="594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840" name="Line 82"/>
                <p:cNvSpPr>
                  <a:spLocks noChangeShapeType="1"/>
                </p:cNvSpPr>
                <p:nvPr/>
              </p:nvSpPr>
              <p:spPr bwMode="auto">
                <a:xfrm flipH="1">
                  <a:off x="4680" y="1092"/>
                  <a:ext cx="36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841" name="Line 83"/>
                <p:cNvSpPr>
                  <a:spLocks noChangeShapeType="1"/>
                </p:cNvSpPr>
                <p:nvPr/>
              </p:nvSpPr>
              <p:spPr bwMode="auto">
                <a:xfrm flipH="1">
                  <a:off x="4680" y="1872"/>
                  <a:ext cx="36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842" name="Line 84"/>
                <p:cNvSpPr>
                  <a:spLocks noChangeShapeType="1"/>
                </p:cNvSpPr>
                <p:nvPr/>
              </p:nvSpPr>
              <p:spPr bwMode="auto">
                <a:xfrm>
                  <a:off x="5400" y="3744"/>
                  <a:ext cx="0" cy="124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 name="Line 85"/>
                <p:cNvSpPr>
                  <a:spLocks noChangeShapeType="1"/>
                </p:cNvSpPr>
                <p:nvPr/>
              </p:nvSpPr>
              <p:spPr bwMode="auto">
                <a:xfrm>
                  <a:off x="0" y="3744"/>
                  <a:ext cx="0" cy="124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844" name="Line 86"/>
                <p:cNvSpPr>
                  <a:spLocks noChangeShapeType="1"/>
                </p:cNvSpPr>
                <p:nvPr/>
              </p:nvSpPr>
              <p:spPr bwMode="auto">
                <a:xfrm>
                  <a:off x="0" y="4974"/>
                  <a:ext cx="540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287753" name="Group 87"/>
            <p:cNvGrpSpPr/>
            <p:nvPr/>
          </p:nvGrpSpPr>
          <p:grpSpPr bwMode="auto">
            <a:xfrm>
              <a:off x="807" y="432"/>
              <a:ext cx="4154" cy="1967"/>
              <a:chOff x="0" y="0"/>
              <a:chExt cx="4154" cy="1967"/>
            </a:xfrm>
          </p:grpSpPr>
          <p:sp>
            <p:nvSpPr>
              <p:cNvPr id="287754" name="Rectangle 88"/>
              <p:cNvSpPr>
                <a:spLocks noChangeArrowheads="1"/>
              </p:cNvSpPr>
              <p:nvPr/>
            </p:nvSpPr>
            <p:spPr bwMode="auto">
              <a:xfrm>
                <a:off x="3225" y="0"/>
                <a:ext cx="3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1000">
                    <a:latin typeface="Times New Roman" panose="02020603050405020304" pitchFamily="18" charset="0"/>
                  </a:rPr>
                  <a:t> </a:t>
                </a:r>
                <a:r>
                  <a:rPr lang="en-US" altLang="zh-CN" sz="2000" b="1">
                    <a:latin typeface="Times New Roman" panose="02020603050405020304" pitchFamily="18" charset="0"/>
                  </a:rPr>
                  <a:t>X</a:t>
                </a:r>
                <a:r>
                  <a:rPr lang="en-US" altLang="zh-CN" sz="2000" b="1" baseline="-30000">
                    <a:latin typeface="Times New Roman" panose="02020603050405020304" pitchFamily="18" charset="0"/>
                  </a:rPr>
                  <a:t>1</a:t>
                </a:r>
              </a:p>
            </p:txBody>
          </p:sp>
          <p:sp>
            <p:nvSpPr>
              <p:cNvPr id="287755" name="Rectangle 89"/>
              <p:cNvSpPr>
                <a:spLocks noChangeArrowheads="1"/>
              </p:cNvSpPr>
              <p:nvPr/>
            </p:nvSpPr>
            <p:spPr bwMode="auto">
              <a:xfrm>
                <a:off x="3225" y="432"/>
                <a:ext cx="29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n</a:t>
                </a:r>
              </a:p>
            </p:txBody>
          </p:sp>
          <p:sp>
            <p:nvSpPr>
              <p:cNvPr id="287756" name="Rectangle 90"/>
              <p:cNvSpPr>
                <a:spLocks noChangeArrowheads="1"/>
              </p:cNvSpPr>
              <p:nvPr/>
            </p:nvSpPr>
            <p:spPr bwMode="auto">
              <a:xfrm>
                <a:off x="3849" y="1296"/>
                <a:ext cx="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1</a:t>
                </a:r>
              </a:p>
            </p:txBody>
          </p:sp>
          <p:sp>
            <p:nvSpPr>
              <p:cNvPr id="287757" name="Rectangle 91"/>
              <p:cNvSpPr>
                <a:spLocks noChangeArrowheads="1"/>
              </p:cNvSpPr>
              <p:nvPr/>
            </p:nvSpPr>
            <p:spPr bwMode="auto">
              <a:xfrm>
                <a:off x="3871" y="1717"/>
                <a:ext cx="2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m</a:t>
                </a:r>
              </a:p>
            </p:txBody>
          </p:sp>
          <p:sp>
            <p:nvSpPr>
              <p:cNvPr id="287758" name="Rectangle 92"/>
              <p:cNvSpPr>
                <a:spLocks noChangeArrowheads="1"/>
              </p:cNvSpPr>
              <p:nvPr/>
            </p:nvSpPr>
            <p:spPr bwMode="auto">
              <a:xfrm>
                <a:off x="2793" y="96"/>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287759" name="Rectangle 93"/>
              <p:cNvSpPr>
                <a:spLocks noChangeArrowheads="1"/>
              </p:cNvSpPr>
              <p:nvPr/>
            </p:nvSpPr>
            <p:spPr bwMode="auto">
              <a:xfrm>
                <a:off x="0" y="96"/>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287760" name="Rectangle 94"/>
              <p:cNvSpPr>
                <a:spLocks noChangeArrowheads="1"/>
              </p:cNvSpPr>
              <p:nvPr/>
            </p:nvSpPr>
            <p:spPr bwMode="auto">
              <a:xfrm>
                <a:off x="9" y="1584"/>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287761" name="Rectangle 95"/>
              <p:cNvSpPr>
                <a:spLocks noChangeArrowheads="1"/>
              </p:cNvSpPr>
              <p:nvPr/>
            </p:nvSpPr>
            <p:spPr bwMode="auto">
              <a:xfrm>
                <a:off x="2805" y="1584"/>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287762" name="Rectangle 96"/>
              <p:cNvSpPr>
                <a:spLocks noChangeArrowheads="1"/>
              </p:cNvSpPr>
              <p:nvPr/>
            </p:nvSpPr>
            <p:spPr bwMode="auto">
              <a:xfrm>
                <a:off x="21" y="816"/>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287763" name="Rectangle 97"/>
              <p:cNvSpPr>
                <a:spLocks noChangeArrowheads="1"/>
              </p:cNvSpPr>
              <p:nvPr/>
            </p:nvSpPr>
            <p:spPr bwMode="auto">
              <a:xfrm>
                <a:off x="2793" y="816"/>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grpSp>
      </p:grpSp>
      <p:sp>
        <p:nvSpPr>
          <p:cNvPr id="287843"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666879E1-D186-46AB-96E8-406D568FE1F9}"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sp>
        <p:nvSpPr>
          <p:cNvPr id="101" name="长方形 3"/>
          <p:cNvSpPr/>
          <p:nvPr/>
        </p:nvSpPr>
        <p:spPr>
          <a:xfrm>
            <a:off x="8439682" y="0"/>
            <a:ext cx="694531"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2" name="Rectangle 2"/>
          <p:cNvSpPr txBox="1">
            <a:spLocks noChangeArrowheads="1"/>
          </p:cNvSpPr>
          <p:nvPr/>
        </p:nvSpPr>
        <p:spPr>
          <a:xfrm>
            <a:off x="508929" y="340323"/>
            <a:ext cx="6492240" cy="8060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11</a:t>
            </a:r>
            <a:r>
              <a:rPr lang="zh-CN" altLang="en-US" sz="4000" b="1" dirty="0">
                <a:solidFill>
                  <a:srgbClr val="FF0000"/>
                </a:solidFill>
                <a:latin typeface="Times New Roman" panose="02020603050405020304" pitchFamily="18" charset="0"/>
                <a:ea typeface="宋体" panose="02010600030101010101" pitchFamily="2" charset="-122"/>
              </a:rPr>
              <a:t> </a:t>
            </a:r>
            <a:r>
              <a:rPr lang="zh-CN" altLang="en-US" sz="4000" b="1" dirty="0">
                <a:solidFill>
                  <a:srgbClr val="FF0000"/>
                </a:solidFill>
                <a:latin typeface="宋体" panose="02010600030101010101" pitchFamily="2" charset="-122"/>
                <a:ea typeface="宋体" panose="02010600030101010101" pitchFamily="2" charset="-122"/>
              </a:rPr>
              <a:t>循环网络</a:t>
            </a:r>
            <a:endParaRPr lang="zh-CN" altLang="en-US" sz="4000" dirty="0">
              <a:solidFill>
                <a:srgbClr val="FF0000"/>
              </a:solidFill>
              <a:ea typeface="宋体" panose="02010600030101010101" pitchFamily="2" charset="-122"/>
            </a:endParaRPr>
          </a:p>
        </p:txBody>
      </p:sp>
      <p:grpSp>
        <p:nvGrpSpPr>
          <p:cNvPr id="103" name="组合 102"/>
          <p:cNvGrpSpPr/>
          <p:nvPr/>
        </p:nvGrpSpPr>
        <p:grpSpPr>
          <a:xfrm>
            <a:off x="8400804" y="0"/>
            <a:ext cx="851355" cy="6858000"/>
            <a:chOff x="8400804" y="0"/>
            <a:chExt cx="851355" cy="6858000"/>
          </a:xfrm>
        </p:grpSpPr>
        <p:grpSp>
          <p:nvGrpSpPr>
            <p:cNvPr id="104" name="组 9"/>
            <p:cNvGrpSpPr/>
            <p:nvPr/>
          </p:nvGrpSpPr>
          <p:grpSpPr>
            <a:xfrm>
              <a:off x="8400804" y="0"/>
              <a:ext cx="733409" cy="6858000"/>
              <a:chOff x="9055676" y="0"/>
              <a:chExt cx="3136324" cy="6858000"/>
            </a:xfrm>
          </p:grpSpPr>
          <p:sp>
            <p:nvSpPr>
              <p:cNvPr id="106"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7"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8"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9" name="矩形 108"/>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0"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05"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87749">
                                            <p:txEl>
                                              <p:pRg st="0" end="0"/>
                                            </p:txEl>
                                          </p:spTgt>
                                        </p:tgtEl>
                                        <p:attrNameLst>
                                          <p:attrName>style.visibility</p:attrName>
                                        </p:attrNameLst>
                                      </p:cBhvr>
                                      <p:to>
                                        <p:strVal val="visible"/>
                                      </p:to>
                                    </p:set>
                                    <p:anim calcmode="lin" valueType="num">
                                      <p:cBhvr additive="base">
                                        <p:cTn id="7" dur="500" fill="hold"/>
                                        <p:tgtEl>
                                          <p:spTgt spid="28774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8774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749" grpId="0" build="p"/>
    </p:bld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8770"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A260346A-314F-4EAF-A029-B25A4390FEFB}" type="datetime1">
              <a:rPr lang="zh-CN" altLang="en-US" sz="1400"/>
              <a:t>2025/5/30</a:t>
            </a:fld>
            <a:endParaRPr lang="zh-CN" altLang="en-US" sz="1400"/>
          </a:p>
        </p:txBody>
      </p:sp>
      <p:sp>
        <p:nvSpPr>
          <p:cNvPr id="288771"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88A475C8-0CC5-4E62-831D-1270E31D7CFB}" type="slidenum">
              <a:rPr lang="en-US" altLang="zh-CN" sz="1400"/>
              <a:t>85</a:t>
            </a:fld>
            <a:endParaRPr lang="en-US" altLang="zh-CN" sz="1400"/>
          </a:p>
        </p:txBody>
      </p:sp>
      <p:sp>
        <p:nvSpPr>
          <p:cNvPr id="288772" name="Rectangle 2"/>
          <p:cNvSpPr>
            <a:spLocks noGrp="1" noChangeArrowheads="1"/>
          </p:cNvSpPr>
          <p:nvPr>
            <p:ph type="title" idx="4294967295"/>
          </p:nvPr>
        </p:nvSpPr>
        <p:spPr>
          <a:xfrm>
            <a:off x="628650" y="365126"/>
            <a:ext cx="6526530" cy="709611"/>
          </a:xfrm>
        </p:spPr>
        <p:txBody>
          <a:bodyPr>
            <a:normAutofit/>
          </a:bodyPr>
          <a:lstStyle/>
          <a:p>
            <a:pPr eaLnBrk="1" hangingPunct="1"/>
            <a:r>
              <a:rPr lang="en-US" altLang="zh-CN" sz="4000" b="1" dirty="0">
                <a:solidFill>
                  <a:srgbClr val="FF0000"/>
                </a:solidFill>
                <a:latin typeface="华文宋体" panose="02010600040101010101" pitchFamily="2" charset="-122"/>
                <a:ea typeface="华文宋体" panose="02010600040101010101" pitchFamily="2" charset="-122"/>
              </a:rPr>
              <a:t>11.1 </a:t>
            </a:r>
            <a:r>
              <a:rPr lang="zh-CN" altLang="en-US" sz="4000" b="1" dirty="0">
                <a:solidFill>
                  <a:srgbClr val="FF0000"/>
                </a:solidFill>
                <a:latin typeface="华文宋体" panose="02010600040101010101" pitchFamily="2" charset="-122"/>
                <a:ea typeface="华文宋体" panose="02010600040101010101" pitchFamily="2" charset="-122"/>
              </a:rPr>
              <a:t>循环网络的组织 </a:t>
            </a:r>
          </a:p>
        </p:txBody>
      </p:sp>
      <p:sp>
        <p:nvSpPr>
          <p:cNvPr id="288773" name="Rectangle 3"/>
          <p:cNvSpPr>
            <a:spLocks noGrp="1" noChangeArrowheads="1"/>
          </p:cNvSpPr>
          <p:nvPr>
            <p:ph type="body" idx="4294967295"/>
          </p:nvPr>
        </p:nvSpPr>
        <p:spPr>
          <a:xfrm>
            <a:off x="457200" y="1301750"/>
            <a:ext cx="7783830" cy="4827588"/>
          </a:xfrm>
        </p:spPr>
        <p:txBody>
          <a:bodyPr>
            <a:normAutofit/>
          </a:bodyPr>
          <a:lstStyle/>
          <a:p>
            <a:pPr marL="0" indent="0" algn="just" eaLnBrk="1" hangingPunct="1">
              <a:lnSpc>
                <a:spcPct val="130000"/>
              </a:lnSpc>
              <a:spcBef>
                <a:spcPct val="0"/>
              </a:spcBef>
            </a:pPr>
            <a:r>
              <a:rPr lang="zh-CN" altLang="en-US" b="1" dirty="0">
                <a:latin typeface="华文宋体" panose="02010600040101010101" pitchFamily="2" charset="-122"/>
                <a:ea typeface="华文宋体" panose="02010600040101010101" pitchFamily="2" charset="-122"/>
              </a:rPr>
              <a:t>联接：神经元之间都是</a:t>
            </a:r>
            <a:r>
              <a:rPr lang="zh-CN" altLang="en-US" b="1" dirty="0">
                <a:solidFill>
                  <a:srgbClr val="FF3300"/>
                </a:solidFill>
                <a:latin typeface="华文宋体" panose="02010600040101010101" pitchFamily="2" charset="-122"/>
                <a:ea typeface="华文宋体" panose="02010600040101010101" pitchFamily="2" charset="-122"/>
              </a:rPr>
              <a:t>互联</a:t>
            </a:r>
            <a:r>
              <a:rPr lang="zh-CN" altLang="en-US" b="1" dirty="0">
                <a:latin typeface="华文宋体" panose="02010600040101010101" pitchFamily="2" charset="-122"/>
                <a:ea typeface="华文宋体" panose="02010600040101010101" pitchFamily="2" charset="-122"/>
              </a:rPr>
              <a:t>的</a:t>
            </a:r>
            <a:r>
              <a:rPr lang="en-US" altLang="zh-CN" b="1" dirty="0" err="1">
                <a:latin typeface="华文宋体" panose="02010600040101010101" pitchFamily="2" charset="-122"/>
                <a:ea typeface="华文宋体" panose="02010600040101010101" pitchFamily="2" charset="-122"/>
              </a:rPr>
              <a:t>w</a:t>
            </a:r>
            <a:r>
              <a:rPr lang="en-US" altLang="zh-CN" b="1" baseline="-30000" dirty="0" err="1">
                <a:latin typeface="华文宋体" panose="02010600040101010101" pitchFamily="2" charset="-122"/>
                <a:ea typeface="华文宋体" panose="02010600040101010101" pitchFamily="2" charset="-122"/>
              </a:rPr>
              <a:t>ij</a:t>
            </a:r>
            <a:r>
              <a:rPr lang="zh-CN" altLang="en-US" b="1" dirty="0">
                <a:latin typeface="华文宋体" panose="02010600040101010101" pitchFamily="2" charset="-122"/>
                <a:ea typeface="华文宋体" panose="02010600040101010101" pitchFamily="2" charset="-122"/>
              </a:rPr>
              <a:t>，每个神经元都</a:t>
            </a:r>
            <a:r>
              <a:rPr lang="zh-CN" altLang="en-US" b="1" dirty="0">
                <a:solidFill>
                  <a:srgbClr val="FF3300"/>
                </a:solidFill>
                <a:latin typeface="华文宋体" panose="02010600040101010101" pitchFamily="2" charset="-122"/>
                <a:ea typeface="华文宋体" panose="02010600040101010101" pitchFamily="2" charset="-122"/>
              </a:rPr>
              <a:t>没有</a:t>
            </a:r>
            <a:r>
              <a:rPr lang="zh-CN" altLang="en-US" b="1" dirty="0">
                <a:latin typeface="华文宋体" panose="02010600040101010101" pitchFamily="2" charset="-122"/>
                <a:ea typeface="华文宋体" panose="02010600040101010101" pitchFamily="2" charset="-122"/>
              </a:rPr>
              <a:t>到自身的联接</a:t>
            </a:r>
            <a:r>
              <a:rPr lang="en-US" altLang="zh-CN" b="1" dirty="0" err="1">
                <a:solidFill>
                  <a:srgbClr val="FF0000"/>
                </a:solidFill>
                <a:latin typeface="华文宋体" panose="02010600040101010101" pitchFamily="2" charset="-122"/>
                <a:ea typeface="华文宋体" panose="02010600040101010101" pitchFamily="2" charset="-122"/>
              </a:rPr>
              <a:t>w</a:t>
            </a:r>
            <a:r>
              <a:rPr lang="en-US" altLang="zh-CN" b="1" baseline="-30000" dirty="0" err="1">
                <a:solidFill>
                  <a:srgbClr val="FF0000"/>
                </a:solidFill>
                <a:latin typeface="华文宋体" panose="02010600040101010101" pitchFamily="2" charset="-122"/>
                <a:ea typeface="华文宋体" panose="02010600040101010101" pitchFamily="2" charset="-122"/>
              </a:rPr>
              <a:t>ii</a:t>
            </a:r>
            <a:r>
              <a:rPr lang="en-US" altLang="zh-CN" b="1" dirty="0">
                <a:solidFill>
                  <a:srgbClr val="FF0000"/>
                </a:solidFill>
                <a:latin typeface="华文宋体" panose="02010600040101010101" pitchFamily="2" charset="-122"/>
                <a:ea typeface="华文宋体" panose="02010600040101010101" pitchFamily="2" charset="-122"/>
              </a:rPr>
              <a:t>=0</a:t>
            </a:r>
            <a:r>
              <a:rPr lang="zh-CN" altLang="en-US" b="1" dirty="0">
                <a:latin typeface="华文宋体" panose="02010600040101010101" pitchFamily="2" charset="-122"/>
                <a:ea typeface="华文宋体" panose="02010600040101010101" pitchFamily="2" charset="-122"/>
              </a:rPr>
              <a:t>。</a:t>
            </a:r>
          </a:p>
          <a:p>
            <a:pPr marL="0" indent="0" algn="just" eaLnBrk="1" hangingPunct="1">
              <a:lnSpc>
                <a:spcPct val="130000"/>
              </a:lnSpc>
              <a:spcBef>
                <a:spcPct val="0"/>
              </a:spcBef>
            </a:pPr>
            <a:r>
              <a:rPr lang="zh-CN" altLang="en-US" b="1" dirty="0">
                <a:latin typeface="华文宋体" panose="02010600040101010101" pitchFamily="2" charset="-122"/>
                <a:ea typeface="华文宋体" panose="02010600040101010101" pitchFamily="2" charset="-122"/>
              </a:rPr>
              <a:t>神经元个数</a:t>
            </a:r>
            <a:r>
              <a:rPr lang="en-US" altLang="zh-CN" b="1" dirty="0">
                <a:latin typeface="华文宋体" panose="02010600040101010101" pitchFamily="2" charset="-122"/>
                <a:ea typeface="华文宋体" panose="02010600040101010101" pitchFamily="2" charset="-122"/>
              </a:rPr>
              <a:t>h</a:t>
            </a:r>
            <a:r>
              <a:rPr lang="zh-CN" altLang="en-US" b="1" dirty="0">
                <a:latin typeface="华文宋体" panose="02010600040101010101" pitchFamily="2" charset="-122"/>
                <a:ea typeface="华文宋体" panose="02010600040101010101" pitchFamily="2" charset="-122"/>
              </a:rPr>
              <a:t>，输入向量维数</a:t>
            </a:r>
            <a:r>
              <a:rPr lang="en-US" altLang="zh-CN" b="1" dirty="0">
                <a:latin typeface="华文宋体" panose="02010600040101010101" pitchFamily="2" charset="-122"/>
                <a:ea typeface="华文宋体" panose="02010600040101010101" pitchFamily="2" charset="-122"/>
              </a:rPr>
              <a:t>n</a:t>
            </a:r>
            <a:r>
              <a:rPr lang="zh-CN" altLang="en-US" b="1" dirty="0">
                <a:latin typeface="华文宋体" panose="02010600040101010101" pitchFamily="2" charset="-122"/>
                <a:ea typeface="华文宋体" panose="02010600040101010101" pitchFamily="2" charset="-122"/>
              </a:rPr>
              <a:t>，输出向量维数</a:t>
            </a:r>
            <a:r>
              <a:rPr lang="en-US" altLang="zh-CN" b="1" dirty="0">
                <a:latin typeface="华文宋体" panose="02010600040101010101" pitchFamily="2" charset="-122"/>
                <a:ea typeface="华文宋体" panose="02010600040101010101" pitchFamily="2" charset="-122"/>
              </a:rPr>
              <a:t>m</a:t>
            </a:r>
            <a:r>
              <a:rPr lang="zh-CN" altLang="en-US" b="1" dirty="0">
                <a:latin typeface="华文宋体" panose="02010600040101010101" pitchFamily="2" charset="-122"/>
                <a:ea typeface="华文宋体" panose="02010600040101010101" pitchFamily="2" charset="-122"/>
              </a:rPr>
              <a:t>。</a:t>
            </a:r>
            <a:r>
              <a:rPr lang="en-US" altLang="zh-CN" b="1" dirty="0" err="1">
                <a:latin typeface="华文宋体" panose="02010600040101010101" pitchFamily="2" charset="-122"/>
                <a:ea typeface="华文宋体" panose="02010600040101010101" pitchFamily="2" charset="-122"/>
              </a:rPr>
              <a:t>h≥n</a:t>
            </a:r>
            <a:r>
              <a:rPr lang="zh-CN" altLang="en-US" b="1" dirty="0">
                <a:latin typeface="华文宋体" panose="02010600040101010101" pitchFamily="2" charset="-122"/>
                <a:ea typeface="华文宋体" panose="02010600040101010101" pitchFamily="2" charset="-122"/>
              </a:rPr>
              <a:t>，</a:t>
            </a:r>
            <a:r>
              <a:rPr lang="en-US" altLang="zh-CN" b="1" dirty="0" err="1">
                <a:latin typeface="华文宋体" panose="02010600040101010101" pitchFamily="2" charset="-122"/>
                <a:ea typeface="华文宋体" panose="02010600040101010101" pitchFamily="2" charset="-122"/>
              </a:rPr>
              <a:t>h≥m</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n≥1</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m≥1</a:t>
            </a:r>
            <a:r>
              <a:rPr lang="zh-CN" altLang="en-US" b="1" dirty="0">
                <a:latin typeface="华文宋体" panose="02010600040101010101" pitchFamily="2" charset="-122"/>
                <a:ea typeface="华文宋体" panose="02010600040101010101" pitchFamily="2" charset="-122"/>
              </a:rPr>
              <a:t>。</a:t>
            </a:r>
          </a:p>
          <a:p>
            <a:pPr marL="0" indent="0" algn="just" eaLnBrk="1" hangingPunct="1">
              <a:lnSpc>
                <a:spcPct val="130000"/>
              </a:lnSpc>
              <a:spcBef>
                <a:spcPct val="0"/>
              </a:spcBef>
            </a:pPr>
            <a:r>
              <a:rPr lang="zh-CN" altLang="en-US" b="1" dirty="0">
                <a:latin typeface="华文宋体" panose="02010600040101010101" pitchFamily="2" charset="-122"/>
                <a:ea typeface="华文宋体" panose="02010600040101010101" pitchFamily="2" charset="-122"/>
              </a:rPr>
              <a:t>神经元：输入、输出、隐藏</a:t>
            </a:r>
          </a:p>
          <a:p>
            <a:pPr marL="0" indent="0" algn="just" eaLnBrk="1" hangingPunct="1">
              <a:lnSpc>
                <a:spcPct val="130000"/>
              </a:lnSpc>
              <a:spcBef>
                <a:spcPct val="0"/>
              </a:spcBef>
            </a:pPr>
            <a:r>
              <a:rPr lang="zh-CN" altLang="en-US" b="1" dirty="0">
                <a:latin typeface="华文宋体" panose="02010600040101010101" pitchFamily="2" charset="-122"/>
                <a:ea typeface="华文宋体" panose="02010600040101010101" pitchFamily="2" charset="-122"/>
              </a:rPr>
              <a:t>状态变化：非同步、同步</a:t>
            </a:r>
          </a:p>
          <a:p>
            <a:pPr marL="0" indent="0" algn="just" eaLnBrk="1" hangingPunct="1">
              <a:lnSpc>
                <a:spcPct val="130000"/>
              </a:lnSpc>
              <a:spcBef>
                <a:spcPct val="0"/>
              </a:spcBef>
            </a:pPr>
            <a:r>
              <a:rPr lang="zh-CN" altLang="en-US" b="1" dirty="0">
                <a:latin typeface="华文宋体" panose="02010600040101010101" pitchFamily="2" charset="-122"/>
                <a:ea typeface="华文宋体" panose="02010600040101010101" pitchFamily="2" charset="-122"/>
              </a:rPr>
              <a:t>输入向量：</a:t>
            </a:r>
            <a:r>
              <a:rPr lang="en-US" altLang="zh-CN" b="1" dirty="0">
                <a:latin typeface="华文宋体" panose="02010600040101010101" pitchFamily="2" charset="-122"/>
                <a:ea typeface="华文宋体" panose="02010600040101010101" pitchFamily="2" charset="-122"/>
              </a:rPr>
              <a:t>X=(x</a:t>
            </a:r>
            <a:r>
              <a:rPr lang="en-US" altLang="zh-CN" b="1" baseline="-30000" dirty="0">
                <a:latin typeface="华文宋体" panose="02010600040101010101" pitchFamily="2" charset="-122"/>
                <a:ea typeface="华文宋体" panose="02010600040101010101" pitchFamily="2" charset="-122"/>
              </a:rPr>
              <a:t>1</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x</a:t>
            </a:r>
            <a:r>
              <a:rPr lang="en-US" altLang="zh-CN" b="1" baseline="-30000" dirty="0">
                <a:latin typeface="华文宋体" panose="02010600040101010101" pitchFamily="2" charset="-122"/>
                <a:ea typeface="华文宋体" panose="02010600040101010101" pitchFamily="2" charset="-122"/>
              </a:rPr>
              <a:t>2</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a:t>
            </a:r>
            <a:r>
              <a:rPr lang="en-US" altLang="zh-CN" b="1" dirty="0" err="1">
                <a:latin typeface="华文宋体" panose="02010600040101010101" pitchFamily="2" charset="-122"/>
                <a:ea typeface="华文宋体" panose="02010600040101010101" pitchFamily="2" charset="-122"/>
              </a:rPr>
              <a:t>x</a:t>
            </a:r>
            <a:r>
              <a:rPr lang="en-US" altLang="zh-CN" b="1" baseline="-30000" dirty="0" err="1">
                <a:latin typeface="华文宋体" panose="02010600040101010101" pitchFamily="2" charset="-122"/>
                <a:ea typeface="华文宋体" panose="02010600040101010101" pitchFamily="2" charset="-122"/>
              </a:rPr>
              <a:t>n</a:t>
            </a:r>
            <a:r>
              <a:rPr lang="en-US" altLang="zh-CN" b="1" dirty="0">
                <a:latin typeface="华文宋体" panose="02010600040101010101" pitchFamily="2" charset="-122"/>
                <a:ea typeface="华文宋体" panose="02010600040101010101" pitchFamily="2" charset="-122"/>
              </a:rPr>
              <a:t>)</a:t>
            </a:r>
          </a:p>
          <a:p>
            <a:pPr marL="0" indent="0" eaLnBrk="1" hangingPunct="1">
              <a:lnSpc>
                <a:spcPct val="130000"/>
              </a:lnSpc>
              <a:spcBef>
                <a:spcPct val="0"/>
              </a:spcBef>
            </a:pPr>
            <a:r>
              <a:rPr lang="zh-CN" altLang="en-US" b="1" dirty="0">
                <a:latin typeface="华文宋体" panose="02010600040101010101" pitchFamily="2" charset="-122"/>
                <a:ea typeface="华文宋体" panose="02010600040101010101" pitchFamily="2" charset="-122"/>
              </a:rPr>
              <a:t>输出向量：</a:t>
            </a:r>
            <a:r>
              <a:rPr lang="en-US" altLang="zh-CN" b="1" dirty="0">
                <a:latin typeface="华文宋体" panose="02010600040101010101" pitchFamily="2" charset="-122"/>
                <a:ea typeface="华文宋体" panose="02010600040101010101" pitchFamily="2" charset="-122"/>
              </a:rPr>
              <a:t>O=(o</a:t>
            </a:r>
            <a:r>
              <a:rPr lang="en-US" altLang="zh-CN" b="1" baseline="-30000" dirty="0">
                <a:latin typeface="华文宋体" panose="02010600040101010101" pitchFamily="2" charset="-122"/>
                <a:ea typeface="华文宋体" panose="02010600040101010101" pitchFamily="2" charset="-122"/>
              </a:rPr>
              <a:t>1</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o</a:t>
            </a:r>
            <a:r>
              <a:rPr lang="en-US" altLang="zh-CN" b="1" baseline="-30000" dirty="0">
                <a:latin typeface="华文宋体" panose="02010600040101010101" pitchFamily="2" charset="-122"/>
                <a:ea typeface="华文宋体" panose="02010600040101010101" pitchFamily="2" charset="-122"/>
              </a:rPr>
              <a:t>2</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o</a:t>
            </a:r>
            <a:r>
              <a:rPr lang="en-US" altLang="zh-CN" b="1" baseline="-30000" dirty="0">
                <a:latin typeface="华文宋体" panose="02010600040101010101" pitchFamily="2" charset="-122"/>
                <a:ea typeface="华文宋体" panose="02010600040101010101" pitchFamily="2" charset="-122"/>
              </a:rPr>
              <a:t>m</a:t>
            </a:r>
            <a:r>
              <a:rPr lang="en-US" altLang="zh-CN" b="1" dirty="0">
                <a:latin typeface="华文宋体" panose="02010600040101010101" pitchFamily="2" charset="-122"/>
                <a:ea typeface="华文宋体" panose="02010600040101010101" pitchFamily="2" charset="-122"/>
              </a:rPr>
              <a:t>) </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39B24AD8-B411-4B18-942F-145E09F14E59}"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sp>
        <p:nvSpPr>
          <p:cNvPr id="7" name="长方形 3"/>
          <p:cNvSpPr/>
          <p:nvPr/>
        </p:nvSpPr>
        <p:spPr>
          <a:xfrm>
            <a:off x="8439682" y="0"/>
            <a:ext cx="694531"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nvGrpSpPr>
          <p:cNvPr id="8" name="组合 7"/>
          <p:cNvGrpSpPr/>
          <p:nvPr/>
        </p:nvGrpSpPr>
        <p:grpSpPr>
          <a:xfrm>
            <a:off x="8400804" y="0"/>
            <a:ext cx="851355" cy="6858000"/>
            <a:chOff x="8400804" y="0"/>
            <a:chExt cx="851355" cy="6858000"/>
          </a:xfrm>
        </p:grpSpPr>
        <p:grpSp>
          <p:nvGrpSpPr>
            <p:cNvPr id="9" name="组 9"/>
            <p:cNvGrpSpPr/>
            <p:nvPr/>
          </p:nvGrpSpPr>
          <p:grpSpPr>
            <a:xfrm>
              <a:off x="8400804" y="0"/>
              <a:ext cx="733409" cy="6858000"/>
              <a:chOff x="9055676" y="0"/>
              <a:chExt cx="3136324" cy="6858000"/>
            </a:xfrm>
          </p:grpSpPr>
          <p:sp>
            <p:nvSpPr>
              <p:cNvPr id="11"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矩形 13"/>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0"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88773">
                                            <p:txEl>
                                              <p:pRg st="0" end="0"/>
                                            </p:txEl>
                                          </p:spTgt>
                                        </p:tgtEl>
                                        <p:attrNameLst>
                                          <p:attrName>style.visibility</p:attrName>
                                        </p:attrNameLst>
                                      </p:cBhvr>
                                      <p:to>
                                        <p:strVal val="visible"/>
                                      </p:to>
                                    </p:set>
                                    <p:anim calcmode="lin" valueType="num">
                                      <p:cBhvr additive="base">
                                        <p:cTn id="7" dur="500" fill="hold"/>
                                        <p:tgtEl>
                                          <p:spTgt spid="28877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8877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88773">
                                            <p:txEl>
                                              <p:pRg st="1" end="1"/>
                                            </p:txEl>
                                          </p:spTgt>
                                        </p:tgtEl>
                                        <p:attrNameLst>
                                          <p:attrName>style.visibility</p:attrName>
                                        </p:attrNameLst>
                                      </p:cBhvr>
                                      <p:to>
                                        <p:strVal val="visible"/>
                                      </p:to>
                                    </p:set>
                                    <p:anim calcmode="lin" valueType="num">
                                      <p:cBhvr additive="base">
                                        <p:cTn id="13" dur="500" fill="hold"/>
                                        <p:tgtEl>
                                          <p:spTgt spid="28877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8877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88773">
                                            <p:txEl>
                                              <p:pRg st="2" end="2"/>
                                            </p:txEl>
                                          </p:spTgt>
                                        </p:tgtEl>
                                        <p:attrNameLst>
                                          <p:attrName>style.visibility</p:attrName>
                                        </p:attrNameLst>
                                      </p:cBhvr>
                                      <p:to>
                                        <p:strVal val="visible"/>
                                      </p:to>
                                    </p:set>
                                    <p:anim calcmode="lin" valueType="num">
                                      <p:cBhvr additive="base">
                                        <p:cTn id="19" dur="500" fill="hold"/>
                                        <p:tgtEl>
                                          <p:spTgt spid="28877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8877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88773">
                                            <p:txEl>
                                              <p:pRg st="3" end="3"/>
                                            </p:txEl>
                                          </p:spTgt>
                                        </p:tgtEl>
                                        <p:attrNameLst>
                                          <p:attrName>style.visibility</p:attrName>
                                        </p:attrNameLst>
                                      </p:cBhvr>
                                      <p:to>
                                        <p:strVal val="visible"/>
                                      </p:to>
                                    </p:set>
                                    <p:anim calcmode="lin" valueType="num">
                                      <p:cBhvr additive="base">
                                        <p:cTn id="25" dur="500" fill="hold"/>
                                        <p:tgtEl>
                                          <p:spTgt spid="28877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8877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88773">
                                            <p:txEl>
                                              <p:pRg st="4" end="4"/>
                                            </p:txEl>
                                          </p:spTgt>
                                        </p:tgtEl>
                                        <p:attrNameLst>
                                          <p:attrName>style.visibility</p:attrName>
                                        </p:attrNameLst>
                                      </p:cBhvr>
                                      <p:to>
                                        <p:strVal val="visible"/>
                                      </p:to>
                                    </p:set>
                                    <p:anim calcmode="lin" valueType="num">
                                      <p:cBhvr additive="base">
                                        <p:cTn id="31" dur="500" fill="hold"/>
                                        <p:tgtEl>
                                          <p:spTgt spid="28877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8877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88773">
                                            <p:txEl>
                                              <p:pRg st="5" end="5"/>
                                            </p:txEl>
                                          </p:spTgt>
                                        </p:tgtEl>
                                        <p:attrNameLst>
                                          <p:attrName>style.visibility</p:attrName>
                                        </p:attrNameLst>
                                      </p:cBhvr>
                                      <p:to>
                                        <p:strVal val="visible"/>
                                      </p:to>
                                    </p:set>
                                    <p:anim calcmode="lin" valueType="num">
                                      <p:cBhvr additive="base">
                                        <p:cTn id="37" dur="500" fill="hold"/>
                                        <p:tgtEl>
                                          <p:spTgt spid="288773">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8877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773" grpId="0" build="p"/>
    </p:bld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9794"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B1E3523E-3935-4FB6-AF23-D0F786A7139C}" type="datetime1">
              <a:rPr lang="zh-CN" altLang="en-US" sz="1400"/>
              <a:t>2025/5/30</a:t>
            </a:fld>
            <a:endParaRPr lang="zh-CN" altLang="en-US" sz="1400"/>
          </a:p>
        </p:txBody>
      </p:sp>
      <p:sp>
        <p:nvSpPr>
          <p:cNvPr id="28979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48B153CD-5892-4DDB-AAF8-7848ACCA2FEE}" type="slidenum">
              <a:rPr lang="en-US" altLang="zh-CN" sz="1400"/>
              <a:t>86</a:t>
            </a:fld>
            <a:endParaRPr lang="en-US" altLang="zh-CN" sz="1400"/>
          </a:p>
        </p:txBody>
      </p:sp>
      <p:sp>
        <p:nvSpPr>
          <p:cNvPr id="289797" name="Rectangle 3"/>
          <p:cNvSpPr>
            <a:spLocks noGrp="1" noChangeArrowheads="1"/>
          </p:cNvSpPr>
          <p:nvPr>
            <p:ph type="body" idx="4294967295"/>
          </p:nvPr>
        </p:nvSpPr>
        <p:spPr>
          <a:xfrm>
            <a:off x="685800" y="1828800"/>
            <a:ext cx="3886200" cy="533400"/>
          </a:xfrm>
        </p:spPr>
        <p:txBody>
          <a:bodyPr/>
          <a:lstStyle/>
          <a:p>
            <a:pPr eaLnBrk="1" hangingPunct="1">
              <a:lnSpc>
                <a:spcPct val="90000"/>
              </a:lnSpc>
              <a:buFontTx/>
              <a:buNone/>
            </a:pPr>
            <a:r>
              <a:rPr lang="zh-CN" altLang="en-US" b="1" dirty="0">
                <a:latin typeface="华文宋体" panose="02010600040101010101" pitchFamily="2" charset="-122"/>
                <a:ea typeface="华文宋体" panose="02010600040101010101" pitchFamily="2" charset="-122"/>
              </a:rPr>
              <a:t>神经元的网络输入： </a:t>
            </a:r>
          </a:p>
        </p:txBody>
      </p:sp>
      <p:graphicFrame>
        <p:nvGraphicFramePr>
          <p:cNvPr id="289798" name="对象 289797"/>
          <p:cNvGraphicFramePr>
            <a:graphicFrameLocks noChangeAspect="1"/>
          </p:cNvGraphicFramePr>
          <p:nvPr/>
        </p:nvGraphicFramePr>
        <p:xfrm>
          <a:off x="4572000" y="1600200"/>
          <a:ext cx="3062288" cy="1033463"/>
        </p:xfrm>
        <a:graphic>
          <a:graphicData uri="http://schemas.openxmlformats.org/presentationml/2006/ole">
            <mc:AlternateContent xmlns:mc="http://schemas.openxmlformats.org/markup-compatibility/2006">
              <mc:Choice xmlns:v="urn:schemas-microsoft-com:vml" Requires="v">
                <p:oleObj spid="_x0000_s25713" r:id="rId3" imgW="1400810" imgH="394970" progId="Equation.3">
                  <p:embed/>
                </p:oleObj>
              </mc:Choice>
              <mc:Fallback>
                <p:oleObj r:id="rId3" imgW="1400810" imgH="394970" progId="Equation.3">
                  <p:embed/>
                  <p:pic>
                    <p:nvPicPr>
                      <p:cNvPr id="0" name="对象 28979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600200"/>
                        <a:ext cx="3062288"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89799" name="AutoShape 5"/>
          <p:cNvSpPr/>
          <p:nvPr/>
        </p:nvSpPr>
        <p:spPr bwMode="auto">
          <a:xfrm>
            <a:off x="3505200" y="2895600"/>
            <a:ext cx="228600" cy="1524000"/>
          </a:xfrm>
          <a:prstGeom prst="leftBrace">
            <a:avLst>
              <a:gd name="adj1" fmla="val 55309"/>
              <a:gd name="adj2" fmla="val 50000"/>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289800" name="Rectangle 6"/>
          <p:cNvSpPr>
            <a:spLocks noChangeArrowheads="1"/>
          </p:cNvSpPr>
          <p:nvPr/>
        </p:nvSpPr>
        <p:spPr bwMode="auto">
          <a:xfrm>
            <a:off x="685800" y="3352800"/>
            <a:ext cx="27924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b="1" dirty="0">
                <a:latin typeface="华文宋体" panose="02010600040101010101" pitchFamily="2" charset="-122"/>
                <a:ea typeface="华文宋体" panose="02010600040101010101" pitchFamily="2" charset="-122"/>
              </a:rPr>
              <a:t>阈值函数：</a:t>
            </a:r>
            <a:r>
              <a:rPr lang="en-US" altLang="zh-CN" b="1" dirty="0" err="1">
                <a:latin typeface="华文宋体" panose="02010600040101010101" pitchFamily="2" charset="-122"/>
                <a:ea typeface="华文宋体" panose="02010600040101010101" pitchFamily="2" charset="-122"/>
              </a:rPr>
              <a:t>o</a:t>
            </a:r>
            <a:r>
              <a:rPr lang="en-US" altLang="zh-CN" b="1" baseline="-30000" dirty="0" err="1">
                <a:latin typeface="华文宋体" panose="02010600040101010101" pitchFamily="2" charset="-122"/>
                <a:ea typeface="华文宋体" panose="02010600040101010101" pitchFamily="2" charset="-122"/>
              </a:rPr>
              <a:t>j</a:t>
            </a:r>
            <a:r>
              <a:rPr lang="en-US" altLang="zh-CN" b="1" dirty="0">
                <a:latin typeface="华文宋体" panose="02010600040101010101" pitchFamily="2" charset="-122"/>
                <a:ea typeface="华文宋体" panose="02010600040101010101" pitchFamily="2" charset="-122"/>
              </a:rPr>
              <a:t>=</a:t>
            </a:r>
          </a:p>
        </p:txBody>
      </p:sp>
      <p:sp>
        <p:nvSpPr>
          <p:cNvPr id="289801" name="Rectangle 7"/>
          <p:cNvSpPr>
            <a:spLocks noChangeArrowheads="1"/>
          </p:cNvSpPr>
          <p:nvPr/>
        </p:nvSpPr>
        <p:spPr bwMode="auto">
          <a:xfrm>
            <a:off x="3733800" y="2819400"/>
            <a:ext cx="3445174" cy="53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buFontTx/>
              <a:buNone/>
            </a:pPr>
            <a:r>
              <a:rPr lang="en-US" altLang="zh-CN" b="1" dirty="0">
                <a:latin typeface="华文宋体" panose="02010600040101010101" pitchFamily="2" charset="-122"/>
                <a:ea typeface="华文宋体" panose="02010600040101010101" pitchFamily="2" charset="-122"/>
              </a:rPr>
              <a:t>1		if </a:t>
            </a:r>
            <a:r>
              <a:rPr lang="en-US" altLang="zh-CN" b="1" dirty="0" err="1">
                <a:latin typeface="华文宋体" panose="02010600040101010101" pitchFamily="2" charset="-122"/>
                <a:ea typeface="华文宋体" panose="02010600040101010101" pitchFamily="2" charset="-122"/>
              </a:rPr>
              <a:t>net</a:t>
            </a:r>
            <a:r>
              <a:rPr lang="en-US" altLang="zh-CN" b="1" baseline="-30000" dirty="0" err="1">
                <a:latin typeface="华文宋体" panose="02010600040101010101" pitchFamily="2" charset="-122"/>
                <a:ea typeface="华文宋体" panose="02010600040101010101" pitchFamily="2" charset="-122"/>
              </a:rPr>
              <a:t>j</a:t>
            </a:r>
            <a:r>
              <a:rPr lang="en-US" altLang="zh-CN" b="1" dirty="0">
                <a:latin typeface="华文宋体" panose="02010600040101010101" pitchFamily="2" charset="-122"/>
                <a:ea typeface="华文宋体" panose="02010600040101010101" pitchFamily="2" charset="-122"/>
              </a:rPr>
              <a:t>&gt;</a:t>
            </a:r>
            <a:r>
              <a:rPr lang="en-US" altLang="zh-CN" b="1" dirty="0" err="1">
                <a:latin typeface="华文宋体" panose="02010600040101010101" pitchFamily="2" charset="-122"/>
                <a:ea typeface="华文宋体" panose="02010600040101010101" pitchFamily="2" charset="-122"/>
              </a:rPr>
              <a:t>θ</a:t>
            </a:r>
            <a:r>
              <a:rPr lang="en-US" altLang="zh-CN" b="1" baseline="-30000" dirty="0" err="1">
                <a:latin typeface="华文宋体" panose="02010600040101010101" pitchFamily="2" charset="-122"/>
                <a:ea typeface="华文宋体" panose="02010600040101010101" pitchFamily="2" charset="-122"/>
              </a:rPr>
              <a:t>j</a:t>
            </a:r>
            <a:endParaRPr lang="en-US" altLang="zh-CN" b="1" baseline="-30000" dirty="0">
              <a:latin typeface="华文宋体" panose="02010600040101010101" pitchFamily="2" charset="-122"/>
              <a:ea typeface="华文宋体" panose="02010600040101010101" pitchFamily="2" charset="-122"/>
            </a:endParaRPr>
          </a:p>
        </p:txBody>
      </p:sp>
      <p:sp>
        <p:nvSpPr>
          <p:cNvPr id="289802" name="Rectangle 8"/>
          <p:cNvSpPr>
            <a:spLocks noChangeArrowheads="1"/>
          </p:cNvSpPr>
          <p:nvPr/>
        </p:nvSpPr>
        <p:spPr bwMode="auto">
          <a:xfrm>
            <a:off x="3733800" y="3505200"/>
            <a:ext cx="38417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b="1" dirty="0">
                <a:latin typeface="华文宋体" panose="02010600040101010101" pitchFamily="2" charset="-122"/>
                <a:ea typeface="华文宋体" panose="02010600040101010101" pitchFamily="2" charset="-122"/>
              </a:rPr>
              <a:t>0		if </a:t>
            </a:r>
            <a:r>
              <a:rPr lang="en-US" altLang="zh-CN" b="1" dirty="0" err="1">
                <a:latin typeface="华文宋体" panose="02010600040101010101" pitchFamily="2" charset="-122"/>
                <a:ea typeface="华文宋体" panose="02010600040101010101" pitchFamily="2" charset="-122"/>
              </a:rPr>
              <a:t>net</a:t>
            </a:r>
            <a:r>
              <a:rPr lang="en-US" altLang="zh-CN" b="1" baseline="-30000" dirty="0" err="1">
                <a:latin typeface="华文宋体" panose="02010600040101010101" pitchFamily="2" charset="-122"/>
                <a:ea typeface="华文宋体" panose="02010600040101010101" pitchFamily="2" charset="-122"/>
              </a:rPr>
              <a:t>j</a:t>
            </a:r>
            <a:r>
              <a:rPr lang="en-US" altLang="zh-CN" b="1" dirty="0">
                <a:latin typeface="华文宋体" panose="02010600040101010101" pitchFamily="2" charset="-122"/>
                <a:ea typeface="华文宋体" panose="02010600040101010101" pitchFamily="2" charset="-122"/>
              </a:rPr>
              <a:t>&lt;</a:t>
            </a:r>
            <a:r>
              <a:rPr lang="en-US" altLang="zh-CN" b="1" dirty="0" err="1">
                <a:latin typeface="华文宋体" panose="02010600040101010101" pitchFamily="2" charset="-122"/>
                <a:ea typeface="华文宋体" panose="02010600040101010101" pitchFamily="2" charset="-122"/>
              </a:rPr>
              <a:t>θ</a:t>
            </a:r>
            <a:r>
              <a:rPr lang="en-US" altLang="zh-CN" b="1" baseline="-30000" dirty="0" err="1">
                <a:latin typeface="华文宋体" panose="02010600040101010101" pitchFamily="2" charset="-122"/>
                <a:ea typeface="华文宋体" panose="02010600040101010101" pitchFamily="2" charset="-122"/>
              </a:rPr>
              <a:t>j</a:t>
            </a:r>
            <a:r>
              <a:rPr lang="en-US" altLang="zh-CN" b="1" dirty="0">
                <a:latin typeface="华文宋体" panose="02010600040101010101" pitchFamily="2" charset="-122"/>
                <a:ea typeface="华文宋体" panose="02010600040101010101" pitchFamily="2" charset="-122"/>
              </a:rPr>
              <a:t>	</a:t>
            </a:r>
          </a:p>
        </p:txBody>
      </p:sp>
      <p:sp>
        <p:nvSpPr>
          <p:cNvPr id="289803" name="Rectangle 9"/>
          <p:cNvSpPr>
            <a:spLocks noChangeArrowheads="1"/>
          </p:cNvSpPr>
          <p:nvPr/>
        </p:nvSpPr>
        <p:spPr bwMode="auto">
          <a:xfrm>
            <a:off x="3733800" y="4229995"/>
            <a:ext cx="344517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b="1" dirty="0" err="1">
                <a:latin typeface="华文宋体" panose="02010600040101010101" pitchFamily="2" charset="-122"/>
                <a:ea typeface="华文宋体" panose="02010600040101010101" pitchFamily="2" charset="-122"/>
              </a:rPr>
              <a:t>o</a:t>
            </a:r>
            <a:r>
              <a:rPr lang="en-US" altLang="zh-CN" b="1" baseline="-30000" dirty="0" err="1">
                <a:latin typeface="华文宋体" panose="02010600040101010101" pitchFamily="2" charset="-122"/>
                <a:ea typeface="华文宋体" panose="02010600040101010101" pitchFamily="2" charset="-122"/>
              </a:rPr>
              <a:t>j</a:t>
            </a:r>
            <a:r>
              <a:rPr lang="en-US" altLang="zh-CN" b="1" dirty="0">
                <a:latin typeface="华文宋体" panose="02010600040101010101" pitchFamily="2" charset="-122"/>
                <a:ea typeface="华文宋体" panose="02010600040101010101" pitchFamily="2" charset="-122"/>
              </a:rPr>
              <a:t>		if </a:t>
            </a:r>
            <a:r>
              <a:rPr lang="en-US" altLang="zh-CN" b="1" dirty="0" err="1">
                <a:latin typeface="华文宋体" panose="02010600040101010101" pitchFamily="2" charset="-122"/>
                <a:ea typeface="华文宋体" panose="02010600040101010101" pitchFamily="2" charset="-122"/>
              </a:rPr>
              <a:t>net</a:t>
            </a:r>
            <a:r>
              <a:rPr lang="en-US" altLang="zh-CN" b="1" baseline="-30000" dirty="0" err="1">
                <a:latin typeface="华文宋体" panose="02010600040101010101" pitchFamily="2" charset="-122"/>
                <a:ea typeface="华文宋体" panose="02010600040101010101" pitchFamily="2" charset="-122"/>
              </a:rPr>
              <a:t>j</a:t>
            </a:r>
            <a:r>
              <a:rPr lang="en-US" altLang="zh-CN" b="1" dirty="0">
                <a:latin typeface="华文宋体" panose="02010600040101010101" pitchFamily="2" charset="-122"/>
                <a:ea typeface="华文宋体" panose="02010600040101010101" pitchFamily="2" charset="-122"/>
              </a:rPr>
              <a:t>=</a:t>
            </a:r>
            <a:r>
              <a:rPr lang="en-US" altLang="zh-CN" b="1" dirty="0" err="1">
                <a:latin typeface="华文宋体" panose="02010600040101010101" pitchFamily="2" charset="-122"/>
                <a:ea typeface="华文宋体" panose="02010600040101010101" pitchFamily="2" charset="-122"/>
              </a:rPr>
              <a:t>θ</a:t>
            </a:r>
            <a:r>
              <a:rPr lang="en-US" altLang="zh-CN" b="1" baseline="-30000" dirty="0" err="1">
                <a:latin typeface="华文宋体" panose="02010600040101010101" pitchFamily="2" charset="-122"/>
                <a:ea typeface="华文宋体" panose="02010600040101010101" pitchFamily="2" charset="-122"/>
              </a:rPr>
              <a:t>j</a:t>
            </a:r>
            <a:endParaRPr lang="en-US" altLang="zh-CN" b="1" baseline="-30000" dirty="0">
              <a:latin typeface="华文宋体" panose="02010600040101010101" pitchFamily="2" charset="-122"/>
              <a:ea typeface="华文宋体" panose="02010600040101010101" pitchFamily="2" charset="-122"/>
            </a:endParaRP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FAA9EA56-05FF-4046-8F0B-5FDEF3256F60}"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sp>
        <p:nvSpPr>
          <p:cNvPr id="13" name="长方形 3"/>
          <p:cNvSpPr/>
          <p:nvPr/>
        </p:nvSpPr>
        <p:spPr>
          <a:xfrm>
            <a:off x="8439682" y="0"/>
            <a:ext cx="694531"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Rectangle 2"/>
          <p:cNvSpPr txBox="1">
            <a:spLocks noChangeArrowheads="1"/>
          </p:cNvSpPr>
          <p:nvPr/>
        </p:nvSpPr>
        <p:spPr>
          <a:xfrm>
            <a:off x="628650" y="365126"/>
            <a:ext cx="6526530" cy="709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a:solidFill>
                  <a:srgbClr val="FF0000"/>
                </a:solidFill>
                <a:latin typeface="华文宋体" panose="02010600040101010101" pitchFamily="2" charset="-122"/>
                <a:ea typeface="华文宋体" panose="02010600040101010101" pitchFamily="2" charset="-122"/>
              </a:rPr>
              <a:t>11.1 </a:t>
            </a:r>
            <a:r>
              <a:rPr lang="zh-CN" altLang="en-US" sz="4000" b="1">
                <a:solidFill>
                  <a:srgbClr val="FF0000"/>
                </a:solidFill>
                <a:latin typeface="华文宋体" panose="02010600040101010101" pitchFamily="2" charset="-122"/>
                <a:ea typeface="华文宋体" panose="02010600040101010101" pitchFamily="2" charset="-122"/>
              </a:rPr>
              <a:t>循环网络的组织 </a:t>
            </a:r>
            <a:endParaRPr lang="zh-CN" altLang="en-US" sz="4000" b="1" dirty="0">
              <a:solidFill>
                <a:srgbClr val="FF0000"/>
              </a:solidFill>
              <a:latin typeface="华文宋体" panose="02010600040101010101" pitchFamily="2" charset="-122"/>
              <a:ea typeface="华文宋体" panose="02010600040101010101" pitchFamily="2" charset="-122"/>
            </a:endParaRPr>
          </a:p>
        </p:txBody>
      </p:sp>
      <p:grpSp>
        <p:nvGrpSpPr>
          <p:cNvPr id="15" name="组合 14"/>
          <p:cNvGrpSpPr/>
          <p:nvPr/>
        </p:nvGrpSpPr>
        <p:grpSpPr>
          <a:xfrm>
            <a:off x="8400804" y="0"/>
            <a:ext cx="851355" cy="6858000"/>
            <a:chOff x="8400804" y="0"/>
            <a:chExt cx="851355" cy="6858000"/>
          </a:xfrm>
        </p:grpSpPr>
        <p:grpSp>
          <p:nvGrpSpPr>
            <p:cNvPr id="16" name="组 9"/>
            <p:cNvGrpSpPr/>
            <p:nvPr/>
          </p:nvGrpSpPr>
          <p:grpSpPr>
            <a:xfrm>
              <a:off x="8400804" y="0"/>
              <a:ext cx="733409" cy="6858000"/>
              <a:chOff x="9055676" y="0"/>
              <a:chExt cx="3136324" cy="6858000"/>
            </a:xfrm>
          </p:grpSpPr>
          <p:sp>
            <p:nvSpPr>
              <p:cNvPr id="1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2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21" name="矩形 2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2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7" name="图形 11" descr="衬衫"/>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89797">
                                            <p:txEl>
                                              <p:pRg st="0" end="0"/>
                                            </p:txEl>
                                          </p:spTgt>
                                        </p:tgtEl>
                                        <p:attrNameLst>
                                          <p:attrName>style.visibility</p:attrName>
                                        </p:attrNameLst>
                                      </p:cBhvr>
                                      <p:to>
                                        <p:strVal val="visible"/>
                                      </p:to>
                                    </p:set>
                                    <p:anim calcmode="lin" valueType="num">
                                      <p:cBhvr additive="base">
                                        <p:cTn id="7" dur="500" fill="hold"/>
                                        <p:tgtEl>
                                          <p:spTgt spid="28979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8979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89798"/>
                                        </p:tgtEl>
                                        <p:attrNameLst>
                                          <p:attrName>style.visibility</p:attrName>
                                        </p:attrNameLst>
                                      </p:cBhvr>
                                      <p:to>
                                        <p:strVal val="visible"/>
                                      </p:to>
                                    </p:set>
                                    <p:anim calcmode="lin" valueType="num">
                                      <p:cBhvr additive="base">
                                        <p:cTn id="13" dur="500" fill="hold"/>
                                        <p:tgtEl>
                                          <p:spTgt spid="289798"/>
                                        </p:tgtEl>
                                        <p:attrNameLst>
                                          <p:attrName>ppt_x</p:attrName>
                                        </p:attrNameLst>
                                      </p:cBhvr>
                                      <p:tavLst>
                                        <p:tav tm="0">
                                          <p:val>
                                            <p:strVal val="0-#ppt_w/2"/>
                                          </p:val>
                                        </p:tav>
                                        <p:tav tm="100000">
                                          <p:val>
                                            <p:strVal val="#ppt_x"/>
                                          </p:val>
                                        </p:tav>
                                      </p:tavLst>
                                    </p:anim>
                                    <p:anim calcmode="lin" valueType="num">
                                      <p:cBhvr additive="base">
                                        <p:cTn id="14" dur="500" fill="hold"/>
                                        <p:tgtEl>
                                          <p:spTgt spid="28979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89800"/>
                                        </p:tgtEl>
                                        <p:attrNameLst>
                                          <p:attrName>style.visibility</p:attrName>
                                        </p:attrNameLst>
                                      </p:cBhvr>
                                      <p:to>
                                        <p:strVal val="visible"/>
                                      </p:to>
                                    </p:set>
                                    <p:anim calcmode="lin" valueType="num">
                                      <p:cBhvr additive="base">
                                        <p:cTn id="19" dur="500" fill="hold"/>
                                        <p:tgtEl>
                                          <p:spTgt spid="289800"/>
                                        </p:tgtEl>
                                        <p:attrNameLst>
                                          <p:attrName>ppt_x</p:attrName>
                                        </p:attrNameLst>
                                      </p:cBhvr>
                                      <p:tavLst>
                                        <p:tav tm="0">
                                          <p:val>
                                            <p:strVal val="0-#ppt_w/2"/>
                                          </p:val>
                                        </p:tav>
                                        <p:tav tm="100000">
                                          <p:val>
                                            <p:strVal val="#ppt_x"/>
                                          </p:val>
                                        </p:tav>
                                      </p:tavLst>
                                    </p:anim>
                                    <p:anim calcmode="lin" valueType="num">
                                      <p:cBhvr additive="base">
                                        <p:cTn id="20" dur="500" fill="hold"/>
                                        <p:tgtEl>
                                          <p:spTgt spid="289800"/>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2" presetClass="entr" presetSubtype="8" fill="hold" grpId="0" nodeType="afterEffect">
                                  <p:stCondLst>
                                    <p:cond delay="0"/>
                                  </p:stCondLst>
                                  <p:childTnLst>
                                    <p:set>
                                      <p:cBhvr>
                                        <p:cTn id="23" dur="1" fill="hold">
                                          <p:stCondLst>
                                            <p:cond delay="0"/>
                                          </p:stCondLst>
                                        </p:cTn>
                                        <p:tgtEl>
                                          <p:spTgt spid="289799"/>
                                        </p:tgtEl>
                                        <p:attrNameLst>
                                          <p:attrName>style.visibility</p:attrName>
                                        </p:attrNameLst>
                                      </p:cBhvr>
                                      <p:to>
                                        <p:strVal val="visible"/>
                                      </p:to>
                                    </p:set>
                                    <p:anim calcmode="lin" valueType="num">
                                      <p:cBhvr additive="base">
                                        <p:cTn id="24" dur="500" fill="hold"/>
                                        <p:tgtEl>
                                          <p:spTgt spid="289799"/>
                                        </p:tgtEl>
                                        <p:attrNameLst>
                                          <p:attrName>ppt_x</p:attrName>
                                        </p:attrNameLst>
                                      </p:cBhvr>
                                      <p:tavLst>
                                        <p:tav tm="0">
                                          <p:val>
                                            <p:strVal val="0-#ppt_w/2"/>
                                          </p:val>
                                        </p:tav>
                                        <p:tav tm="100000">
                                          <p:val>
                                            <p:strVal val="#ppt_x"/>
                                          </p:val>
                                        </p:tav>
                                      </p:tavLst>
                                    </p:anim>
                                    <p:anim calcmode="lin" valueType="num">
                                      <p:cBhvr additive="base">
                                        <p:cTn id="25" dur="500" fill="hold"/>
                                        <p:tgtEl>
                                          <p:spTgt spid="289799"/>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289801"/>
                                        </p:tgtEl>
                                        <p:attrNameLst>
                                          <p:attrName>style.visibility</p:attrName>
                                        </p:attrNameLst>
                                      </p:cBhvr>
                                      <p:to>
                                        <p:strVal val="visible"/>
                                      </p:to>
                                    </p:set>
                                    <p:anim calcmode="lin" valueType="num">
                                      <p:cBhvr additive="base">
                                        <p:cTn id="30" dur="500" fill="hold"/>
                                        <p:tgtEl>
                                          <p:spTgt spid="289801"/>
                                        </p:tgtEl>
                                        <p:attrNameLst>
                                          <p:attrName>ppt_x</p:attrName>
                                        </p:attrNameLst>
                                      </p:cBhvr>
                                      <p:tavLst>
                                        <p:tav tm="0">
                                          <p:val>
                                            <p:strVal val="0-#ppt_w/2"/>
                                          </p:val>
                                        </p:tav>
                                        <p:tav tm="100000">
                                          <p:val>
                                            <p:strVal val="#ppt_x"/>
                                          </p:val>
                                        </p:tav>
                                      </p:tavLst>
                                    </p:anim>
                                    <p:anim calcmode="lin" valueType="num">
                                      <p:cBhvr additive="base">
                                        <p:cTn id="31" dur="500" fill="hold"/>
                                        <p:tgtEl>
                                          <p:spTgt spid="289801"/>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289802"/>
                                        </p:tgtEl>
                                        <p:attrNameLst>
                                          <p:attrName>style.visibility</p:attrName>
                                        </p:attrNameLst>
                                      </p:cBhvr>
                                      <p:to>
                                        <p:strVal val="visible"/>
                                      </p:to>
                                    </p:set>
                                    <p:anim calcmode="lin" valueType="num">
                                      <p:cBhvr additive="base">
                                        <p:cTn id="36" dur="500" fill="hold"/>
                                        <p:tgtEl>
                                          <p:spTgt spid="289802"/>
                                        </p:tgtEl>
                                        <p:attrNameLst>
                                          <p:attrName>ppt_x</p:attrName>
                                        </p:attrNameLst>
                                      </p:cBhvr>
                                      <p:tavLst>
                                        <p:tav tm="0">
                                          <p:val>
                                            <p:strVal val="0-#ppt_w/2"/>
                                          </p:val>
                                        </p:tav>
                                        <p:tav tm="100000">
                                          <p:val>
                                            <p:strVal val="#ppt_x"/>
                                          </p:val>
                                        </p:tav>
                                      </p:tavLst>
                                    </p:anim>
                                    <p:anim calcmode="lin" valueType="num">
                                      <p:cBhvr additive="base">
                                        <p:cTn id="37" dur="500" fill="hold"/>
                                        <p:tgtEl>
                                          <p:spTgt spid="289802"/>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289803"/>
                                        </p:tgtEl>
                                        <p:attrNameLst>
                                          <p:attrName>style.visibility</p:attrName>
                                        </p:attrNameLst>
                                      </p:cBhvr>
                                      <p:to>
                                        <p:strVal val="visible"/>
                                      </p:to>
                                    </p:set>
                                    <p:anim calcmode="lin" valueType="num">
                                      <p:cBhvr additive="base">
                                        <p:cTn id="42" dur="500" fill="hold"/>
                                        <p:tgtEl>
                                          <p:spTgt spid="289803"/>
                                        </p:tgtEl>
                                        <p:attrNameLst>
                                          <p:attrName>ppt_x</p:attrName>
                                        </p:attrNameLst>
                                      </p:cBhvr>
                                      <p:tavLst>
                                        <p:tav tm="0">
                                          <p:val>
                                            <p:strVal val="0-#ppt_w/2"/>
                                          </p:val>
                                        </p:tav>
                                        <p:tav tm="100000">
                                          <p:val>
                                            <p:strVal val="#ppt_x"/>
                                          </p:val>
                                        </p:tav>
                                      </p:tavLst>
                                    </p:anim>
                                    <p:anim calcmode="lin" valueType="num">
                                      <p:cBhvr additive="base">
                                        <p:cTn id="43" dur="500" fill="hold"/>
                                        <p:tgtEl>
                                          <p:spTgt spid="2898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797" grpId="0" build="p"/>
      <p:bldP spid="289799" grpId="0" animBg="1"/>
      <p:bldP spid="289800" grpId="0"/>
      <p:bldP spid="289801" grpId="0"/>
      <p:bldP spid="289802" grpId="0"/>
      <p:bldP spid="28980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3C862222-EA21-4120-9CDD-F38448E9B41A}" type="datetime1">
              <a:rPr lang="zh-CN" altLang="en-US" sz="1400"/>
              <a:t>2025/5/30</a:t>
            </a:fld>
            <a:endParaRPr lang="zh-CN" altLang="en-US" sz="1400"/>
          </a:p>
        </p:txBody>
      </p:sp>
      <p:sp>
        <p:nvSpPr>
          <p:cNvPr id="290819"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4CCBEFB6-D8BC-4EEA-B28A-8B0EBDAB8036}" type="slidenum">
              <a:rPr lang="en-US" altLang="zh-CN" sz="1400"/>
              <a:t>87</a:t>
            </a:fld>
            <a:endParaRPr lang="en-US" altLang="zh-CN" sz="1400"/>
          </a:p>
        </p:txBody>
      </p:sp>
      <p:sp>
        <p:nvSpPr>
          <p:cNvPr id="290820" name="Rectangle 2"/>
          <p:cNvSpPr>
            <a:spLocks noGrp="1" noChangeArrowheads="1"/>
          </p:cNvSpPr>
          <p:nvPr>
            <p:ph type="title" idx="4294967295"/>
          </p:nvPr>
        </p:nvSpPr>
        <p:spPr>
          <a:xfrm>
            <a:off x="457200" y="274638"/>
            <a:ext cx="6372225" cy="868362"/>
          </a:xfrm>
        </p:spPr>
        <p:txBody>
          <a:bodyPr>
            <a:normAutofit/>
          </a:bodyPr>
          <a:lstStyle/>
          <a:p>
            <a:pPr eaLnBrk="1" hangingPunct="1"/>
            <a:r>
              <a:rPr lang="en-US" altLang="zh-CN" sz="4000" b="1" dirty="0">
                <a:solidFill>
                  <a:srgbClr val="FF0000"/>
                </a:solidFill>
                <a:latin typeface="华文宋体" panose="02010600040101010101" pitchFamily="2" charset="-122"/>
                <a:ea typeface="华文宋体" panose="02010600040101010101" pitchFamily="2" charset="-122"/>
              </a:rPr>
              <a:t>11.2 </a:t>
            </a:r>
            <a:r>
              <a:rPr lang="zh-CN" altLang="en-US" sz="4000" b="1" dirty="0">
                <a:solidFill>
                  <a:srgbClr val="FF0000"/>
                </a:solidFill>
                <a:latin typeface="华文宋体" panose="02010600040101010101" pitchFamily="2" charset="-122"/>
                <a:ea typeface="华文宋体" panose="02010600040101010101" pitchFamily="2" charset="-122"/>
              </a:rPr>
              <a:t>最基本的</a:t>
            </a:r>
            <a:r>
              <a:rPr lang="en-US" altLang="zh-CN" sz="4000" b="1" dirty="0">
                <a:solidFill>
                  <a:srgbClr val="FF0000"/>
                </a:solidFill>
                <a:latin typeface="华文宋体" panose="02010600040101010101" pitchFamily="2" charset="-122"/>
                <a:ea typeface="华文宋体" panose="02010600040101010101" pitchFamily="2" charset="-122"/>
              </a:rPr>
              <a:t>Hopfield</a:t>
            </a:r>
            <a:r>
              <a:rPr lang="zh-CN" altLang="en-US" sz="4000" b="1" dirty="0">
                <a:solidFill>
                  <a:srgbClr val="FF0000"/>
                </a:solidFill>
                <a:latin typeface="华文宋体" panose="02010600040101010101" pitchFamily="2" charset="-122"/>
                <a:ea typeface="华文宋体" panose="02010600040101010101" pitchFamily="2" charset="-122"/>
              </a:rPr>
              <a:t>网 </a:t>
            </a:r>
          </a:p>
        </p:txBody>
      </p:sp>
      <p:grpSp>
        <p:nvGrpSpPr>
          <p:cNvPr id="2" name="Group 3"/>
          <p:cNvGrpSpPr/>
          <p:nvPr/>
        </p:nvGrpSpPr>
        <p:grpSpPr bwMode="auto">
          <a:xfrm>
            <a:off x="1295400" y="1600200"/>
            <a:ext cx="6423025" cy="4206875"/>
            <a:chOff x="0" y="0"/>
            <a:chExt cx="4046" cy="2650"/>
          </a:xfrm>
        </p:grpSpPr>
        <p:grpSp>
          <p:nvGrpSpPr>
            <p:cNvPr id="290824" name="Group 4"/>
            <p:cNvGrpSpPr/>
            <p:nvPr/>
          </p:nvGrpSpPr>
          <p:grpSpPr bwMode="auto">
            <a:xfrm>
              <a:off x="0" y="202"/>
              <a:ext cx="3984" cy="2448"/>
              <a:chOff x="0" y="0"/>
              <a:chExt cx="3984" cy="2448"/>
            </a:xfrm>
          </p:grpSpPr>
          <p:sp>
            <p:nvSpPr>
              <p:cNvPr id="290834" name="Line 5"/>
              <p:cNvSpPr>
                <a:spLocks noChangeShapeType="1"/>
              </p:cNvSpPr>
              <p:nvPr/>
            </p:nvSpPr>
            <p:spPr bwMode="auto">
              <a:xfrm>
                <a:off x="0" y="650"/>
                <a:ext cx="623"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0835" name="Line 6"/>
              <p:cNvSpPr>
                <a:spLocks noChangeShapeType="1"/>
              </p:cNvSpPr>
              <p:nvPr/>
            </p:nvSpPr>
            <p:spPr bwMode="auto">
              <a:xfrm>
                <a:off x="125" y="1129"/>
                <a:ext cx="498"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0836" name="Line 7"/>
              <p:cNvSpPr>
                <a:spLocks noChangeShapeType="1"/>
              </p:cNvSpPr>
              <p:nvPr/>
            </p:nvSpPr>
            <p:spPr bwMode="auto">
              <a:xfrm>
                <a:off x="249" y="1609"/>
                <a:ext cx="374"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0837" name="Oval 8"/>
              <p:cNvSpPr>
                <a:spLocks noChangeArrowheads="1"/>
              </p:cNvSpPr>
              <p:nvPr/>
            </p:nvSpPr>
            <p:spPr bwMode="auto">
              <a:xfrm>
                <a:off x="623" y="604"/>
                <a:ext cx="124" cy="120"/>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290838" name="Oval 9"/>
              <p:cNvSpPr>
                <a:spLocks noChangeArrowheads="1"/>
              </p:cNvSpPr>
              <p:nvPr/>
            </p:nvSpPr>
            <p:spPr bwMode="auto">
              <a:xfrm>
                <a:off x="623" y="1072"/>
                <a:ext cx="124" cy="120"/>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290839" name="Oval 10"/>
              <p:cNvSpPr>
                <a:spLocks noChangeArrowheads="1"/>
              </p:cNvSpPr>
              <p:nvPr/>
            </p:nvSpPr>
            <p:spPr bwMode="auto">
              <a:xfrm>
                <a:off x="623" y="1551"/>
                <a:ext cx="124" cy="120"/>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290840" name="Rectangle 11"/>
              <p:cNvSpPr>
                <a:spLocks noChangeArrowheads="1"/>
              </p:cNvSpPr>
              <p:nvPr/>
            </p:nvSpPr>
            <p:spPr bwMode="auto">
              <a:xfrm>
                <a:off x="2864" y="233"/>
                <a:ext cx="373" cy="119"/>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290841" name="Rectangle 12"/>
              <p:cNvSpPr>
                <a:spLocks noChangeArrowheads="1"/>
              </p:cNvSpPr>
              <p:nvPr/>
            </p:nvSpPr>
            <p:spPr bwMode="auto">
              <a:xfrm>
                <a:off x="2864" y="1072"/>
                <a:ext cx="373" cy="120"/>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290842" name="Rectangle 13"/>
              <p:cNvSpPr>
                <a:spLocks noChangeArrowheads="1"/>
              </p:cNvSpPr>
              <p:nvPr/>
            </p:nvSpPr>
            <p:spPr bwMode="auto">
              <a:xfrm>
                <a:off x="2864" y="1906"/>
                <a:ext cx="373" cy="120"/>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290843" name="Line 14"/>
              <p:cNvSpPr>
                <a:spLocks noChangeShapeType="1"/>
              </p:cNvSpPr>
              <p:nvPr/>
            </p:nvSpPr>
            <p:spPr bwMode="auto">
              <a:xfrm>
                <a:off x="3237" y="290"/>
                <a:ext cx="747"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0844" name="Line 15"/>
              <p:cNvSpPr>
                <a:spLocks noChangeShapeType="1"/>
              </p:cNvSpPr>
              <p:nvPr/>
            </p:nvSpPr>
            <p:spPr bwMode="auto">
              <a:xfrm>
                <a:off x="3237" y="1129"/>
                <a:ext cx="747"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0845" name="Line 16"/>
              <p:cNvSpPr>
                <a:spLocks noChangeShapeType="1"/>
              </p:cNvSpPr>
              <p:nvPr/>
            </p:nvSpPr>
            <p:spPr bwMode="auto">
              <a:xfrm>
                <a:off x="3237" y="1968"/>
                <a:ext cx="747"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0846" name="Line 17"/>
              <p:cNvSpPr>
                <a:spLocks noChangeShapeType="1"/>
              </p:cNvSpPr>
              <p:nvPr/>
            </p:nvSpPr>
            <p:spPr bwMode="auto">
              <a:xfrm flipV="1">
                <a:off x="747" y="290"/>
                <a:ext cx="2117" cy="360"/>
              </a:xfrm>
              <a:prstGeom prst="line">
                <a:avLst/>
              </a:prstGeom>
              <a:noFill/>
              <a:ln w="9525">
                <a:solidFill>
                  <a:srgbClr val="000000"/>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0847" name="Line 18"/>
              <p:cNvSpPr>
                <a:spLocks noChangeShapeType="1"/>
              </p:cNvSpPr>
              <p:nvPr/>
            </p:nvSpPr>
            <p:spPr bwMode="auto">
              <a:xfrm>
                <a:off x="747" y="1129"/>
                <a:ext cx="2117" cy="0"/>
              </a:xfrm>
              <a:prstGeom prst="line">
                <a:avLst/>
              </a:prstGeom>
              <a:noFill/>
              <a:ln w="9525">
                <a:solidFill>
                  <a:srgbClr val="000000"/>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0848" name="Line 19"/>
              <p:cNvSpPr>
                <a:spLocks noChangeShapeType="1"/>
              </p:cNvSpPr>
              <p:nvPr/>
            </p:nvSpPr>
            <p:spPr bwMode="auto">
              <a:xfrm>
                <a:off x="747" y="1609"/>
                <a:ext cx="2117" cy="359"/>
              </a:xfrm>
              <a:prstGeom prst="line">
                <a:avLst/>
              </a:prstGeom>
              <a:noFill/>
              <a:ln w="9525">
                <a:solidFill>
                  <a:srgbClr val="000000"/>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0849" name="Line 20"/>
              <p:cNvSpPr>
                <a:spLocks noChangeShapeType="1"/>
              </p:cNvSpPr>
              <p:nvPr/>
            </p:nvSpPr>
            <p:spPr bwMode="auto">
              <a:xfrm>
                <a:off x="747" y="650"/>
                <a:ext cx="2117" cy="479"/>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0850" name="Line 21"/>
              <p:cNvSpPr>
                <a:spLocks noChangeShapeType="1"/>
              </p:cNvSpPr>
              <p:nvPr/>
            </p:nvSpPr>
            <p:spPr bwMode="auto">
              <a:xfrm>
                <a:off x="747" y="650"/>
                <a:ext cx="2117" cy="131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0851" name="Line 22"/>
              <p:cNvSpPr>
                <a:spLocks noChangeShapeType="1"/>
              </p:cNvSpPr>
              <p:nvPr/>
            </p:nvSpPr>
            <p:spPr bwMode="auto">
              <a:xfrm flipV="1">
                <a:off x="747" y="290"/>
                <a:ext cx="2117" cy="839"/>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0852" name="Line 23"/>
              <p:cNvSpPr>
                <a:spLocks noChangeShapeType="1"/>
              </p:cNvSpPr>
              <p:nvPr/>
            </p:nvSpPr>
            <p:spPr bwMode="auto">
              <a:xfrm>
                <a:off x="747" y="1129"/>
                <a:ext cx="2117" cy="839"/>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0853" name="Line 24"/>
              <p:cNvSpPr>
                <a:spLocks noChangeShapeType="1"/>
              </p:cNvSpPr>
              <p:nvPr/>
            </p:nvSpPr>
            <p:spPr bwMode="auto">
              <a:xfrm flipV="1">
                <a:off x="747" y="290"/>
                <a:ext cx="2117" cy="1319"/>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0854" name="Line 25"/>
              <p:cNvSpPr>
                <a:spLocks noChangeShapeType="1"/>
              </p:cNvSpPr>
              <p:nvPr/>
            </p:nvSpPr>
            <p:spPr bwMode="auto">
              <a:xfrm flipV="1">
                <a:off x="747" y="1129"/>
                <a:ext cx="2117" cy="48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0855" name="Line 26"/>
              <p:cNvSpPr>
                <a:spLocks noChangeShapeType="1"/>
              </p:cNvSpPr>
              <p:nvPr/>
            </p:nvSpPr>
            <p:spPr bwMode="auto">
              <a:xfrm>
                <a:off x="249" y="1609"/>
                <a:ext cx="0" cy="599"/>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0856" name="Line 27"/>
              <p:cNvSpPr>
                <a:spLocks noChangeShapeType="1"/>
              </p:cNvSpPr>
              <p:nvPr/>
            </p:nvSpPr>
            <p:spPr bwMode="auto">
              <a:xfrm>
                <a:off x="249" y="2208"/>
                <a:ext cx="3113"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0857" name="Line 28"/>
              <p:cNvSpPr>
                <a:spLocks noChangeShapeType="1"/>
              </p:cNvSpPr>
              <p:nvPr/>
            </p:nvSpPr>
            <p:spPr bwMode="auto">
              <a:xfrm flipV="1">
                <a:off x="3362" y="1968"/>
                <a:ext cx="0" cy="24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0858" name="Line 29"/>
              <p:cNvSpPr>
                <a:spLocks noChangeShapeType="1"/>
              </p:cNvSpPr>
              <p:nvPr/>
            </p:nvSpPr>
            <p:spPr bwMode="auto">
              <a:xfrm>
                <a:off x="125" y="1129"/>
                <a:ext cx="0" cy="1199"/>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0859" name="Line 30"/>
              <p:cNvSpPr>
                <a:spLocks noChangeShapeType="1"/>
              </p:cNvSpPr>
              <p:nvPr/>
            </p:nvSpPr>
            <p:spPr bwMode="auto">
              <a:xfrm>
                <a:off x="125" y="2328"/>
                <a:ext cx="3361"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0860" name="Line 31"/>
              <p:cNvSpPr>
                <a:spLocks noChangeShapeType="1"/>
              </p:cNvSpPr>
              <p:nvPr/>
            </p:nvSpPr>
            <p:spPr bwMode="auto">
              <a:xfrm flipV="1">
                <a:off x="3486" y="1129"/>
                <a:ext cx="0" cy="1199"/>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0861" name="Line 32"/>
              <p:cNvSpPr>
                <a:spLocks noChangeShapeType="1"/>
              </p:cNvSpPr>
              <p:nvPr/>
            </p:nvSpPr>
            <p:spPr bwMode="auto">
              <a:xfrm>
                <a:off x="0" y="650"/>
                <a:ext cx="0" cy="179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0862" name="Line 33"/>
              <p:cNvSpPr>
                <a:spLocks noChangeShapeType="1"/>
              </p:cNvSpPr>
              <p:nvPr/>
            </p:nvSpPr>
            <p:spPr bwMode="auto">
              <a:xfrm>
                <a:off x="0" y="2448"/>
                <a:ext cx="3611"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0863" name="Line 34"/>
              <p:cNvSpPr>
                <a:spLocks noChangeShapeType="1"/>
              </p:cNvSpPr>
              <p:nvPr/>
            </p:nvSpPr>
            <p:spPr bwMode="auto">
              <a:xfrm flipV="1">
                <a:off x="3611" y="290"/>
                <a:ext cx="0" cy="215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0864" name="Line 35"/>
              <p:cNvSpPr>
                <a:spLocks noChangeShapeType="1"/>
              </p:cNvSpPr>
              <p:nvPr/>
            </p:nvSpPr>
            <p:spPr bwMode="auto">
              <a:xfrm>
                <a:off x="3024" y="0"/>
                <a:ext cx="0" cy="24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 name="Line 36"/>
              <p:cNvSpPr>
                <a:spLocks noChangeShapeType="1"/>
              </p:cNvSpPr>
              <p:nvPr/>
            </p:nvSpPr>
            <p:spPr bwMode="auto">
              <a:xfrm>
                <a:off x="3072" y="768"/>
                <a:ext cx="0" cy="33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0866" name="Line 37"/>
              <p:cNvSpPr>
                <a:spLocks noChangeShapeType="1"/>
              </p:cNvSpPr>
              <p:nvPr/>
            </p:nvSpPr>
            <p:spPr bwMode="auto">
              <a:xfrm>
                <a:off x="3072" y="1728"/>
                <a:ext cx="0" cy="192"/>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90825" name="Rectangle 38"/>
            <p:cNvSpPr>
              <a:spLocks noChangeArrowheads="1"/>
            </p:cNvSpPr>
            <p:nvPr/>
          </p:nvSpPr>
          <p:spPr bwMode="auto">
            <a:xfrm>
              <a:off x="3792" y="240"/>
              <a:ext cx="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1</a:t>
              </a:r>
            </a:p>
          </p:txBody>
        </p:sp>
        <p:sp>
          <p:nvSpPr>
            <p:cNvPr id="290826" name="Rectangle 39"/>
            <p:cNvSpPr>
              <a:spLocks noChangeArrowheads="1"/>
            </p:cNvSpPr>
            <p:nvPr/>
          </p:nvSpPr>
          <p:spPr bwMode="auto">
            <a:xfrm>
              <a:off x="3792" y="1882"/>
              <a:ext cx="25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n</a:t>
              </a:r>
            </a:p>
          </p:txBody>
        </p:sp>
        <p:sp>
          <p:nvSpPr>
            <p:cNvPr id="290827" name="Rectangle 40"/>
            <p:cNvSpPr>
              <a:spLocks noChangeArrowheads="1"/>
            </p:cNvSpPr>
            <p:nvPr/>
          </p:nvSpPr>
          <p:spPr bwMode="auto">
            <a:xfrm>
              <a:off x="3792" y="1066"/>
              <a:ext cx="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2</a:t>
              </a:r>
            </a:p>
          </p:txBody>
        </p:sp>
        <p:sp>
          <p:nvSpPr>
            <p:cNvPr id="290828" name="Rectangle 41"/>
            <p:cNvSpPr>
              <a:spLocks noChangeArrowheads="1"/>
            </p:cNvSpPr>
            <p:nvPr/>
          </p:nvSpPr>
          <p:spPr bwMode="auto">
            <a:xfrm>
              <a:off x="2968" y="816"/>
              <a:ext cx="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2</a:t>
              </a:r>
            </a:p>
          </p:txBody>
        </p:sp>
        <p:sp>
          <p:nvSpPr>
            <p:cNvPr id="290829" name="Rectangle 42"/>
            <p:cNvSpPr>
              <a:spLocks noChangeArrowheads="1"/>
            </p:cNvSpPr>
            <p:nvPr/>
          </p:nvSpPr>
          <p:spPr bwMode="auto">
            <a:xfrm>
              <a:off x="2892" y="0"/>
              <a:ext cx="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1</a:t>
              </a:r>
            </a:p>
          </p:txBody>
        </p:sp>
        <p:sp>
          <p:nvSpPr>
            <p:cNvPr id="290830" name="Rectangle 43"/>
            <p:cNvSpPr>
              <a:spLocks noChangeArrowheads="1"/>
            </p:cNvSpPr>
            <p:nvPr/>
          </p:nvSpPr>
          <p:spPr bwMode="auto">
            <a:xfrm>
              <a:off x="2976" y="1728"/>
              <a:ext cx="25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n</a:t>
              </a:r>
            </a:p>
          </p:txBody>
        </p:sp>
        <p:sp>
          <p:nvSpPr>
            <p:cNvPr id="290831" name="Rectangle 44"/>
            <p:cNvSpPr>
              <a:spLocks noChangeArrowheads="1"/>
            </p:cNvSpPr>
            <p:nvPr/>
          </p:nvSpPr>
          <p:spPr bwMode="auto">
            <a:xfrm>
              <a:off x="1749" y="470"/>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W</a:t>
              </a:r>
            </a:p>
          </p:txBody>
        </p:sp>
        <p:sp>
          <p:nvSpPr>
            <p:cNvPr id="290832" name="Rectangle 45"/>
            <p:cNvSpPr>
              <a:spLocks noChangeArrowheads="1"/>
            </p:cNvSpPr>
            <p:nvPr/>
          </p:nvSpPr>
          <p:spPr bwMode="auto">
            <a:xfrm>
              <a:off x="2940" y="1536"/>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290833" name="Rectangle 46"/>
            <p:cNvSpPr>
              <a:spLocks noChangeArrowheads="1"/>
            </p:cNvSpPr>
            <p:nvPr/>
          </p:nvSpPr>
          <p:spPr bwMode="auto">
            <a:xfrm>
              <a:off x="576" y="1402"/>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grpSp>
      <p:sp>
        <p:nvSpPr>
          <p:cNvPr id="290865" name="Rectangle 47"/>
          <p:cNvSpPr>
            <a:spLocks noChangeArrowheads="1"/>
          </p:cNvSpPr>
          <p:nvPr/>
        </p:nvSpPr>
        <p:spPr bwMode="auto">
          <a:xfrm>
            <a:off x="1187450" y="1554163"/>
            <a:ext cx="20129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r>
              <a:rPr lang="en-US" altLang="zh-CN" b="1">
                <a:latin typeface="Times New Roman" panose="02020603050405020304" pitchFamily="18" charset="0"/>
              </a:rPr>
              <a:t>n=m=h	</a:t>
            </a:r>
          </a:p>
        </p:txBody>
      </p:sp>
      <p:sp>
        <p:nvSpPr>
          <p:cNvPr id="3"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94913F09-A222-4BBC-805A-00DF48E78C75}"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sp>
        <p:nvSpPr>
          <p:cNvPr id="51" name="长方形 3"/>
          <p:cNvSpPr/>
          <p:nvPr/>
        </p:nvSpPr>
        <p:spPr>
          <a:xfrm>
            <a:off x="8439682" y="0"/>
            <a:ext cx="694531"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nvGrpSpPr>
          <p:cNvPr id="52" name="组合 51"/>
          <p:cNvGrpSpPr/>
          <p:nvPr/>
        </p:nvGrpSpPr>
        <p:grpSpPr>
          <a:xfrm>
            <a:off x="8400804" y="0"/>
            <a:ext cx="851355" cy="6858000"/>
            <a:chOff x="8400804" y="0"/>
            <a:chExt cx="851355" cy="6858000"/>
          </a:xfrm>
        </p:grpSpPr>
        <p:grpSp>
          <p:nvGrpSpPr>
            <p:cNvPr id="53" name="组 9"/>
            <p:cNvGrpSpPr/>
            <p:nvPr/>
          </p:nvGrpSpPr>
          <p:grpSpPr>
            <a:xfrm>
              <a:off x="8400804" y="0"/>
              <a:ext cx="733409" cy="6858000"/>
              <a:chOff x="9055676" y="0"/>
              <a:chExt cx="3136324" cy="6858000"/>
            </a:xfrm>
          </p:grpSpPr>
          <p:sp>
            <p:nvSpPr>
              <p:cNvPr id="55"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6"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7"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8" name="矩形 57"/>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9"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54"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90865"/>
                                        </p:tgtEl>
                                        <p:attrNameLst>
                                          <p:attrName>style.visibility</p:attrName>
                                        </p:attrNameLst>
                                      </p:cBhvr>
                                      <p:to>
                                        <p:strVal val="visible"/>
                                      </p:to>
                                    </p:set>
                                    <p:anim calcmode="lin" valueType="num">
                                      <p:cBhvr additive="base">
                                        <p:cTn id="7" dur="500" fill="hold"/>
                                        <p:tgtEl>
                                          <p:spTgt spid="290865"/>
                                        </p:tgtEl>
                                        <p:attrNameLst>
                                          <p:attrName>ppt_x</p:attrName>
                                        </p:attrNameLst>
                                      </p:cBhvr>
                                      <p:tavLst>
                                        <p:tav tm="0">
                                          <p:val>
                                            <p:strVal val="0-#ppt_w/2"/>
                                          </p:val>
                                        </p:tav>
                                        <p:tav tm="100000">
                                          <p:val>
                                            <p:strVal val="#ppt_x"/>
                                          </p:val>
                                        </p:tav>
                                      </p:tavLst>
                                    </p:anim>
                                    <p:anim calcmode="lin" valueType="num">
                                      <p:cBhvr additive="base">
                                        <p:cTn id="8" dur="500" fill="hold"/>
                                        <p:tgtEl>
                                          <p:spTgt spid="29086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65" grpId="0"/>
    </p:bldLst>
  </p:timing>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1842"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3B367D98-F69B-4649-8DCF-A169B5C3DF42}" type="datetime1">
              <a:rPr lang="zh-CN" altLang="en-US" sz="1400"/>
              <a:t>2025/5/30</a:t>
            </a:fld>
            <a:endParaRPr lang="zh-CN" altLang="en-US" sz="1400"/>
          </a:p>
        </p:txBody>
      </p:sp>
      <p:sp>
        <p:nvSpPr>
          <p:cNvPr id="291843"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0F7532F8-86B3-4C8F-934E-68E36DB1F9B0}" type="slidenum">
              <a:rPr lang="en-US" altLang="zh-CN" sz="1400"/>
              <a:t>88</a:t>
            </a:fld>
            <a:endParaRPr lang="en-US" altLang="zh-CN" sz="1400"/>
          </a:p>
        </p:txBody>
      </p:sp>
      <p:sp>
        <p:nvSpPr>
          <p:cNvPr id="291845" name="Rectangle 3"/>
          <p:cNvSpPr>
            <a:spLocks noGrp="1" noChangeArrowheads="1"/>
          </p:cNvSpPr>
          <p:nvPr>
            <p:ph type="body" idx="4294967295"/>
          </p:nvPr>
        </p:nvSpPr>
        <p:spPr>
          <a:xfrm>
            <a:off x="552982" y="1357313"/>
            <a:ext cx="7499637" cy="4351338"/>
          </a:xfrm>
        </p:spPr>
        <p:txBody>
          <a:bodyPr/>
          <a:lstStyle/>
          <a:p>
            <a:pPr eaLnBrk="1" hangingPunct="1">
              <a:lnSpc>
                <a:spcPct val="150000"/>
              </a:lnSpc>
            </a:pPr>
            <a:r>
              <a:rPr lang="zh-CN" altLang="en-US" b="1" dirty="0">
                <a:latin typeface="华文宋体" panose="02010600040101010101" pitchFamily="2" charset="-122"/>
                <a:ea typeface="华文宋体" panose="02010600040101010101" pitchFamily="2" charset="-122"/>
              </a:rPr>
              <a:t>希望网络的联接矩阵存放的是一组这样的样本，在联想过程中实现对信息的“修复”和“加强”，要求：它的输入向量和输出向量是</a:t>
            </a:r>
            <a:r>
              <a:rPr lang="zh-CN" altLang="en-US" b="1" dirty="0">
                <a:solidFill>
                  <a:srgbClr val="FF0000"/>
                </a:solidFill>
                <a:latin typeface="华文宋体" panose="02010600040101010101" pitchFamily="2" charset="-122"/>
                <a:ea typeface="华文宋体" panose="02010600040101010101" pitchFamily="2" charset="-122"/>
              </a:rPr>
              <a:t>相同</a:t>
            </a:r>
            <a:r>
              <a:rPr lang="zh-CN" altLang="en-US" b="1" dirty="0">
                <a:latin typeface="华文宋体" panose="02010600040101010101" pitchFamily="2" charset="-122"/>
                <a:ea typeface="华文宋体" panose="02010600040101010101" pitchFamily="2" charset="-122"/>
              </a:rPr>
              <a:t>的向量，即，</a:t>
            </a:r>
            <a:r>
              <a:rPr lang="en-US" altLang="zh-CN" b="1" dirty="0">
                <a:solidFill>
                  <a:srgbClr val="FF0000"/>
                </a:solidFill>
                <a:latin typeface="华文宋体" panose="02010600040101010101" pitchFamily="2" charset="-122"/>
                <a:ea typeface="华文宋体" panose="02010600040101010101" pitchFamily="2" charset="-122"/>
              </a:rPr>
              <a:t>X=Y</a:t>
            </a:r>
            <a:r>
              <a:rPr lang="en-US" altLang="zh-CN" dirty="0">
                <a:latin typeface="华文宋体" panose="02010600040101010101" pitchFamily="2" charset="-122"/>
                <a:ea typeface="华文宋体" panose="02010600040101010101" pitchFamily="2" charset="-122"/>
              </a:rPr>
              <a:t> </a:t>
            </a:r>
          </a:p>
          <a:p>
            <a:pPr eaLnBrk="1" hangingPunct="1">
              <a:lnSpc>
                <a:spcPct val="150000"/>
              </a:lnSpc>
            </a:pPr>
            <a:r>
              <a:rPr lang="zh-CN" altLang="en-US" b="1" dirty="0">
                <a:latin typeface="华文宋体" panose="02010600040101010101" pitchFamily="2" charset="-122"/>
                <a:ea typeface="华文宋体" panose="02010600040101010101" pitchFamily="2" charset="-122"/>
              </a:rPr>
              <a:t>样本集</a:t>
            </a:r>
            <a:r>
              <a:rPr lang="zh-CN" altLang="en-US" dirty="0">
                <a:latin typeface="华文宋体" panose="02010600040101010101" pitchFamily="2" charset="-122"/>
                <a:ea typeface="华文宋体" panose="02010600040101010101" pitchFamily="2" charset="-122"/>
              </a:rPr>
              <a:t>：</a:t>
            </a:r>
            <a:r>
              <a:rPr lang="en-US" altLang="zh-CN" dirty="0">
                <a:latin typeface="华文宋体" panose="02010600040101010101" pitchFamily="2" charset="-122"/>
                <a:ea typeface="华文宋体" panose="02010600040101010101" pitchFamily="2" charset="-122"/>
              </a:rPr>
              <a:t>S={ X</a:t>
            </a:r>
            <a:r>
              <a:rPr lang="en-US" altLang="zh-CN" baseline="-30000" dirty="0">
                <a:latin typeface="华文宋体" panose="02010600040101010101" pitchFamily="2" charset="-122"/>
                <a:ea typeface="华文宋体" panose="02010600040101010101" pitchFamily="2" charset="-122"/>
              </a:rPr>
              <a:t>1</a:t>
            </a:r>
            <a:r>
              <a:rPr lang="zh-CN" altLang="en-US" dirty="0">
                <a:latin typeface="华文宋体" panose="02010600040101010101" pitchFamily="2" charset="-122"/>
                <a:ea typeface="华文宋体" panose="02010600040101010101" pitchFamily="2" charset="-122"/>
              </a:rPr>
              <a:t>，</a:t>
            </a:r>
            <a:r>
              <a:rPr lang="en-US" altLang="zh-CN" dirty="0">
                <a:latin typeface="华文宋体" panose="02010600040101010101" pitchFamily="2" charset="-122"/>
                <a:ea typeface="华文宋体" panose="02010600040101010101" pitchFamily="2" charset="-122"/>
              </a:rPr>
              <a:t>X</a:t>
            </a:r>
            <a:r>
              <a:rPr lang="en-US" altLang="zh-CN" baseline="-30000" dirty="0">
                <a:latin typeface="华文宋体" panose="02010600040101010101" pitchFamily="2" charset="-122"/>
                <a:ea typeface="华文宋体" panose="02010600040101010101" pitchFamily="2" charset="-122"/>
              </a:rPr>
              <a:t>2</a:t>
            </a:r>
            <a:r>
              <a:rPr lang="zh-CN" altLang="en-US" dirty="0">
                <a:latin typeface="华文宋体" panose="02010600040101010101" pitchFamily="2" charset="-122"/>
                <a:ea typeface="华文宋体" panose="02010600040101010101" pitchFamily="2" charset="-122"/>
              </a:rPr>
              <a:t>，</a:t>
            </a:r>
            <a:r>
              <a:rPr lang="en-US" altLang="zh-CN" dirty="0">
                <a:latin typeface="华文宋体" panose="02010600040101010101" pitchFamily="2" charset="-122"/>
                <a:ea typeface="华文宋体" panose="02010600040101010101" pitchFamily="2" charset="-122"/>
              </a:rPr>
              <a:t>…</a:t>
            </a:r>
            <a:r>
              <a:rPr lang="zh-CN" altLang="en-US" dirty="0">
                <a:latin typeface="华文宋体" panose="02010600040101010101" pitchFamily="2" charset="-122"/>
                <a:ea typeface="华文宋体" panose="02010600040101010101" pitchFamily="2" charset="-122"/>
              </a:rPr>
              <a:t>，</a:t>
            </a:r>
            <a:r>
              <a:rPr lang="en-US" altLang="zh-CN" dirty="0" err="1">
                <a:latin typeface="华文宋体" panose="02010600040101010101" pitchFamily="2" charset="-122"/>
                <a:ea typeface="华文宋体" panose="02010600040101010101" pitchFamily="2" charset="-122"/>
              </a:rPr>
              <a:t>X</a:t>
            </a:r>
            <a:r>
              <a:rPr lang="en-US" altLang="zh-CN" baseline="-30000" dirty="0" err="1">
                <a:latin typeface="华文宋体" panose="02010600040101010101" pitchFamily="2" charset="-122"/>
                <a:ea typeface="华文宋体" panose="02010600040101010101" pitchFamily="2" charset="-122"/>
              </a:rPr>
              <a:t>s</a:t>
            </a:r>
            <a:r>
              <a:rPr lang="en-US" altLang="zh-CN" dirty="0">
                <a:latin typeface="华文宋体" panose="02010600040101010101" pitchFamily="2" charset="-122"/>
                <a:ea typeface="华文宋体" panose="02010600040101010101" pitchFamily="2" charset="-122"/>
              </a:rPr>
              <a:t>} </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E9B5D18A-5859-42A2-B14D-C8891FD83399}"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sp>
        <p:nvSpPr>
          <p:cNvPr id="7" name="长方形 3"/>
          <p:cNvSpPr/>
          <p:nvPr/>
        </p:nvSpPr>
        <p:spPr>
          <a:xfrm>
            <a:off x="8439682" y="0"/>
            <a:ext cx="694531"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Rectangle 2"/>
          <p:cNvSpPr txBox="1">
            <a:spLocks noChangeArrowheads="1"/>
          </p:cNvSpPr>
          <p:nvPr/>
        </p:nvSpPr>
        <p:spPr>
          <a:xfrm>
            <a:off x="925830" y="488951"/>
            <a:ext cx="6372225"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华文宋体" panose="02010600040101010101" pitchFamily="2" charset="-122"/>
                <a:ea typeface="华文宋体" panose="02010600040101010101" pitchFamily="2" charset="-122"/>
              </a:rPr>
              <a:t>11.2 </a:t>
            </a:r>
            <a:r>
              <a:rPr lang="zh-CN" altLang="en-US" sz="4000" b="1" dirty="0">
                <a:solidFill>
                  <a:srgbClr val="FF0000"/>
                </a:solidFill>
                <a:latin typeface="华文宋体" panose="02010600040101010101" pitchFamily="2" charset="-122"/>
                <a:ea typeface="华文宋体" panose="02010600040101010101" pitchFamily="2" charset="-122"/>
              </a:rPr>
              <a:t>最基本的</a:t>
            </a:r>
            <a:r>
              <a:rPr lang="en-US" altLang="zh-CN" sz="4000" b="1" dirty="0">
                <a:solidFill>
                  <a:srgbClr val="FF0000"/>
                </a:solidFill>
                <a:latin typeface="华文宋体" panose="02010600040101010101" pitchFamily="2" charset="-122"/>
                <a:ea typeface="华文宋体" panose="02010600040101010101" pitchFamily="2" charset="-122"/>
              </a:rPr>
              <a:t>Hopfield</a:t>
            </a:r>
            <a:r>
              <a:rPr lang="zh-CN" altLang="en-US" sz="4000" b="1" dirty="0">
                <a:solidFill>
                  <a:srgbClr val="FF0000"/>
                </a:solidFill>
                <a:latin typeface="华文宋体" panose="02010600040101010101" pitchFamily="2" charset="-122"/>
                <a:ea typeface="华文宋体" panose="02010600040101010101" pitchFamily="2" charset="-122"/>
              </a:rPr>
              <a:t>网 </a:t>
            </a:r>
          </a:p>
        </p:txBody>
      </p:sp>
      <p:grpSp>
        <p:nvGrpSpPr>
          <p:cNvPr id="9" name="组合 8"/>
          <p:cNvGrpSpPr/>
          <p:nvPr/>
        </p:nvGrpSpPr>
        <p:grpSpPr>
          <a:xfrm>
            <a:off x="8361269" y="0"/>
            <a:ext cx="851355" cy="6858000"/>
            <a:chOff x="8400804" y="0"/>
            <a:chExt cx="851355" cy="6858000"/>
          </a:xfrm>
        </p:grpSpPr>
        <p:grpSp>
          <p:nvGrpSpPr>
            <p:cNvPr id="10" name="组 9"/>
            <p:cNvGrpSpPr/>
            <p:nvPr/>
          </p:nvGrpSpPr>
          <p:grpSpPr>
            <a:xfrm>
              <a:off x="8400804" y="0"/>
              <a:ext cx="733409" cy="6858000"/>
              <a:chOff x="9055676" y="0"/>
              <a:chExt cx="3136324" cy="6858000"/>
            </a:xfrm>
          </p:grpSpPr>
          <p:sp>
            <p:nvSpPr>
              <p:cNvPr id="12"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矩形 14"/>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91845">
                                            <p:txEl>
                                              <p:pRg st="0" end="0"/>
                                            </p:txEl>
                                          </p:spTgt>
                                        </p:tgtEl>
                                        <p:attrNameLst>
                                          <p:attrName>style.visibility</p:attrName>
                                        </p:attrNameLst>
                                      </p:cBhvr>
                                      <p:to>
                                        <p:strVal val="visible"/>
                                      </p:to>
                                    </p:set>
                                    <p:anim calcmode="lin" valueType="num">
                                      <p:cBhvr additive="base">
                                        <p:cTn id="7" dur="500" fill="hold"/>
                                        <p:tgtEl>
                                          <p:spTgt spid="29184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9184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91845">
                                            <p:txEl>
                                              <p:pRg st="1" end="1"/>
                                            </p:txEl>
                                          </p:spTgt>
                                        </p:tgtEl>
                                        <p:attrNameLst>
                                          <p:attrName>style.visibility</p:attrName>
                                        </p:attrNameLst>
                                      </p:cBhvr>
                                      <p:to>
                                        <p:strVal val="visible"/>
                                      </p:to>
                                    </p:set>
                                    <p:anim calcmode="lin" valueType="num">
                                      <p:cBhvr additive="base">
                                        <p:cTn id="13" dur="500" fill="hold"/>
                                        <p:tgtEl>
                                          <p:spTgt spid="29184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91845">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845" grpId="0" build="p"/>
    </p:bld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2866"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F76B4D51-0300-4167-A9F5-FEC181FC239F}" type="datetime1">
              <a:rPr lang="zh-CN" altLang="en-US" sz="1400"/>
              <a:t>2025/5/30</a:t>
            </a:fld>
            <a:endParaRPr lang="zh-CN" altLang="en-US" sz="1400"/>
          </a:p>
        </p:txBody>
      </p:sp>
      <p:sp>
        <p:nvSpPr>
          <p:cNvPr id="292867"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4DA361AB-C8CB-478F-A287-E2E46FCCFF19}" type="slidenum">
              <a:rPr lang="en-US" altLang="zh-CN" sz="1400"/>
              <a:t>89</a:t>
            </a:fld>
            <a:endParaRPr lang="en-US" altLang="zh-CN" sz="1400"/>
          </a:p>
        </p:txBody>
      </p:sp>
      <p:sp>
        <p:nvSpPr>
          <p:cNvPr id="292869" name="Rectangle 3"/>
          <p:cNvSpPr>
            <a:spLocks noGrp="1" noChangeArrowheads="1"/>
          </p:cNvSpPr>
          <p:nvPr>
            <p:ph type="body" idx="4294967295"/>
          </p:nvPr>
        </p:nvSpPr>
        <p:spPr>
          <a:xfrm>
            <a:off x="671710" y="2836862"/>
            <a:ext cx="7115122" cy="3271838"/>
          </a:xfrm>
        </p:spPr>
        <p:txBody>
          <a:bodyPr/>
          <a:lstStyle/>
          <a:p>
            <a:pPr eaLnBrk="1" hangingPunct="1">
              <a:lnSpc>
                <a:spcPct val="130000"/>
              </a:lnSpc>
              <a:spcBef>
                <a:spcPct val="0"/>
              </a:spcBef>
              <a:buFontTx/>
              <a:buNone/>
            </a:pPr>
            <a:r>
              <a:rPr lang="en-US" altLang="zh-CN" dirty="0">
                <a:ea typeface="宋体" panose="02010600030101010101" pitchFamily="2" charset="-122"/>
              </a:rPr>
              <a:t>		       </a:t>
            </a:r>
            <a:r>
              <a:rPr lang="en-US" altLang="zh-CN" sz="3200" b="1" dirty="0" err="1">
                <a:latin typeface="华文宋体" panose="02010600040101010101" pitchFamily="2" charset="-122"/>
                <a:ea typeface="华文宋体" panose="02010600040101010101" pitchFamily="2" charset="-122"/>
              </a:rPr>
              <a:t>w</a:t>
            </a:r>
            <a:r>
              <a:rPr lang="en-US" altLang="zh-CN" sz="3200" b="1" baseline="-30000" dirty="0" err="1">
                <a:latin typeface="华文宋体" panose="02010600040101010101" pitchFamily="2" charset="-122"/>
                <a:ea typeface="华文宋体" panose="02010600040101010101" pitchFamily="2" charset="-122"/>
              </a:rPr>
              <a:t>ii</a:t>
            </a:r>
            <a:r>
              <a:rPr lang="en-US" altLang="zh-CN" sz="3200" b="1" dirty="0">
                <a:latin typeface="华文宋体" panose="02010600040101010101" pitchFamily="2" charset="-122"/>
                <a:ea typeface="华文宋体" panose="02010600040101010101" pitchFamily="2" charset="-122"/>
              </a:rPr>
              <a:t>=0			      1≤i≤n</a:t>
            </a:r>
          </a:p>
          <a:p>
            <a:pPr algn="just" eaLnBrk="1" hangingPunct="1">
              <a:lnSpc>
                <a:spcPct val="130000"/>
              </a:lnSpc>
              <a:spcBef>
                <a:spcPct val="0"/>
              </a:spcBef>
              <a:buFontTx/>
              <a:buNone/>
            </a:pPr>
            <a:r>
              <a:rPr lang="en-US" altLang="zh-CN" sz="2800" b="1" dirty="0">
                <a:latin typeface="华文宋体" panose="02010600040101010101" pitchFamily="2" charset="-122"/>
                <a:ea typeface="华文宋体" panose="02010600040101010101" pitchFamily="2" charset="-122"/>
              </a:rPr>
              <a:t>  W</a:t>
            </a:r>
            <a:r>
              <a:rPr lang="zh-CN" altLang="en-US" sz="2800" b="1" dirty="0">
                <a:latin typeface="华文宋体" panose="02010600040101010101" pitchFamily="2" charset="-122"/>
                <a:ea typeface="华文宋体" panose="02010600040101010101" pitchFamily="2" charset="-122"/>
              </a:rPr>
              <a:t>是一个对角线元素为</a:t>
            </a:r>
            <a:r>
              <a:rPr lang="en-US" altLang="zh-CN" sz="2800" b="1" dirty="0">
                <a:latin typeface="华文宋体" panose="02010600040101010101" pitchFamily="2" charset="-122"/>
                <a:ea typeface="华文宋体" panose="02010600040101010101" pitchFamily="2" charset="-122"/>
              </a:rPr>
              <a:t>0</a:t>
            </a:r>
            <a:r>
              <a:rPr lang="zh-CN" altLang="en-US" sz="2800" b="1" dirty="0">
                <a:latin typeface="华文宋体" panose="02010600040101010101" pitchFamily="2" charset="-122"/>
                <a:ea typeface="华文宋体" panose="02010600040101010101" pitchFamily="2" charset="-122"/>
              </a:rPr>
              <a:t>的对称矩阵：</a:t>
            </a:r>
          </a:p>
          <a:p>
            <a:pPr algn="just" eaLnBrk="1" hangingPunct="1">
              <a:lnSpc>
                <a:spcPct val="130000"/>
              </a:lnSpc>
              <a:spcBef>
                <a:spcPct val="0"/>
              </a:spcBef>
              <a:buFontTx/>
              <a:buNone/>
            </a:pPr>
            <a:r>
              <a:rPr lang="zh-CN" altLang="en-US" sz="2800" b="1"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W= X</a:t>
            </a:r>
            <a:r>
              <a:rPr lang="en-US" altLang="zh-CN" sz="2800" b="1" baseline="-30000" dirty="0">
                <a:latin typeface="华文宋体" panose="02010600040101010101" pitchFamily="2" charset="-122"/>
                <a:ea typeface="华文宋体" panose="02010600040101010101" pitchFamily="2" charset="-122"/>
              </a:rPr>
              <a:t>1</a:t>
            </a:r>
            <a:r>
              <a:rPr lang="en-US" altLang="zh-CN" sz="2800" b="1" baseline="30000" dirty="0">
                <a:latin typeface="华文宋体" panose="02010600040101010101" pitchFamily="2" charset="-122"/>
                <a:ea typeface="华文宋体" panose="02010600040101010101" pitchFamily="2" charset="-122"/>
              </a:rPr>
              <a:t>T </a:t>
            </a:r>
            <a:r>
              <a:rPr lang="en-US" altLang="zh-CN" sz="2800" b="1" dirty="0">
                <a:latin typeface="华文宋体" panose="02010600040101010101" pitchFamily="2" charset="-122"/>
                <a:ea typeface="华文宋体" panose="02010600040101010101" pitchFamily="2" charset="-122"/>
              </a:rPr>
              <a:t>╳X</a:t>
            </a:r>
            <a:r>
              <a:rPr lang="en-US" altLang="zh-CN" sz="2800" b="1" baseline="-30000" dirty="0">
                <a:latin typeface="华文宋体" panose="02010600040101010101" pitchFamily="2" charset="-122"/>
                <a:ea typeface="华文宋体" panose="02010600040101010101" pitchFamily="2" charset="-122"/>
              </a:rPr>
              <a:t>1</a:t>
            </a:r>
            <a:r>
              <a:rPr lang="en-US" altLang="zh-CN" sz="2800" b="1" dirty="0">
                <a:latin typeface="华文宋体" panose="02010600040101010101" pitchFamily="2" charset="-122"/>
                <a:ea typeface="华文宋体" panose="02010600040101010101" pitchFamily="2" charset="-122"/>
              </a:rPr>
              <a:t>+X</a:t>
            </a:r>
            <a:r>
              <a:rPr lang="en-US" altLang="zh-CN" sz="2800" b="1" baseline="-30000" dirty="0">
                <a:latin typeface="华文宋体" panose="02010600040101010101" pitchFamily="2" charset="-122"/>
                <a:ea typeface="华文宋体" panose="02010600040101010101" pitchFamily="2" charset="-122"/>
              </a:rPr>
              <a:t>2</a:t>
            </a:r>
            <a:r>
              <a:rPr lang="en-US" altLang="zh-CN" sz="2800" b="1" baseline="30000" dirty="0">
                <a:latin typeface="华文宋体" panose="02010600040101010101" pitchFamily="2" charset="-122"/>
                <a:ea typeface="华文宋体" panose="02010600040101010101" pitchFamily="2" charset="-122"/>
              </a:rPr>
              <a:t>T</a:t>
            </a:r>
            <a:r>
              <a:rPr lang="en-US" altLang="zh-CN" sz="2800" b="1" dirty="0">
                <a:latin typeface="华文宋体" panose="02010600040101010101" pitchFamily="2" charset="-122"/>
                <a:ea typeface="华文宋体" panose="02010600040101010101" pitchFamily="2" charset="-122"/>
              </a:rPr>
              <a:t>╳X</a:t>
            </a:r>
            <a:r>
              <a:rPr lang="en-US" altLang="zh-CN" sz="2800" b="1" baseline="-30000" dirty="0">
                <a:latin typeface="华文宋体" panose="02010600040101010101" pitchFamily="2" charset="-122"/>
                <a:ea typeface="华文宋体" panose="02010600040101010101" pitchFamily="2" charset="-122"/>
              </a:rPr>
              <a:t>2</a:t>
            </a:r>
            <a:r>
              <a:rPr lang="en-US" altLang="zh-CN" sz="2800" b="1" dirty="0">
                <a:latin typeface="华文宋体" panose="02010600040101010101" pitchFamily="2" charset="-122"/>
                <a:ea typeface="华文宋体" panose="02010600040101010101" pitchFamily="2" charset="-122"/>
              </a:rPr>
              <a:t>+…+</a:t>
            </a:r>
            <a:r>
              <a:rPr lang="en-US" altLang="zh-CN" sz="2800" b="1" dirty="0" err="1">
                <a:latin typeface="华文宋体" panose="02010600040101010101" pitchFamily="2" charset="-122"/>
                <a:ea typeface="华文宋体" panose="02010600040101010101" pitchFamily="2" charset="-122"/>
              </a:rPr>
              <a:t>X</a:t>
            </a:r>
            <a:r>
              <a:rPr lang="en-US" altLang="zh-CN" sz="2800" b="1" baseline="-30000" dirty="0" err="1">
                <a:latin typeface="华文宋体" panose="02010600040101010101" pitchFamily="2" charset="-122"/>
                <a:ea typeface="华文宋体" panose="02010600040101010101" pitchFamily="2" charset="-122"/>
              </a:rPr>
              <a:t>s</a:t>
            </a:r>
            <a:r>
              <a:rPr lang="en-US" altLang="zh-CN" sz="2800" b="1" baseline="30000" dirty="0" err="1">
                <a:latin typeface="华文宋体" panose="02010600040101010101" pitchFamily="2" charset="-122"/>
                <a:ea typeface="华文宋体" panose="02010600040101010101" pitchFamily="2" charset="-122"/>
              </a:rPr>
              <a:t>T</a:t>
            </a:r>
            <a:r>
              <a:rPr lang="en-US" altLang="zh-CN" sz="2800" b="1" dirty="0" err="1">
                <a:latin typeface="华文宋体" panose="02010600040101010101" pitchFamily="2" charset="-122"/>
                <a:ea typeface="华文宋体" panose="02010600040101010101" pitchFamily="2" charset="-122"/>
              </a:rPr>
              <a:t>╳X</a:t>
            </a:r>
            <a:r>
              <a:rPr lang="en-US" altLang="zh-CN" sz="2800" b="1" baseline="-30000" dirty="0" err="1">
                <a:latin typeface="华文宋体" panose="02010600040101010101" pitchFamily="2" charset="-122"/>
                <a:ea typeface="华文宋体" panose="02010600040101010101" pitchFamily="2" charset="-122"/>
              </a:rPr>
              <a:t>s</a:t>
            </a:r>
            <a:r>
              <a:rPr lang="en-US" altLang="zh-CN" sz="2800" b="1" baseline="-30000"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 </a:t>
            </a:r>
            <a:r>
              <a:rPr lang="en-US" altLang="zh-CN" sz="2800" b="1" dirty="0">
                <a:solidFill>
                  <a:srgbClr val="FF0000"/>
                </a:solidFill>
                <a:latin typeface="华文宋体" panose="02010600040101010101" pitchFamily="2" charset="-122"/>
                <a:ea typeface="华文宋体" panose="02010600040101010101" pitchFamily="2" charset="-122"/>
              </a:rPr>
              <a:t>W</a:t>
            </a:r>
            <a:r>
              <a:rPr lang="en-US" altLang="zh-CN" sz="2800" b="1" baseline="-30000" dirty="0">
                <a:solidFill>
                  <a:srgbClr val="FF0000"/>
                </a:solidFill>
                <a:latin typeface="华文宋体" panose="02010600040101010101" pitchFamily="2" charset="-122"/>
                <a:ea typeface="华文宋体" panose="02010600040101010101" pitchFamily="2" charset="-122"/>
              </a:rPr>
              <a:t>0</a:t>
            </a:r>
            <a:endParaRPr lang="en-US" altLang="zh-CN" sz="2800" b="1" dirty="0">
              <a:latin typeface="华文宋体" panose="02010600040101010101" pitchFamily="2" charset="-122"/>
              <a:ea typeface="华文宋体" panose="02010600040101010101" pitchFamily="2" charset="-122"/>
            </a:endParaRPr>
          </a:p>
          <a:p>
            <a:pPr eaLnBrk="1" hangingPunct="1">
              <a:lnSpc>
                <a:spcPct val="130000"/>
              </a:lnSpc>
              <a:spcBef>
                <a:spcPct val="0"/>
              </a:spcBef>
              <a:buFontTx/>
              <a:buNone/>
            </a:pPr>
            <a:r>
              <a:rPr lang="en-US" altLang="zh-CN" sz="2800" b="1" dirty="0">
                <a:latin typeface="华文宋体" panose="02010600040101010101" pitchFamily="2" charset="-122"/>
                <a:ea typeface="华文宋体" panose="02010600040101010101" pitchFamily="2" charset="-122"/>
              </a:rPr>
              <a:t>   W</a:t>
            </a:r>
            <a:r>
              <a:rPr lang="zh-CN" altLang="en-US" sz="2800" b="1" dirty="0">
                <a:latin typeface="华文宋体" panose="02010600040101010101" pitchFamily="2" charset="-122"/>
                <a:ea typeface="华文宋体" panose="02010600040101010101" pitchFamily="2" charset="-122"/>
              </a:rPr>
              <a:t>是各个</a:t>
            </a:r>
            <a:r>
              <a:rPr lang="zh-CN" altLang="en-US" sz="2800" b="1" dirty="0">
                <a:solidFill>
                  <a:srgbClr val="FF0000"/>
                </a:solidFill>
                <a:latin typeface="华文宋体" panose="02010600040101010101" pitchFamily="2" charset="-122"/>
                <a:ea typeface="华文宋体" panose="02010600040101010101" pitchFamily="2" charset="-122"/>
              </a:rPr>
              <a:t>样本</a:t>
            </a:r>
            <a:r>
              <a:rPr lang="zh-CN" altLang="en-US" sz="2800" b="1" dirty="0">
                <a:latin typeface="华文宋体" panose="02010600040101010101" pitchFamily="2" charset="-122"/>
                <a:ea typeface="华文宋体" panose="02010600040101010101" pitchFamily="2" charset="-122"/>
              </a:rPr>
              <a:t>向量自身的</a:t>
            </a:r>
            <a:r>
              <a:rPr lang="zh-CN" altLang="en-US" sz="2800" b="1" dirty="0">
                <a:solidFill>
                  <a:srgbClr val="FF0000"/>
                </a:solidFill>
                <a:latin typeface="华文宋体" panose="02010600040101010101" pitchFamily="2" charset="-122"/>
                <a:ea typeface="华文宋体" panose="02010600040101010101" pitchFamily="2" charset="-122"/>
              </a:rPr>
              <a:t>外积</a:t>
            </a:r>
            <a:r>
              <a:rPr lang="zh-CN" altLang="en-US" sz="2800" b="1" dirty="0">
                <a:latin typeface="华文宋体" panose="02010600040101010101" pitchFamily="2" charset="-122"/>
                <a:ea typeface="华文宋体" panose="02010600040101010101" pitchFamily="2" charset="-122"/>
              </a:rPr>
              <a:t>的和</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网络实现的是</a:t>
            </a:r>
            <a:r>
              <a:rPr lang="zh-CN" altLang="en-US" sz="2800" b="1" dirty="0">
                <a:solidFill>
                  <a:srgbClr val="FF0000"/>
                </a:solidFill>
                <a:latin typeface="华文宋体" panose="02010600040101010101" pitchFamily="2" charset="-122"/>
                <a:ea typeface="华文宋体" panose="02010600040101010101" pitchFamily="2" charset="-122"/>
              </a:rPr>
              <a:t>自相联映射</a:t>
            </a:r>
            <a:r>
              <a:rPr lang="zh-CN" altLang="en-US" sz="2800" b="1" dirty="0">
                <a:latin typeface="华文宋体" panose="02010600040101010101" pitchFamily="2" charset="-122"/>
                <a:ea typeface="华文宋体" panose="02010600040101010101" pitchFamily="2" charset="-122"/>
              </a:rPr>
              <a:t>。</a:t>
            </a:r>
            <a:r>
              <a:rPr lang="zh-CN" altLang="en-US" sz="2800" dirty="0">
                <a:latin typeface="华文宋体" panose="02010600040101010101" pitchFamily="2" charset="-122"/>
                <a:ea typeface="华文宋体" panose="02010600040101010101" pitchFamily="2" charset="-122"/>
              </a:rPr>
              <a:t> </a:t>
            </a:r>
          </a:p>
        </p:txBody>
      </p:sp>
      <p:graphicFrame>
        <p:nvGraphicFramePr>
          <p:cNvPr id="292870" name="对象 292869"/>
          <p:cNvGraphicFramePr>
            <a:graphicFrameLocks noChangeAspect="1"/>
          </p:cNvGraphicFramePr>
          <p:nvPr/>
        </p:nvGraphicFramePr>
        <p:xfrm>
          <a:off x="3295650" y="1350963"/>
          <a:ext cx="1714500" cy="1314450"/>
        </p:xfrm>
        <a:graphic>
          <a:graphicData uri="http://schemas.openxmlformats.org/presentationml/2006/ole">
            <mc:AlternateContent xmlns:mc="http://schemas.openxmlformats.org/markup-compatibility/2006">
              <mc:Choice xmlns:v="urn:schemas-microsoft-com:vml" Requires="v">
                <p:oleObj spid="_x0000_s26737" r:id="rId3" imgW="560070" imgH="433070" progId="Equation.3">
                  <p:embed/>
                </p:oleObj>
              </mc:Choice>
              <mc:Fallback>
                <p:oleObj r:id="rId3" imgW="560070" imgH="433070" progId="Equation.3">
                  <p:embed/>
                  <p:pic>
                    <p:nvPicPr>
                      <p:cNvPr id="0" name="对象 2928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5650" y="1350963"/>
                        <a:ext cx="171450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92871" name="Rectangle 5"/>
          <p:cNvSpPr>
            <a:spLocks noChangeArrowheads="1"/>
          </p:cNvSpPr>
          <p:nvPr/>
        </p:nvSpPr>
        <p:spPr bwMode="auto">
          <a:xfrm>
            <a:off x="609600" y="1733550"/>
            <a:ext cx="27257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r>
              <a:rPr lang="zh-CN" altLang="en-US" b="1" dirty="0">
                <a:latin typeface="华文宋体" panose="02010600040101010101" pitchFamily="2" charset="-122"/>
                <a:ea typeface="华文宋体" panose="02010600040101010101" pitchFamily="2" charset="-122"/>
              </a:rPr>
              <a:t>权矩阵</a:t>
            </a:r>
            <a:r>
              <a:rPr lang="zh-CN" altLang="en-US" dirty="0">
                <a:latin typeface="宋体" panose="02010600030101010101" pitchFamily="2" charset="-122"/>
              </a:rPr>
              <a:t>：</a:t>
            </a:r>
            <a:r>
              <a:rPr lang="en-US" altLang="zh-CN" dirty="0" err="1">
                <a:latin typeface="Times New Roman" panose="02020603050405020304" pitchFamily="18" charset="0"/>
              </a:rPr>
              <a:t>w</a:t>
            </a:r>
            <a:r>
              <a:rPr lang="en-US" altLang="zh-CN" baseline="-30000" dirty="0" err="1">
                <a:latin typeface="宋体" panose="02010600030101010101" pitchFamily="2" charset="-122"/>
              </a:rPr>
              <a:t>ij</a:t>
            </a:r>
            <a:r>
              <a:rPr lang="en-US" altLang="zh-CN" dirty="0">
                <a:latin typeface="宋体" panose="02010600030101010101" pitchFamily="2" charset="-122"/>
              </a:rPr>
              <a:t>=</a:t>
            </a:r>
          </a:p>
        </p:txBody>
      </p:sp>
      <p:sp>
        <p:nvSpPr>
          <p:cNvPr id="292872" name="Rectangle 6"/>
          <p:cNvSpPr>
            <a:spLocks noChangeArrowheads="1"/>
          </p:cNvSpPr>
          <p:nvPr/>
        </p:nvSpPr>
        <p:spPr bwMode="auto">
          <a:xfrm>
            <a:off x="5943600" y="1752600"/>
            <a:ext cx="8143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dirty="0" err="1">
                <a:latin typeface="宋体" panose="02010600030101010101" pitchFamily="2" charset="-122"/>
              </a:rPr>
              <a:t>i</a:t>
            </a:r>
            <a:r>
              <a:rPr lang="en-US" altLang="zh-CN" dirty="0" err="1">
                <a:latin typeface="宋体" panose="02010600030101010101" pitchFamily="2" charset="-122"/>
                <a:cs typeface="Times New Roman" panose="02020603050405020304" pitchFamily="18" charset="0"/>
              </a:rPr>
              <a:t>≠</a:t>
            </a:r>
            <a:r>
              <a:rPr lang="en-US" altLang="zh-CN" dirty="0" err="1">
                <a:latin typeface="宋体" panose="02010600030101010101" pitchFamily="2" charset="-122"/>
              </a:rPr>
              <a:t>j</a:t>
            </a:r>
            <a:endParaRPr lang="en-US" altLang="zh-CN" dirty="0">
              <a:latin typeface="宋体" panose="02010600030101010101" pitchFamily="2" charset="-122"/>
            </a:endParaRP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ED9607AA-0207-400E-935F-49FF5FFFD3F7}"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sp>
        <p:nvSpPr>
          <p:cNvPr id="10" name="长方形 3"/>
          <p:cNvSpPr/>
          <p:nvPr/>
        </p:nvSpPr>
        <p:spPr>
          <a:xfrm>
            <a:off x="8439682" y="0"/>
            <a:ext cx="694531"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Rectangle 2"/>
          <p:cNvSpPr txBox="1">
            <a:spLocks noChangeArrowheads="1"/>
          </p:cNvSpPr>
          <p:nvPr/>
        </p:nvSpPr>
        <p:spPr>
          <a:xfrm>
            <a:off x="457200" y="274638"/>
            <a:ext cx="6372225"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a:solidFill>
                  <a:srgbClr val="FF0000"/>
                </a:solidFill>
                <a:latin typeface="华文宋体" panose="02010600040101010101" pitchFamily="2" charset="-122"/>
                <a:ea typeface="华文宋体" panose="02010600040101010101" pitchFamily="2" charset="-122"/>
              </a:rPr>
              <a:t>11.2 </a:t>
            </a:r>
            <a:r>
              <a:rPr lang="zh-CN" altLang="en-US" sz="4000" b="1">
                <a:solidFill>
                  <a:srgbClr val="FF0000"/>
                </a:solidFill>
                <a:latin typeface="华文宋体" panose="02010600040101010101" pitchFamily="2" charset="-122"/>
                <a:ea typeface="华文宋体" panose="02010600040101010101" pitchFamily="2" charset="-122"/>
              </a:rPr>
              <a:t>最基本的</a:t>
            </a:r>
            <a:r>
              <a:rPr lang="en-US" altLang="zh-CN" sz="4000" b="1">
                <a:solidFill>
                  <a:srgbClr val="FF0000"/>
                </a:solidFill>
                <a:latin typeface="华文宋体" panose="02010600040101010101" pitchFamily="2" charset="-122"/>
                <a:ea typeface="华文宋体" panose="02010600040101010101" pitchFamily="2" charset="-122"/>
              </a:rPr>
              <a:t>Hopfield</a:t>
            </a:r>
            <a:r>
              <a:rPr lang="zh-CN" altLang="en-US" sz="4000" b="1">
                <a:solidFill>
                  <a:srgbClr val="FF0000"/>
                </a:solidFill>
                <a:latin typeface="华文宋体" panose="02010600040101010101" pitchFamily="2" charset="-122"/>
                <a:ea typeface="华文宋体" panose="02010600040101010101" pitchFamily="2" charset="-122"/>
              </a:rPr>
              <a:t>网 </a:t>
            </a:r>
            <a:endParaRPr lang="zh-CN" altLang="en-US" sz="4000" b="1" dirty="0">
              <a:solidFill>
                <a:srgbClr val="FF0000"/>
              </a:solidFill>
              <a:latin typeface="华文宋体" panose="02010600040101010101" pitchFamily="2" charset="-122"/>
              <a:ea typeface="华文宋体" panose="02010600040101010101" pitchFamily="2" charset="-122"/>
            </a:endParaRPr>
          </a:p>
        </p:txBody>
      </p:sp>
      <p:grpSp>
        <p:nvGrpSpPr>
          <p:cNvPr id="12" name="组合 11"/>
          <p:cNvGrpSpPr/>
          <p:nvPr/>
        </p:nvGrpSpPr>
        <p:grpSpPr>
          <a:xfrm>
            <a:off x="8400804" y="0"/>
            <a:ext cx="851355" cy="6858000"/>
            <a:chOff x="8400804" y="0"/>
            <a:chExt cx="851355" cy="6858000"/>
          </a:xfrm>
        </p:grpSpPr>
        <p:grpSp>
          <p:nvGrpSpPr>
            <p:cNvPr id="13" name="组 9"/>
            <p:cNvGrpSpPr/>
            <p:nvPr/>
          </p:nvGrpSpPr>
          <p:grpSpPr>
            <a:xfrm>
              <a:off x="8400804" y="0"/>
              <a:ext cx="733409" cy="6858000"/>
              <a:chOff x="9055676" y="0"/>
              <a:chExt cx="3136324" cy="6858000"/>
            </a:xfrm>
          </p:grpSpPr>
          <p:sp>
            <p:nvSpPr>
              <p:cNvPr id="15"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7"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8" name="矩形 17"/>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9"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4" name="图形 11" descr="衬衫"/>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92871"/>
                                        </p:tgtEl>
                                        <p:attrNameLst>
                                          <p:attrName>style.visibility</p:attrName>
                                        </p:attrNameLst>
                                      </p:cBhvr>
                                      <p:to>
                                        <p:strVal val="visible"/>
                                      </p:to>
                                    </p:set>
                                    <p:anim calcmode="lin" valueType="num">
                                      <p:cBhvr additive="base">
                                        <p:cTn id="7" dur="500" fill="hold"/>
                                        <p:tgtEl>
                                          <p:spTgt spid="292871"/>
                                        </p:tgtEl>
                                        <p:attrNameLst>
                                          <p:attrName>ppt_x</p:attrName>
                                        </p:attrNameLst>
                                      </p:cBhvr>
                                      <p:tavLst>
                                        <p:tav tm="0">
                                          <p:val>
                                            <p:strVal val="0-#ppt_w/2"/>
                                          </p:val>
                                        </p:tav>
                                        <p:tav tm="100000">
                                          <p:val>
                                            <p:strVal val="#ppt_x"/>
                                          </p:val>
                                        </p:tav>
                                      </p:tavLst>
                                    </p:anim>
                                    <p:anim calcmode="lin" valueType="num">
                                      <p:cBhvr additive="base">
                                        <p:cTn id="8" dur="500" fill="hold"/>
                                        <p:tgtEl>
                                          <p:spTgt spid="29287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292870"/>
                                        </p:tgtEl>
                                        <p:attrNameLst>
                                          <p:attrName>style.visibility</p:attrName>
                                        </p:attrNameLst>
                                      </p:cBhvr>
                                      <p:to>
                                        <p:strVal val="visible"/>
                                      </p:to>
                                    </p:set>
                                    <p:anim calcmode="lin" valueType="num">
                                      <p:cBhvr additive="base">
                                        <p:cTn id="12" dur="500" fill="hold"/>
                                        <p:tgtEl>
                                          <p:spTgt spid="292870"/>
                                        </p:tgtEl>
                                        <p:attrNameLst>
                                          <p:attrName>ppt_x</p:attrName>
                                        </p:attrNameLst>
                                      </p:cBhvr>
                                      <p:tavLst>
                                        <p:tav tm="0">
                                          <p:val>
                                            <p:strVal val="0-#ppt_w/2"/>
                                          </p:val>
                                        </p:tav>
                                        <p:tav tm="100000">
                                          <p:val>
                                            <p:strVal val="#ppt_x"/>
                                          </p:val>
                                        </p:tav>
                                      </p:tavLst>
                                    </p:anim>
                                    <p:anim calcmode="lin" valueType="num">
                                      <p:cBhvr additive="base">
                                        <p:cTn id="13" dur="500" fill="hold"/>
                                        <p:tgtEl>
                                          <p:spTgt spid="29287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292872"/>
                                        </p:tgtEl>
                                        <p:attrNameLst>
                                          <p:attrName>style.visibility</p:attrName>
                                        </p:attrNameLst>
                                      </p:cBhvr>
                                      <p:to>
                                        <p:strVal val="visible"/>
                                      </p:to>
                                    </p:set>
                                    <p:anim calcmode="lin" valueType="num">
                                      <p:cBhvr additive="base">
                                        <p:cTn id="17" dur="500" fill="hold"/>
                                        <p:tgtEl>
                                          <p:spTgt spid="292872"/>
                                        </p:tgtEl>
                                        <p:attrNameLst>
                                          <p:attrName>ppt_x</p:attrName>
                                        </p:attrNameLst>
                                      </p:cBhvr>
                                      <p:tavLst>
                                        <p:tav tm="0">
                                          <p:val>
                                            <p:strVal val="0-#ppt_w/2"/>
                                          </p:val>
                                        </p:tav>
                                        <p:tav tm="100000">
                                          <p:val>
                                            <p:strVal val="#ppt_x"/>
                                          </p:val>
                                        </p:tav>
                                      </p:tavLst>
                                    </p:anim>
                                    <p:anim calcmode="lin" valueType="num">
                                      <p:cBhvr additive="base">
                                        <p:cTn id="18" dur="500" fill="hold"/>
                                        <p:tgtEl>
                                          <p:spTgt spid="292872"/>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292869">
                                            <p:txEl>
                                              <p:pRg st="0" end="0"/>
                                            </p:txEl>
                                          </p:spTgt>
                                        </p:tgtEl>
                                        <p:attrNameLst>
                                          <p:attrName>style.visibility</p:attrName>
                                        </p:attrNameLst>
                                      </p:cBhvr>
                                      <p:to>
                                        <p:strVal val="visible"/>
                                      </p:to>
                                    </p:set>
                                    <p:anim calcmode="lin" valueType="num">
                                      <p:cBhvr additive="base">
                                        <p:cTn id="23" dur="500" fill="hold"/>
                                        <p:tgtEl>
                                          <p:spTgt spid="292869">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29286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292869">
                                            <p:txEl>
                                              <p:pRg st="1" end="1"/>
                                            </p:txEl>
                                          </p:spTgt>
                                        </p:tgtEl>
                                        <p:attrNameLst>
                                          <p:attrName>style.visibility</p:attrName>
                                        </p:attrNameLst>
                                      </p:cBhvr>
                                      <p:to>
                                        <p:strVal val="visible"/>
                                      </p:to>
                                    </p:set>
                                    <p:anim calcmode="lin" valueType="num">
                                      <p:cBhvr additive="base">
                                        <p:cTn id="29" dur="500" fill="hold"/>
                                        <p:tgtEl>
                                          <p:spTgt spid="292869">
                                            <p:txEl>
                                              <p:pRg st="1" end="1"/>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29286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292869">
                                            <p:txEl>
                                              <p:pRg st="2" end="2"/>
                                            </p:txEl>
                                          </p:spTgt>
                                        </p:tgtEl>
                                        <p:attrNameLst>
                                          <p:attrName>style.visibility</p:attrName>
                                        </p:attrNameLst>
                                      </p:cBhvr>
                                      <p:to>
                                        <p:strVal val="visible"/>
                                      </p:to>
                                    </p:set>
                                    <p:anim calcmode="lin" valueType="num">
                                      <p:cBhvr additive="base">
                                        <p:cTn id="35" dur="500" fill="hold"/>
                                        <p:tgtEl>
                                          <p:spTgt spid="292869">
                                            <p:txEl>
                                              <p:pRg st="2" end="2"/>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29286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92869">
                                            <p:txEl>
                                              <p:pRg st="3" end="3"/>
                                            </p:txEl>
                                          </p:spTgt>
                                        </p:tgtEl>
                                        <p:attrNameLst>
                                          <p:attrName>style.visibility</p:attrName>
                                        </p:attrNameLst>
                                      </p:cBhvr>
                                      <p:to>
                                        <p:strVal val="visible"/>
                                      </p:to>
                                    </p:set>
                                    <p:anim calcmode="lin" valueType="num">
                                      <p:cBhvr additive="base">
                                        <p:cTn id="41" dur="500" fill="hold"/>
                                        <p:tgtEl>
                                          <p:spTgt spid="292869">
                                            <p:txEl>
                                              <p:pRg st="3" end="3"/>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292869">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869" grpId="0" build="p"/>
      <p:bldP spid="292871" grpId="0"/>
      <p:bldP spid="29287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p:cNvSpPr txBox="1">
            <a:spLocks noChangeArrowheads="1"/>
          </p:cNvSpPr>
          <p:nvPr/>
        </p:nvSpPr>
        <p:spPr bwMode="auto">
          <a:xfrm>
            <a:off x="614363" y="333963"/>
            <a:ext cx="5616575" cy="64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sz="3200" b="1" dirty="0">
                <a:solidFill>
                  <a:srgbClr val="FF0000"/>
                </a:solidFill>
                <a:latin typeface="华文宋体" panose="02010600040101010101" pitchFamily="2" charset="-122"/>
                <a:ea typeface="华文宋体" panose="02010600040101010101" pitchFamily="2" charset="-122"/>
              </a:rPr>
              <a:t>8.1.1.3  </a:t>
            </a:r>
            <a:r>
              <a:rPr lang="zh-CN" altLang="en-US" sz="3200" b="1" dirty="0">
                <a:solidFill>
                  <a:srgbClr val="FF0000"/>
                </a:solidFill>
                <a:latin typeface="华文宋体" panose="02010600040101010101" pitchFamily="2" charset="-122"/>
                <a:ea typeface="华文宋体" panose="02010600040101010101" pitchFamily="2" charset="-122"/>
              </a:rPr>
              <a:t>侧抑制与竞争</a:t>
            </a:r>
          </a:p>
        </p:txBody>
      </p:sp>
      <p:sp>
        <p:nvSpPr>
          <p:cNvPr id="15363" name="Text Box 42"/>
          <p:cNvSpPr txBox="1">
            <a:spLocks noChangeArrowheads="1"/>
          </p:cNvSpPr>
          <p:nvPr/>
        </p:nvSpPr>
        <p:spPr bwMode="auto">
          <a:xfrm>
            <a:off x="614363" y="1113267"/>
            <a:ext cx="7606572" cy="17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lnSpc>
                <a:spcPct val="125000"/>
              </a:lnSpc>
            </a:pPr>
            <a:r>
              <a:rPr lang="en-US" altLang="zh-CN" sz="2800" b="1" dirty="0">
                <a:solidFill>
                  <a:schemeClr val="accent2"/>
                </a:solidFill>
                <a:latin typeface="华文宋体" panose="02010600040101010101" pitchFamily="2" charset="-122"/>
                <a:ea typeface="华文宋体" panose="02010600040101010101" pitchFamily="2" charset="-122"/>
              </a:rPr>
              <a:t>        </a:t>
            </a:r>
            <a:r>
              <a:rPr lang="zh-CN" altLang="en-US" sz="2800" b="1" dirty="0">
                <a:latin typeface="华文宋体" panose="02010600040101010101" pitchFamily="2" charset="-122"/>
                <a:ea typeface="华文宋体" panose="02010600040101010101" pitchFamily="2" charset="-122"/>
              </a:rPr>
              <a:t>实验表明，人眼的视网膜、脊髓和海马体中存一种侧抑制现象，即，当</a:t>
            </a:r>
            <a:r>
              <a:rPr lang="zh-CN" altLang="en-US" sz="2800" b="1" dirty="0">
                <a:solidFill>
                  <a:srgbClr val="FF0000"/>
                </a:solidFill>
                <a:latin typeface="华文宋体" panose="02010600040101010101" pitchFamily="2" charset="-122"/>
                <a:ea typeface="华文宋体" panose="02010600040101010101" pitchFamily="2" charset="-122"/>
              </a:rPr>
              <a:t>一个神经细胞兴奋后，会对其周围的神经细胞产生抑制作用</a:t>
            </a:r>
            <a:r>
              <a:rPr lang="zh-CN" altLang="en-US" sz="2800" b="1" dirty="0">
                <a:solidFill>
                  <a:schemeClr val="accent2"/>
                </a:solidFill>
                <a:latin typeface="华文宋体" panose="02010600040101010101" pitchFamily="2" charset="-122"/>
                <a:ea typeface="华文宋体" panose="02010600040101010101" pitchFamily="2" charset="-122"/>
              </a:rPr>
              <a:t>。</a:t>
            </a:r>
            <a:endParaRPr lang="zh-CN" altLang="en-US" sz="2800" b="1" dirty="0">
              <a:latin typeface="华文宋体" panose="02010600040101010101" pitchFamily="2" charset="-122"/>
              <a:ea typeface="华文宋体" panose="02010600040101010101" pitchFamily="2" charset="-122"/>
            </a:endParaRPr>
          </a:p>
        </p:txBody>
      </p:sp>
      <p:sp>
        <p:nvSpPr>
          <p:cNvPr id="15364" name="Text Box 43"/>
          <p:cNvSpPr txBox="1">
            <a:spLocks noChangeArrowheads="1"/>
          </p:cNvSpPr>
          <p:nvPr/>
        </p:nvSpPr>
        <p:spPr bwMode="auto">
          <a:xfrm>
            <a:off x="592493" y="2950873"/>
            <a:ext cx="7628442"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lnSpc>
                <a:spcPct val="125000"/>
              </a:lnSpc>
            </a:pPr>
            <a:r>
              <a:rPr lang="en-US" altLang="zh-CN" sz="2000" b="1" dirty="0">
                <a:solidFill>
                  <a:schemeClr val="accent2"/>
                </a:solidFill>
              </a:rPr>
              <a:t>         </a:t>
            </a:r>
            <a:r>
              <a:rPr lang="zh-CN" altLang="en-US" sz="2800" b="1" dirty="0">
                <a:latin typeface="华文宋体" panose="02010600040101010101" pitchFamily="2" charset="-122"/>
                <a:ea typeface="华文宋体" panose="02010600040101010101" pitchFamily="2" charset="-122"/>
              </a:rPr>
              <a:t>这种侧抑制使神经细胞之间呈现出竞争，开始时可能多个细胞同时兴奋，但一个兴奋程度最强的神经细胞对周围神经细胞的抑制作用也最强，其结果使其周围神经细胞兴奋程度减弱，从而该神经细胞是这次竞争的</a:t>
            </a:r>
            <a:r>
              <a:rPr lang="zh-CN" altLang="en-US" sz="2800" b="1" dirty="0">
                <a:solidFill>
                  <a:srgbClr val="FF0000"/>
                </a:solidFill>
                <a:latin typeface="华文宋体" panose="02010600040101010101" pitchFamily="2" charset="-122"/>
                <a:ea typeface="华文宋体" panose="02010600040101010101" pitchFamily="2" charset="-122"/>
              </a:rPr>
              <a:t>胜者</a:t>
            </a:r>
            <a:r>
              <a:rPr lang="zh-CN" altLang="en-US" sz="2800" b="1" dirty="0">
                <a:latin typeface="华文宋体" panose="02010600040101010101" pitchFamily="2" charset="-122"/>
                <a:ea typeface="华文宋体" panose="02010600040101010101" pitchFamily="2" charset="-122"/>
              </a:rPr>
              <a:t>，其它神经细胞在竞争中失败。</a:t>
            </a:r>
          </a:p>
        </p:txBody>
      </p:sp>
      <p:grpSp>
        <p:nvGrpSpPr>
          <p:cNvPr id="5" name="组 9"/>
          <p:cNvGrpSpPr/>
          <p:nvPr/>
        </p:nvGrpSpPr>
        <p:grpSpPr>
          <a:xfrm>
            <a:off x="8363761" y="0"/>
            <a:ext cx="733409" cy="6858000"/>
            <a:chOff x="9055676" y="0"/>
            <a:chExt cx="3136324" cy="6858000"/>
          </a:xfrm>
        </p:grpSpPr>
        <p:sp>
          <p:nvSpPr>
            <p:cNvPr id="6"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矩形 8"/>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0" descr="烧瓶"/>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2866"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F76B4D51-0300-4167-A9F5-FEC181FC239F}" type="datetime1">
              <a:rPr lang="zh-CN" altLang="en-US" sz="1400"/>
              <a:t>2025/5/30</a:t>
            </a:fld>
            <a:endParaRPr lang="zh-CN" altLang="en-US" sz="1400"/>
          </a:p>
        </p:txBody>
      </p:sp>
      <p:sp>
        <p:nvSpPr>
          <p:cNvPr id="292867"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4DA361AB-C8CB-478F-A287-E2E46FCCFF19}" type="slidenum">
              <a:rPr lang="en-US" altLang="zh-CN" sz="1400"/>
              <a:t>90</a:t>
            </a:fld>
            <a:endParaRPr lang="en-US" altLang="zh-CN" sz="1400"/>
          </a:p>
        </p:txBody>
      </p:sp>
      <mc:AlternateContent xmlns:mc="http://schemas.openxmlformats.org/markup-compatibility/2006" xmlns:a14="http://schemas.microsoft.com/office/drawing/2010/main">
        <mc:Choice Requires="a14">
          <p:sp>
            <p:nvSpPr>
              <p:cNvPr id="292869" name="Rectangle 3"/>
              <p:cNvSpPr>
                <a:spLocks noGrp="1" noChangeArrowheads="1"/>
              </p:cNvSpPr>
              <p:nvPr>
                <p:ph type="body" idx="4294967295"/>
              </p:nvPr>
            </p:nvSpPr>
            <p:spPr>
              <a:xfrm>
                <a:off x="718717" y="2954337"/>
                <a:ext cx="7517130" cy="3271838"/>
              </a:xfrm>
            </p:spPr>
            <p:txBody>
              <a:bodyPr>
                <a:normAutofit fontScale="92500" lnSpcReduction="10000"/>
              </a:bodyPr>
              <a:lstStyle/>
              <a:p>
                <a:pPr eaLnBrk="1" hangingPunct="1">
                  <a:lnSpc>
                    <a:spcPct val="130000"/>
                  </a:lnSpc>
                  <a:spcBef>
                    <a:spcPct val="0"/>
                  </a:spcBef>
                  <a:buFontTx/>
                  <a:buNone/>
                </a:pPr>
                <a:r>
                  <a:rPr lang="en-US" altLang="zh-CN" dirty="0">
                    <a:ea typeface="宋体" panose="02010600030101010101" pitchFamily="2" charset="-122"/>
                  </a:rPr>
                  <a:t>		       </a:t>
                </a:r>
                <a:r>
                  <a:rPr lang="en-US" altLang="zh-CN" sz="3200" b="1" dirty="0" err="1">
                    <a:latin typeface="华文宋体" panose="02010600040101010101" pitchFamily="2" charset="-122"/>
                    <a:ea typeface="华文宋体" panose="02010600040101010101" pitchFamily="2" charset="-122"/>
                  </a:rPr>
                  <a:t>w</a:t>
                </a:r>
                <a:r>
                  <a:rPr lang="en-US" altLang="zh-CN" sz="3200" b="1" baseline="-30000" dirty="0" err="1">
                    <a:latin typeface="华文宋体" panose="02010600040101010101" pitchFamily="2" charset="-122"/>
                    <a:ea typeface="华文宋体" panose="02010600040101010101" pitchFamily="2" charset="-122"/>
                  </a:rPr>
                  <a:t>ii</a:t>
                </a:r>
                <a:r>
                  <a:rPr lang="en-US" altLang="zh-CN" sz="3200" b="1" dirty="0">
                    <a:latin typeface="华文宋体" panose="02010600040101010101" pitchFamily="2" charset="-122"/>
                    <a:ea typeface="华文宋体" panose="02010600040101010101" pitchFamily="2" charset="-122"/>
                  </a:rPr>
                  <a:t>=0			      1≤i≤n</a:t>
                </a:r>
              </a:p>
              <a:p>
                <a:pPr algn="just" eaLnBrk="1" hangingPunct="1">
                  <a:lnSpc>
                    <a:spcPct val="130000"/>
                  </a:lnSpc>
                  <a:spcBef>
                    <a:spcPct val="0"/>
                  </a:spcBef>
                  <a:buFontTx/>
                  <a:buNone/>
                </a:pPr>
                <a:endParaRPr lang="en-US" altLang="zh-CN" sz="2800" b="1" dirty="0">
                  <a:latin typeface="华文宋体" panose="02010600040101010101" pitchFamily="2" charset="-122"/>
                  <a:ea typeface="华文宋体" panose="02010600040101010101" pitchFamily="2" charset="-122"/>
                </a:endParaRPr>
              </a:p>
              <a:p>
                <a:pPr algn="just">
                  <a:lnSpc>
                    <a:spcPct val="130000"/>
                  </a:lnSpc>
                  <a:spcBef>
                    <a:spcPct val="0"/>
                  </a:spcBef>
                  <a:buNone/>
                </a:pPr>
                <a:r>
                  <a:rPr lang="en-US" altLang="zh-CN" sz="2800" b="1" dirty="0">
                    <a:latin typeface="华文宋体" panose="02010600040101010101" pitchFamily="2" charset="-122"/>
                    <a:ea typeface="华文宋体" panose="02010600040101010101" pitchFamily="2" charset="-122"/>
                  </a:rPr>
                  <a:t>X</a:t>
                </a:r>
                <a:r>
                  <a:rPr lang="en-US" altLang="zh-CN" sz="2800" b="1" baseline="-30000" dirty="0">
                    <a:latin typeface="华文宋体" panose="02010600040101010101" pitchFamily="2" charset="-122"/>
                    <a:ea typeface="华文宋体" panose="02010600040101010101" pitchFamily="2" charset="-122"/>
                  </a:rPr>
                  <a:t>1</a:t>
                </a:r>
                <a:r>
                  <a:rPr lang="en-US" altLang="zh-CN" sz="2800" b="1" baseline="30000" dirty="0">
                    <a:latin typeface="华文宋体" panose="02010600040101010101" pitchFamily="2" charset="-122"/>
                    <a:ea typeface="华文宋体" panose="02010600040101010101" pitchFamily="2" charset="-122"/>
                  </a:rPr>
                  <a:t>T </a:t>
                </a:r>
                <a:r>
                  <a:rPr lang="en-US" altLang="zh-CN" sz="2800" b="1" dirty="0">
                    <a:latin typeface="华文宋体" panose="02010600040101010101" pitchFamily="2" charset="-122"/>
                    <a:ea typeface="华文宋体" panose="02010600040101010101" pitchFamily="2" charset="-122"/>
                  </a:rPr>
                  <a:t>╳X</a:t>
                </a:r>
                <a:r>
                  <a:rPr lang="en-US" altLang="zh-CN" sz="2800" b="1" baseline="-30000" dirty="0">
                    <a:latin typeface="华文宋体" panose="02010600040101010101" pitchFamily="2" charset="-122"/>
                    <a:ea typeface="华文宋体" panose="02010600040101010101" pitchFamily="2" charset="-122"/>
                  </a:rPr>
                  <a:t>1</a:t>
                </a:r>
                <a:r>
                  <a:rPr lang="en-US" altLang="zh-CN" sz="2800" b="1" dirty="0">
                    <a:latin typeface="华文宋体" panose="02010600040101010101" pitchFamily="2" charset="-122"/>
                    <a:ea typeface="华文宋体" panose="02010600040101010101" pitchFamily="2" charset="-122"/>
                  </a:rPr>
                  <a:t>  =</a:t>
                </a:r>
                <a14:m>
                  <m:oMath xmlns:m="http://schemas.openxmlformats.org/officeDocument/2006/math">
                    <m:d>
                      <m:dPr>
                        <m:begChr m:val="["/>
                        <m:endChr m:val="]"/>
                        <m:ctrlPr>
                          <a:rPr lang="en-US" altLang="zh-CN" sz="3200" b="1" i="1" smtClean="0">
                            <a:latin typeface="Cambria Math" panose="02040503050406030204" pitchFamily="18" charset="0"/>
                            <a:ea typeface="华文宋体" panose="02010600040101010101" pitchFamily="2" charset="-122"/>
                          </a:rPr>
                        </m:ctrlPr>
                      </m:dPr>
                      <m:e>
                        <m:m>
                          <m:mPr>
                            <m:mcs>
                              <m:mc>
                                <m:mcPr>
                                  <m:count m:val="3"/>
                                  <m:mcJc m:val="center"/>
                                </m:mcPr>
                              </m:mc>
                            </m:mcs>
                            <m:ctrlPr>
                              <a:rPr lang="en-US" altLang="zh-CN" sz="3200" b="1" i="1" smtClean="0">
                                <a:latin typeface="Cambria Math" panose="02040503050406030204" pitchFamily="18" charset="0"/>
                                <a:ea typeface="华文宋体" panose="02010600040101010101" pitchFamily="2" charset="-122"/>
                              </a:rPr>
                            </m:ctrlPr>
                          </m:mPr>
                          <m:mr>
                            <m:e>
                              <m:eqArr>
                                <m:eqArrPr>
                                  <m:ctrlPr>
                                    <a:rPr lang="en-US" altLang="zh-CN" sz="3200" b="1" i="1">
                                      <a:latin typeface="Cambria Math" panose="02040503050406030204" pitchFamily="18" charset="0"/>
                                      <a:ea typeface="华文宋体" panose="02010600040101010101" pitchFamily="2" charset="-122"/>
                                    </a:rPr>
                                  </m:ctrlPr>
                                </m:eqArrPr>
                                <m:e>
                                  <m:r>
                                    <m:rPr>
                                      <m:brk m:alnAt="7"/>
                                    </m:rPr>
                                    <a:rPr lang="en-US" altLang="zh-CN" sz="3200" b="1" i="1">
                                      <a:latin typeface="Cambria Math" panose="02040503050406030204" pitchFamily="18" charset="0"/>
                                      <a:ea typeface="华文宋体" panose="02010600040101010101" pitchFamily="2" charset="-122"/>
                                    </a:rPr>
                                    <m:t>𝒙</m:t>
                                  </m:r>
                                  <m:r>
                                    <m:rPr>
                                      <m:nor/>
                                    </m:rPr>
                                    <a:rPr lang="en-US" altLang="zh-CN" sz="3200" b="1" baseline="-30000" dirty="0">
                                      <a:latin typeface="华文宋体" panose="02010600040101010101" pitchFamily="2" charset="-122"/>
                                      <a:ea typeface="华文宋体" panose="02010600040101010101" pitchFamily="2" charset="-122"/>
                                    </a:rPr>
                                    <m:t>1</m:t>
                                  </m:r>
                                  <m:r>
                                    <m:rPr>
                                      <m:nor/>
                                    </m:rPr>
                                    <a:rPr lang="en-US" altLang="zh-CN" sz="3200" b="1" i="0" dirty="0" smtClean="0">
                                      <a:latin typeface="华文宋体" panose="02010600040101010101" pitchFamily="2" charset="-122"/>
                                      <a:ea typeface="华文宋体" panose="02010600040101010101" pitchFamily="2" charset="-122"/>
                                    </a:rPr>
                                    <m:t>∗</m:t>
                                  </m:r>
                                  <m:r>
                                    <m:rPr>
                                      <m:brk m:alnAt="7"/>
                                    </m:rPr>
                                    <a:rPr lang="en-US" altLang="zh-CN" sz="3200" b="1" i="1">
                                      <a:latin typeface="Cambria Math" panose="02040503050406030204" pitchFamily="18" charset="0"/>
                                      <a:ea typeface="华文宋体" panose="02010600040101010101" pitchFamily="2" charset="-122"/>
                                    </a:rPr>
                                    <m:t>𝒙</m:t>
                                  </m:r>
                                  <m:r>
                                    <m:rPr>
                                      <m:nor/>
                                    </m:rPr>
                                    <a:rPr lang="en-US" altLang="zh-CN" sz="3200" b="1" baseline="-30000" dirty="0">
                                      <a:latin typeface="华文宋体" panose="02010600040101010101" pitchFamily="2" charset="-122"/>
                                      <a:ea typeface="华文宋体" panose="02010600040101010101" pitchFamily="2" charset="-122"/>
                                    </a:rPr>
                                    <m:t>1</m:t>
                                  </m:r>
                                </m:e>
                                <m:e>
                                  <m:r>
                                    <m:rPr>
                                      <m:brk m:alnAt="7"/>
                                    </m:rPr>
                                    <a:rPr lang="en-US" altLang="zh-CN" sz="3200" b="1" i="1">
                                      <a:latin typeface="Cambria Math" panose="02040503050406030204" pitchFamily="18" charset="0"/>
                                      <a:ea typeface="华文宋体" panose="02010600040101010101" pitchFamily="2" charset="-122"/>
                                    </a:rPr>
                                    <m:t>𝒙</m:t>
                                  </m:r>
                                  <m:r>
                                    <m:rPr>
                                      <m:nor/>
                                    </m:rPr>
                                    <a:rPr lang="en-US" altLang="zh-CN" sz="3200" b="1" i="0" baseline="-30000" dirty="0" smtClean="0">
                                      <a:latin typeface="华文宋体" panose="02010600040101010101" pitchFamily="2" charset="-122"/>
                                      <a:ea typeface="华文宋体" panose="02010600040101010101" pitchFamily="2" charset="-122"/>
                                    </a:rPr>
                                    <m:t>2</m:t>
                                  </m:r>
                                  <m:r>
                                    <m:rPr>
                                      <m:nor/>
                                    </m:rPr>
                                    <a:rPr lang="en-US" altLang="zh-CN" sz="3200" b="1" i="0" dirty="0" smtClean="0">
                                      <a:latin typeface="华文宋体" panose="02010600040101010101" pitchFamily="2" charset="-122"/>
                                      <a:ea typeface="华文宋体" panose="02010600040101010101" pitchFamily="2" charset="-122"/>
                                    </a:rPr>
                                    <m:t>∗</m:t>
                                  </m:r>
                                  <m:r>
                                    <m:rPr>
                                      <m:brk m:alnAt="7"/>
                                    </m:rPr>
                                    <a:rPr lang="en-US" altLang="zh-CN" sz="3200" b="1" i="1">
                                      <a:latin typeface="Cambria Math" panose="02040503050406030204" pitchFamily="18" charset="0"/>
                                      <a:ea typeface="华文宋体" panose="02010600040101010101" pitchFamily="2" charset="-122"/>
                                    </a:rPr>
                                    <m:t>𝒙</m:t>
                                  </m:r>
                                  <m:r>
                                    <m:rPr>
                                      <m:nor/>
                                    </m:rPr>
                                    <a:rPr lang="en-US" altLang="zh-CN" sz="3200" b="1" baseline="-30000" dirty="0">
                                      <a:latin typeface="华文宋体" panose="02010600040101010101" pitchFamily="2" charset="-122"/>
                                      <a:ea typeface="华文宋体" panose="02010600040101010101" pitchFamily="2" charset="-122"/>
                                    </a:rPr>
                                    <m:t>1</m:t>
                                  </m:r>
                                </m:e>
                              </m:eqArr>
                            </m:e>
                            <m:e>
                              <m:eqArr>
                                <m:eqArrPr>
                                  <m:ctrlPr>
                                    <a:rPr lang="en-US" altLang="zh-CN" sz="3200" b="1" i="1" smtClean="0">
                                      <a:latin typeface="Cambria Math" panose="02040503050406030204" pitchFamily="18" charset="0"/>
                                      <a:ea typeface="华文宋体" panose="02010600040101010101" pitchFamily="2" charset="-122"/>
                                    </a:rPr>
                                  </m:ctrlPr>
                                </m:eqArrPr>
                                <m:e>
                                  <m:r>
                                    <m:rPr>
                                      <m:brk m:alnAt="7"/>
                                    </m:rPr>
                                    <a:rPr lang="en-US" altLang="zh-CN" sz="3200" b="1" i="1">
                                      <a:latin typeface="Cambria Math" panose="02040503050406030204" pitchFamily="18" charset="0"/>
                                      <a:ea typeface="华文宋体" panose="02010600040101010101" pitchFamily="2" charset="-122"/>
                                    </a:rPr>
                                    <m:t>𝒙</m:t>
                                  </m:r>
                                  <m:r>
                                    <m:rPr>
                                      <m:nor/>
                                    </m:rPr>
                                    <a:rPr lang="en-US" altLang="zh-CN" sz="3200" b="1" baseline="-30000" dirty="0">
                                      <a:latin typeface="华文宋体" panose="02010600040101010101" pitchFamily="2" charset="-122"/>
                                      <a:ea typeface="华文宋体" panose="02010600040101010101" pitchFamily="2" charset="-122"/>
                                    </a:rPr>
                                    <m:t>1</m:t>
                                  </m:r>
                                  <m:r>
                                    <m:rPr>
                                      <m:nor/>
                                    </m:rPr>
                                    <a:rPr lang="en-US" altLang="zh-CN" sz="3200" b="1" i="0" dirty="0" smtClean="0">
                                      <a:latin typeface="华文宋体" panose="02010600040101010101" pitchFamily="2" charset="-122"/>
                                      <a:ea typeface="华文宋体" panose="02010600040101010101" pitchFamily="2" charset="-122"/>
                                    </a:rPr>
                                    <m:t>∗</m:t>
                                  </m:r>
                                  <m:r>
                                    <m:rPr>
                                      <m:brk m:alnAt="7"/>
                                    </m:rPr>
                                    <a:rPr lang="en-US" altLang="zh-CN" sz="3200" b="1" i="1">
                                      <a:latin typeface="Cambria Math" panose="02040503050406030204" pitchFamily="18" charset="0"/>
                                      <a:ea typeface="华文宋体" panose="02010600040101010101" pitchFamily="2" charset="-122"/>
                                    </a:rPr>
                                    <m:t>𝒙</m:t>
                                  </m:r>
                                  <m:r>
                                    <m:rPr>
                                      <m:nor/>
                                    </m:rPr>
                                    <a:rPr lang="en-US" altLang="zh-CN" sz="3200" b="1" i="0" baseline="-30000" dirty="0" smtClean="0">
                                      <a:latin typeface="华文宋体" panose="02010600040101010101" pitchFamily="2" charset="-122"/>
                                      <a:ea typeface="华文宋体" panose="02010600040101010101" pitchFamily="2" charset="-122"/>
                                    </a:rPr>
                                    <m:t>2</m:t>
                                  </m:r>
                                </m:e>
                                <m:e>
                                  <m:r>
                                    <m:rPr>
                                      <m:brk m:alnAt="7"/>
                                    </m:rPr>
                                    <a:rPr lang="en-US" altLang="zh-CN" sz="3200" b="1" i="1">
                                      <a:latin typeface="Cambria Math" panose="02040503050406030204" pitchFamily="18" charset="0"/>
                                      <a:ea typeface="华文宋体" panose="02010600040101010101" pitchFamily="2" charset="-122"/>
                                    </a:rPr>
                                    <m:t>𝒙</m:t>
                                  </m:r>
                                  <m:r>
                                    <m:rPr>
                                      <m:nor/>
                                    </m:rPr>
                                    <a:rPr lang="en-US" altLang="zh-CN" sz="3200" b="1" i="0" baseline="-30000" dirty="0" smtClean="0">
                                      <a:latin typeface="华文宋体" panose="02010600040101010101" pitchFamily="2" charset="-122"/>
                                      <a:ea typeface="华文宋体" panose="02010600040101010101" pitchFamily="2" charset="-122"/>
                                    </a:rPr>
                                    <m:t>2</m:t>
                                  </m:r>
                                  <m:r>
                                    <m:rPr>
                                      <m:nor/>
                                    </m:rPr>
                                    <a:rPr lang="en-US" altLang="zh-CN" sz="3200" b="1" i="0" dirty="0" smtClean="0">
                                      <a:latin typeface="华文宋体" panose="02010600040101010101" pitchFamily="2" charset="-122"/>
                                      <a:ea typeface="华文宋体" panose="02010600040101010101" pitchFamily="2" charset="-122"/>
                                    </a:rPr>
                                    <m:t>∗</m:t>
                                  </m:r>
                                  <m:r>
                                    <m:rPr>
                                      <m:brk m:alnAt="7"/>
                                    </m:rPr>
                                    <a:rPr lang="en-US" altLang="zh-CN" sz="3200" b="1" i="1">
                                      <a:latin typeface="Cambria Math" panose="02040503050406030204" pitchFamily="18" charset="0"/>
                                      <a:ea typeface="华文宋体" panose="02010600040101010101" pitchFamily="2" charset="-122"/>
                                    </a:rPr>
                                    <m:t>𝒙</m:t>
                                  </m:r>
                                  <m:r>
                                    <m:rPr>
                                      <m:nor/>
                                    </m:rPr>
                                    <a:rPr lang="en-US" altLang="zh-CN" sz="3200" b="1" i="0" baseline="-30000" dirty="0" smtClean="0">
                                      <a:latin typeface="华文宋体" panose="02010600040101010101" pitchFamily="2" charset="-122"/>
                                      <a:ea typeface="华文宋体" panose="02010600040101010101" pitchFamily="2" charset="-122"/>
                                    </a:rPr>
                                    <m:t>2</m:t>
                                  </m:r>
                                </m:e>
                              </m:eqArr>
                              <m:r>
                                <a:rPr lang="en-US" altLang="zh-CN" sz="3200" b="1" i="1" smtClean="0">
                                  <a:latin typeface="Cambria Math" panose="02040503050406030204" pitchFamily="18" charset="0"/>
                                  <a:ea typeface="华文宋体" panose="02010600040101010101" pitchFamily="2" charset="-122"/>
                                </a:rPr>
                                <m:t>     </m:t>
                              </m:r>
                              <m:r>
                                <a:rPr lang="en-US" altLang="zh-CN" sz="3200" b="1" i="1">
                                  <a:latin typeface="Cambria Math" panose="02040503050406030204" pitchFamily="18" charset="0"/>
                                  <a:ea typeface="华文宋体" panose="02010600040101010101" pitchFamily="2" charset="-122"/>
                                </a:rPr>
                                <m:t>⋯</m:t>
                              </m:r>
                            </m:e>
                            <m:e>
                              <m:eqArr>
                                <m:eqArrPr>
                                  <m:ctrlPr>
                                    <a:rPr lang="en-US" altLang="zh-CN" sz="3200" b="1" i="1">
                                      <a:latin typeface="Cambria Math" panose="02040503050406030204" pitchFamily="18" charset="0"/>
                                      <a:ea typeface="华文宋体" panose="02010600040101010101" pitchFamily="2" charset="-122"/>
                                    </a:rPr>
                                  </m:ctrlPr>
                                </m:eqArrPr>
                                <m:e>
                                  <m:r>
                                    <m:rPr>
                                      <m:brk m:alnAt="7"/>
                                    </m:rPr>
                                    <a:rPr lang="en-US" altLang="zh-CN" sz="3200" b="1" i="1">
                                      <a:latin typeface="Cambria Math" panose="02040503050406030204" pitchFamily="18" charset="0"/>
                                      <a:ea typeface="华文宋体" panose="02010600040101010101" pitchFamily="2" charset="-122"/>
                                    </a:rPr>
                                    <m:t>𝒙</m:t>
                                  </m:r>
                                  <m:r>
                                    <m:rPr>
                                      <m:nor/>
                                    </m:rPr>
                                    <a:rPr lang="en-US" altLang="zh-CN" sz="3200" b="1" baseline="-30000" dirty="0">
                                      <a:latin typeface="华文宋体" panose="02010600040101010101" pitchFamily="2" charset="-122"/>
                                      <a:ea typeface="华文宋体" panose="02010600040101010101" pitchFamily="2" charset="-122"/>
                                    </a:rPr>
                                    <m:t>1</m:t>
                                  </m:r>
                                  <m:r>
                                    <m:rPr>
                                      <m:nor/>
                                    </m:rPr>
                                    <a:rPr lang="en-US" altLang="zh-CN" sz="3200" b="1" i="0" dirty="0" smtClean="0">
                                      <a:latin typeface="华文宋体" panose="02010600040101010101" pitchFamily="2" charset="-122"/>
                                      <a:ea typeface="华文宋体" panose="02010600040101010101" pitchFamily="2" charset="-122"/>
                                    </a:rPr>
                                    <m:t>∗</m:t>
                                  </m:r>
                                  <m:r>
                                    <m:rPr>
                                      <m:brk m:alnAt="7"/>
                                    </m:rPr>
                                    <a:rPr lang="en-US" altLang="zh-CN" sz="3200" b="1" i="1">
                                      <a:latin typeface="Cambria Math" panose="02040503050406030204" pitchFamily="18" charset="0"/>
                                      <a:ea typeface="华文宋体" panose="02010600040101010101" pitchFamily="2" charset="-122"/>
                                    </a:rPr>
                                    <m:t>𝒙</m:t>
                                  </m:r>
                                  <m:r>
                                    <m:rPr>
                                      <m:nor/>
                                    </m:rPr>
                                    <a:rPr lang="en-US" altLang="zh-CN" sz="3200" b="1" baseline="-30000" dirty="0">
                                      <a:latin typeface="华文宋体" panose="02010600040101010101" pitchFamily="2" charset="-122"/>
                                      <a:ea typeface="华文宋体" panose="02010600040101010101" pitchFamily="2" charset="-122"/>
                                    </a:rPr>
                                    <m:t>n</m:t>
                                  </m:r>
                                </m:e>
                                <m:e>
                                  <m:r>
                                    <m:rPr>
                                      <m:brk m:alnAt="7"/>
                                    </m:rPr>
                                    <a:rPr lang="en-US" altLang="zh-CN" sz="3200" b="1" i="1">
                                      <a:latin typeface="Cambria Math" panose="02040503050406030204" pitchFamily="18" charset="0"/>
                                      <a:ea typeface="华文宋体" panose="02010600040101010101" pitchFamily="2" charset="-122"/>
                                    </a:rPr>
                                    <m:t>𝒙</m:t>
                                  </m:r>
                                  <m:r>
                                    <m:rPr>
                                      <m:nor/>
                                    </m:rPr>
                                    <a:rPr lang="en-US" altLang="zh-CN" sz="3200" b="1" i="0" baseline="-30000" dirty="0" smtClean="0">
                                      <a:latin typeface="华文宋体" panose="02010600040101010101" pitchFamily="2" charset="-122"/>
                                      <a:ea typeface="华文宋体" panose="02010600040101010101" pitchFamily="2" charset="-122"/>
                                    </a:rPr>
                                    <m:t>2</m:t>
                                  </m:r>
                                  <m:r>
                                    <m:rPr>
                                      <m:nor/>
                                    </m:rPr>
                                    <a:rPr lang="en-US" altLang="zh-CN" sz="3200" b="1" i="0" dirty="0" smtClean="0">
                                      <a:latin typeface="华文宋体" panose="02010600040101010101" pitchFamily="2" charset="-122"/>
                                      <a:ea typeface="华文宋体" panose="02010600040101010101" pitchFamily="2" charset="-122"/>
                                    </a:rPr>
                                    <m:t>∗</m:t>
                                  </m:r>
                                  <m:r>
                                    <m:rPr>
                                      <m:brk m:alnAt="7"/>
                                    </m:rPr>
                                    <a:rPr lang="en-US" altLang="zh-CN" sz="3200" b="1" i="1">
                                      <a:latin typeface="Cambria Math" panose="02040503050406030204" pitchFamily="18" charset="0"/>
                                      <a:ea typeface="华文宋体" panose="02010600040101010101" pitchFamily="2" charset="-122"/>
                                    </a:rPr>
                                    <m:t>𝒙</m:t>
                                  </m:r>
                                  <m:r>
                                    <m:rPr>
                                      <m:nor/>
                                    </m:rPr>
                                    <a:rPr lang="en-US" altLang="zh-CN" sz="3200" b="1" baseline="-30000" dirty="0">
                                      <a:latin typeface="华文宋体" panose="02010600040101010101" pitchFamily="2" charset="-122"/>
                                      <a:ea typeface="华文宋体" panose="02010600040101010101" pitchFamily="2" charset="-122"/>
                                    </a:rPr>
                                    <m:t>n</m:t>
                                  </m:r>
                                </m:e>
                              </m:eqArr>
                            </m:e>
                          </m:mr>
                          <m:mr>
                            <m:e>
                              <m:r>
                                <a:rPr lang="en-US" altLang="zh-CN" sz="3200" b="1" i="1" smtClean="0">
                                  <a:latin typeface="Cambria Math" panose="02040503050406030204" pitchFamily="18" charset="0"/>
                                  <a:ea typeface="华文宋体" panose="02010600040101010101" pitchFamily="2" charset="-122"/>
                                </a:rPr>
                                <m:t>⋮</m:t>
                              </m:r>
                            </m:e>
                            <m:e>
                              <m:r>
                                <a:rPr lang="en-US" altLang="zh-CN" sz="3200" b="1" i="1" smtClean="0">
                                  <a:latin typeface="Cambria Math" panose="02040503050406030204" pitchFamily="18" charset="0"/>
                                  <a:ea typeface="华文宋体" panose="02010600040101010101" pitchFamily="2" charset="-122"/>
                                </a:rPr>
                                <m:t>⋱</m:t>
                              </m:r>
                            </m:e>
                            <m:e>
                              <m:r>
                                <a:rPr lang="en-US" altLang="zh-CN" sz="3200" b="1" i="1" smtClean="0">
                                  <a:latin typeface="Cambria Math" panose="02040503050406030204" pitchFamily="18" charset="0"/>
                                  <a:ea typeface="华文宋体" panose="02010600040101010101" pitchFamily="2" charset="-122"/>
                                </a:rPr>
                                <m:t>⋮</m:t>
                              </m:r>
                            </m:e>
                          </m:mr>
                          <m:mr>
                            <m:e>
                              <m:r>
                                <m:rPr>
                                  <m:brk m:alnAt="7"/>
                                </m:rPr>
                                <a:rPr lang="en-US" altLang="zh-CN" sz="3200" b="1" i="1">
                                  <a:latin typeface="Cambria Math" panose="02040503050406030204" pitchFamily="18" charset="0"/>
                                  <a:ea typeface="华文宋体" panose="02010600040101010101" pitchFamily="2" charset="-122"/>
                                </a:rPr>
                                <m:t>𝒙</m:t>
                              </m:r>
                              <m:r>
                                <m:rPr>
                                  <m:nor/>
                                </m:rPr>
                                <a:rPr lang="en-US" altLang="zh-CN" sz="3200" b="1" i="0" baseline="-30000" dirty="0" smtClean="0">
                                  <a:latin typeface="华文宋体" panose="02010600040101010101" pitchFamily="2" charset="-122"/>
                                  <a:ea typeface="华文宋体" panose="02010600040101010101" pitchFamily="2" charset="-122"/>
                                </a:rPr>
                                <m:t>n</m:t>
                              </m:r>
                              <m:r>
                                <m:rPr>
                                  <m:nor/>
                                </m:rPr>
                                <a:rPr lang="en-US" altLang="zh-CN" sz="3200" b="1" i="0" dirty="0" smtClean="0">
                                  <a:latin typeface="华文宋体" panose="02010600040101010101" pitchFamily="2" charset="-122"/>
                                  <a:ea typeface="华文宋体" panose="02010600040101010101" pitchFamily="2" charset="-122"/>
                                </a:rPr>
                                <m:t>∗</m:t>
                              </m:r>
                              <m:r>
                                <m:rPr>
                                  <m:brk m:alnAt="7"/>
                                </m:rPr>
                                <a:rPr lang="en-US" altLang="zh-CN" sz="3200" b="1" i="1">
                                  <a:latin typeface="Cambria Math" panose="02040503050406030204" pitchFamily="18" charset="0"/>
                                  <a:ea typeface="华文宋体" panose="02010600040101010101" pitchFamily="2" charset="-122"/>
                                </a:rPr>
                                <m:t>𝒙</m:t>
                              </m:r>
                              <m:r>
                                <m:rPr>
                                  <m:nor/>
                                </m:rPr>
                                <a:rPr lang="en-US" altLang="zh-CN" sz="3200" b="1" baseline="-30000" dirty="0">
                                  <a:latin typeface="华文宋体" panose="02010600040101010101" pitchFamily="2" charset="-122"/>
                                  <a:ea typeface="华文宋体" panose="02010600040101010101" pitchFamily="2" charset="-122"/>
                                </a:rPr>
                                <m:t>1</m:t>
                              </m:r>
                            </m:e>
                            <m:e>
                              <m:r>
                                <m:rPr>
                                  <m:brk m:alnAt="7"/>
                                </m:rPr>
                                <a:rPr lang="en-US" altLang="zh-CN" sz="3200" b="1" i="1">
                                  <a:latin typeface="Cambria Math" panose="02040503050406030204" pitchFamily="18" charset="0"/>
                                  <a:ea typeface="华文宋体" panose="02010600040101010101" pitchFamily="2" charset="-122"/>
                                </a:rPr>
                                <m:t>𝒙</m:t>
                              </m:r>
                              <m:r>
                                <m:rPr>
                                  <m:nor/>
                                </m:rPr>
                                <a:rPr lang="en-US" altLang="zh-CN" sz="3200" b="1" i="0" baseline="-30000" dirty="0" smtClean="0">
                                  <a:latin typeface="华文宋体" panose="02010600040101010101" pitchFamily="2" charset="-122"/>
                                  <a:ea typeface="华文宋体" panose="02010600040101010101" pitchFamily="2" charset="-122"/>
                                </a:rPr>
                                <m:t>n</m:t>
                              </m:r>
                              <m:r>
                                <m:rPr>
                                  <m:nor/>
                                </m:rPr>
                                <a:rPr lang="en-US" altLang="zh-CN" sz="3200" b="1" i="0" dirty="0" smtClean="0">
                                  <a:latin typeface="华文宋体" panose="02010600040101010101" pitchFamily="2" charset="-122"/>
                                  <a:ea typeface="华文宋体" panose="02010600040101010101" pitchFamily="2" charset="-122"/>
                                </a:rPr>
                                <m:t>∗</m:t>
                              </m:r>
                              <m:r>
                                <m:rPr>
                                  <m:brk m:alnAt="7"/>
                                </m:rPr>
                                <a:rPr lang="en-US" altLang="zh-CN" sz="3200" b="1" i="1">
                                  <a:latin typeface="Cambria Math" panose="02040503050406030204" pitchFamily="18" charset="0"/>
                                  <a:ea typeface="华文宋体" panose="02010600040101010101" pitchFamily="2" charset="-122"/>
                                </a:rPr>
                                <m:t>𝒙</m:t>
                              </m:r>
                              <m:r>
                                <m:rPr>
                                  <m:nor/>
                                </m:rPr>
                                <a:rPr lang="en-US" altLang="zh-CN" sz="3200" b="1" baseline="-30000" dirty="0">
                                  <a:latin typeface="华文宋体" panose="02010600040101010101" pitchFamily="2" charset="-122"/>
                                  <a:ea typeface="华文宋体" panose="02010600040101010101" pitchFamily="2" charset="-122"/>
                                </a:rPr>
                                <m:t>2</m:t>
                              </m:r>
                              <m:r>
                                <a:rPr lang="en-US" altLang="zh-CN" sz="3200" b="1" i="1" baseline="-30000" dirty="0" smtClean="0">
                                  <a:latin typeface="Cambria Math" panose="02040503050406030204" pitchFamily="18" charset="0"/>
                                  <a:ea typeface="华文宋体" panose="02010600040101010101" pitchFamily="2" charset="-122"/>
                                </a:rPr>
                                <m:t>      </m:t>
                              </m:r>
                              <m:r>
                                <a:rPr lang="en-US" altLang="zh-CN" sz="3200" b="1" i="1" smtClean="0">
                                  <a:latin typeface="Cambria Math" panose="02040503050406030204" pitchFamily="18" charset="0"/>
                                  <a:ea typeface="华文宋体" panose="02010600040101010101" pitchFamily="2" charset="-122"/>
                                </a:rPr>
                                <m:t>⋯</m:t>
                              </m:r>
                            </m:e>
                            <m:e>
                              <m:r>
                                <m:rPr>
                                  <m:brk m:alnAt="7"/>
                                </m:rPr>
                                <a:rPr lang="en-US" altLang="zh-CN" sz="3200" b="1" i="1">
                                  <a:latin typeface="Cambria Math" panose="02040503050406030204" pitchFamily="18" charset="0"/>
                                  <a:ea typeface="华文宋体" panose="02010600040101010101" pitchFamily="2" charset="-122"/>
                                </a:rPr>
                                <m:t>𝒙</m:t>
                              </m:r>
                              <m:r>
                                <m:rPr>
                                  <m:nor/>
                                </m:rPr>
                                <a:rPr lang="en-US" altLang="zh-CN" sz="3200" b="1" baseline="-30000" dirty="0">
                                  <a:latin typeface="华文宋体" panose="02010600040101010101" pitchFamily="2" charset="-122"/>
                                  <a:ea typeface="华文宋体" panose="02010600040101010101" pitchFamily="2" charset="-122"/>
                                </a:rPr>
                                <m:t>n</m:t>
                              </m:r>
                              <m:r>
                                <m:rPr>
                                  <m:nor/>
                                </m:rPr>
                                <a:rPr lang="en-US" altLang="zh-CN" sz="3200" b="1" i="0" dirty="0" smtClean="0">
                                  <a:latin typeface="华文宋体" panose="02010600040101010101" pitchFamily="2" charset="-122"/>
                                  <a:ea typeface="华文宋体" panose="02010600040101010101" pitchFamily="2" charset="-122"/>
                                </a:rPr>
                                <m:t>∗</m:t>
                              </m:r>
                              <m:r>
                                <m:rPr>
                                  <m:brk m:alnAt="7"/>
                                </m:rPr>
                                <a:rPr lang="en-US" altLang="zh-CN" sz="3200" b="1" i="1">
                                  <a:latin typeface="Cambria Math" panose="02040503050406030204" pitchFamily="18" charset="0"/>
                                  <a:ea typeface="华文宋体" panose="02010600040101010101" pitchFamily="2" charset="-122"/>
                                </a:rPr>
                                <m:t>𝒙</m:t>
                              </m:r>
                              <m:r>
                                <m:rPr>
                                  <m:nor/>
                                </m:rPr>
                                <a:rPr lang="en-US" altLang="zh-CN" sz="3200" b="1" baseline="-30000" dirty="0">
                                  <a:latin typeface="华文宋体" panose="02010600040101010101" pitchFamily="2" charset="-122"/>
                                  <a:ea typeface="华文宋体" panose="02010600040101010101" pitchFamily="2" charset="-122"/>
                                </a:rPr>
                                <m:t>n</m:t>
                              </m:r>
                            </m:e>
                          </m:mr>
                        </m:m>
                      </m:e>
                    </m:d>
                  </m:oMath>
                </a14:m>
                <a:endParaRPr lang="zh-CN" altLang="en-US" sz="3200" dirty="0">
                  <a:latin typeface="华文宋体" panose="02010600040101010101" pitchFamily="2" charset="-122"/>
                  <a:ea typeface="华文宋体" panose="02010600040101010101" pitchFamily="2" charset="-122"/>
                </a:endParaRPr>
              </a:p>
            </p:txBody>
          </p:sp>
        </mc:Choice>
        <mc:Fallback xmlns="">
          <p:sp>
            <p:nvSpPr>
              <p:cNvPr id="292869" name="Rectangle 3"/>
              <p:cNvSpPr>
                <a:spLocks noGrp="1" noRot="1" noChangeAspect="1" noMove="1" noResize="1" noEditPoints="1" noAdjustHandles="1" noChangeArrowheads="1" noChangeShapeType="1" noTextEdit="1"/>
              </p:cNvSpPr>
              <p:nvPr>
                <p:ph type="body" idx="4294967295"/>
              </p:nvPr>
            </p:nvSpPr>
            <p:spPr>
              <a:xfrm>
                <a:off x="718717" y="2954337"/>
                <a:ext cx="7517130" cy="3271838"/>
              </a:xfrm>
              <a:blipFill>
                <a:blip r:embed="rId3"/>
                <a:stretch>
                  <a:fillRect l="-1460" t="-560"/>
                </a:stretch>
              </a:blipFill>
            </p:spPr>
            <p:txBody>
              <a:bodyPr/>
              <a:lstStyle/>
              <a:p>
                <a:r>
                  <a:rPr lang="zh-CN" altLang="en-US">
                    <a:noFill/>
                  </a:rPr>
                  <a:t> </a:t>
                </a:r>
              </a:p>
            </p:txBody>
          </p:sp>
        </mc:Fallback>
      </mc:AlternateContent>
      <p:graphicFrame>
        <p:nvGraphicFramePr>
          <p:cNvPr id="292870" name="对象 292869"/>
          <p:cNvGraphicFramePr>
            <a:graphicFrameLocks noChangeAspect="1"/>
          </p:cNvGraphicFramePr>
          <p:nvPr/>
        </p:nvGraphicFramePr>
        <p:xfrm>
          <a:off x="3295650" y="1350963"/>
          <a:ext cx="1714500" cy="1314450"/>
        </p:xfrm>
        <a:graphic>
          <a:graphicData uri="http://schemas.openxmlformats.org/presentationml/2006/ole">
            <mc:AlternateContent xmlns:mc="http://schemas.openxmlformats.org/markup-compatibility/2006">
              <mc:Choice xmlns:v="urn:schemas-microsoft-com:vml" Requires="v">
                <p:oleObj spid="_x0000_s42094" r:id="rId4" imgW="560070" imgH="433070" progId="Equation.3">
                  <p:embed/>
                </p:oleObj>
              </mc:Choice>
              <mc:Fallback>
                <p:oleObj r:id="rId4" imgW="560070" imgH="433070" progId="Equation.3">
                  <p:embed/>
                  <p:pic>
                    <p:nvPicPr>
                      <p:cNvPr id="0" name="对象 29286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95650" y="1350963"/>
                        <a:ext cx="171450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92871" name="Rectangle 5"/>
          <p:cNvSpPr>
            <a:spLocks noChangeArrowheads="1"/>
          </p:cNvSpPr>
          <p:nvPr/>
        </p:nvSpPr>
        <p:spPr bwMode="auto">
          <a:xfrm>
            <a:off x="609600" y="1733550"/>
            <a:ext cx="27257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r>
              <a:rPr lang="zh-CN" altLang="en-US" b="1" dirty="0">
                <a:latin typeface="华文宋体" panose="02010600040101010101" pitchFamily="2" charset="-122"/>
                <a:ea typeface="华文宋体" panose="02010600040101010101" pitchFamily="2" charset="-122"/>
              </a:rPr>
              <a:t>权矩阵</a:t>
            </a:r>
            <a:r>
              <a:rPr lang="zh-CN" altLang="en-US" dirty="0">
                <a:latin typeface="宋体" panose="02010600030101010101" pitchFamily="2" charset="-122"/>
              </a:rPr>
              <a:t>：</a:t>
            </a:r>
            <a:r>
              <a:rPr lang="en-US" altLang="zh-CN" dirty="0" err="1">
                <a:latin typeface="Times New Roman" panose="02020603050405020304" pitchFamily="18" charset="0"/>
              </a:rPr>
              <a:t>w</a:t>
            </a:r>
            <a:r>
              <a:rPr lang="en-US" altLang="zh-CN" baseline="-30000" dirty="0" err="1">
                <a:latin typeface="宋体" panose="02010600030101010101" pitchFamily="2" charset="-122"/>
              </a:rPr>
              <a:t>ij</a:t>
            </a:r>
            <a:r>
              <a:rPr lang="en-US" altLang="zh-CN" dirty="0">
                <a:latin typeface="宋体" panose="02010600030101010101" pitchFamily="2" charset="-122"/>
              </a:rPr>
              <a:t>=</a:t>
            </a:r>
          </a:p>
        </p:txBody>
      </p:sp>
      <p:sp>
        <p:nvSpPr>
          <p:cNvPr id="292872" name="Rectangle 6"/>
          <p:cNvSpPr>
            <a:spLocks noChangeArrowheads="1"/>
          </p:cNvSpPr>
          <p:nvPr/>
        </p:nvSpPr>
        <p:spPr bwMode="auto">
          <a:xfrm>
            <a:off x="5943600" y="1752600"/>
            <a:ext cx="8143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a:latin typeface="宋体" panose="02010600030101010101" pitchFamily="2" charset="-122"/>
              </a:rPr>
              <a:t>i</a:t>
            </a:r>
            <a:r>
              <a:rPr lang="en-US" altLang="zh-CN">
                <a:latin typeface="宋体" panose="02010600030101010101" pitchFamily="2" charset="-122"/>
                <a:cs typeface="Times New Roman" panose="02020603050405020304" pitchFamily="18" charset="0"/>
              </a:rPr>
              <a:t>≠</a:t>
            </a:r>
            <a:r>
              <a:rPr lang="en-US" altLang="zh-CN">
                <a:latin typeface="宋体" panose="02010600030101010101" pitchFamily="2" charset="-122"/>
              </a:rPr>
              <a:t>j</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ED9607AA-0207-400E-935F-49FF5FFFD3F7}"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sp>
        <p:nvSpPr>
          <p:cNvPr id="10" name="长方形 3"/>
          <p:cNvSpPr/>
          <p:nvPr/>
        </p:nvSpPr>
        <p:spPr>
          <a:xfrm>
            <a:off x="8439682" y="0"/>
            <a:ext cx="694531"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Rectangle 2"/>
          <p:cNvSpPr txBox="1">
            <a:spLocks noChangeArrowheads="1"/>
          </p:cNvSpPr>
          <p:nvPr/>
        </p:nvSpPr>
        <p:spPr>
          <a:xfrm>
            <a:off x="457200" y="274638"/>
            <a:ext cx="6372225"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a:solidFill>
                  <a:srgbClr val="FF0000"/>
                </a:solidFill>
                <a:latin typeface="华文宋体" panose="02010600040101010101" pitchFamily="2" charset="-122"/>
                <a:ea typeface="华文宋体" panose="02010600040101010101" pitchFamily="2" charset="-122"/>
              </a:rPr>
              <a:t>11.2 </a:t>
            </a:r>
            <a:r>
              <a:rPr lang="zh-CN" altLang="en-US" sz="4000" b="1">
                <a:solidFill>
                  <a:srgbClr val="FF0000"/>
                </a:solidFill>
                <a:latin typeface="华文宋体" panose="02010600040101010101" pitchFamily="2" charset="-122"/>
                <a:ea typeface="华文宋体" panose="02010600040101010101" pitchFamily="2" charset="-122"/>
              </a:rPr>
              <a:t>最基本的</a:t>
            </a:r>
            <a:r>
              <a:rPr lang="en-US" altLang="zh-CN" sz="4000" b="1">
                <a:solidFill>
                  <a:srgbClr val="FF0000"/>
                </a:solidFill>
                <a:latin typeface="华文宋体" panose="02010600040101010101" pitchFamily="2" charset="-122"/>
                <a:ea typeface="华文宋体" panose="02010600040101010101" pitchFamily="2" charset="-122"/>
              </a:rPr>
              <a:t>Hopfield</a:t>
            </a:r>
            <a:r>
              <a:rPr lang="zh-CN" altLang="en-US" sz="4000" b="1">
                <a:solidFill>
                  <a:srgbClr val="FF0000"/>
                </a:solidFill>
                <a:latin typeface="华文宋体" panose="02010600040101010101" pitchFamily="2" charset="-122"/>
                <a:ea typeface="华文宋体" panose="02010600040101010101" pitchFamily="2" charset="-122"/>
              </a:rPr>
              <a:t>网 </a:t>
            </a:r>
            <a:endParaRPr lang="zh-CN" altLang="en-US" sz="4000" b="1" dirty="0">
              <a:solidFill>
                <a:srgbClr val="FF0000"/>
              </a:solidFill>
              <a:latin typeface="华文宋体" panose="02010600040101010101" pitchFamily="2" charset="-122"/>
              <a:ea typeface="华文宋体" panose="02010600040101010101" pitchFamily="2" charset="-122"/>
            </a:endParaRPr>
          </a:p>
        </p:txBody>
      </p:sp>
      <p:grpSp>
        <p:nvGrpSpPr>
          <p:cNvPr id="12" name="组合 11"/>
          <p:cNvGrpSpPr/>
          <p:nvPr/>
        </p:nvGrpSpPr>
        <p:grpSpPr>
          <a:xfrm>
            <a:off x="8400804" y="0"/>
            <a:ext cx="851355" cy="6858000"/>
            <a:chOff x="8400804" y="0"/>
            <a:chExt cx="851355" cy="6858000"/>
          </a:xfrm>
        </p:grpSpPr>
        <p:grpSp>
          <p:nvGrpSpPr>
            <p:cNvPr id="13" name="组 9"/>
            <p:cNvGrpSpPr/>
            <p:nvPr/>
          </p:nvGrpSpPr>
          <p:grpSpPr>
            <a:xfrm>
              <a:off x="8400804" y="0"/>
              <a:ext cx="733409" cy="6858000"/>
              <a:chOff x="9055676" y="0"/>
              <a:chExt cx="3136324" cy="6858000"/>
            </a:xfrm>
          </p:grpSpPr>
          <p:sp>
            <p:nvSpPr>
              <p:cNvPr id="15"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7"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8" name="矩形 17"/>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9"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4" name="图形 11" descr="衬衫"/>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92871"/>
                                        </p:tgtEl>
                                        <p:attrNameLst>
                                          <p:attrName>style.visibility</p:attrName>
                                        </p:attrNameLst>
                                      </p:cBhvr>
                                      <p:to>
                                        <p:strVal val="visible"/>
                                      </p:to>
                                    </p:set>
                                    <p:anim calcmode="lin" valueType="num">
                                      <p:cBhvr additive="base">
                                        <p:cTn id="7" dur="500" fill="hold"/>
                                        <p:tgtEl>
                                          <p:spTgt spid="292871"/>
                                        </p:tgtEl>
                                        <p:attrNameLst>
                                          <p:attrName>ppt_x</p:attrName>
                                        </p:attrNameLst>
                                      </p:cBhvr>
                                      <p:tavLst>
                                        <p:tav tm="0">
                                          <p:val>
                                            <p:strVal val="0-#ppt_w/2"/>
                                          </p:val>
                                        </p:tav>
                                        <p:tav tm="100000">
                                          <p:val>
                                            <p:strVal val="#ppt_x"/>
                                          </p:val>
                                        </p:tav>
                                      </p:tavLst>
                                    </p:anim>
                                    <p:anim calcmode="lin" valueType="num">
                                      <p:cBhvr additive="base">
                                        <p:cTn id="8" dur="500" fill="hold"/>
                                        <p:tgtEl>
                                          <p:spTgt spid="29287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292870"/>
                                        </p:tgtEl>
                                        <p:attrNameLst>
                                          <p:attrName>style.visibility</p:attrName>
                                        </p:attrNameLst>
                                      </p:cBhvr>
                                      <p:to>
                                        <p:strVal val="visible"/>
                                      </p:to>
                                    </p:set>
                                    <p:anim calcmode="lin" valueType="num">
                                      <p:cBhvr additive="base">
                                        <p:cTn id="12" dur="500" fill="hold"/>
                                        <p:tgtEl>
                                          <p:spTgt spid="292870"/>
                                        </p:tgtEl>
                                        <p:attrNameLst>
                                          <p:attrName>ppt_x</p:attrName>
                                        </p:attrNameLst>
                                      </p:cBhvr>
                                      <p:tavLst>
                                        <p:tav tm="0">
                                          <p:val>
                                            <p:strVal val="0-#ppt_w/2"/>
                                          </p:val>
                                        </p:tav>
                                        <p:tav tm="100000">
                                          <p:val>
                                            <p:strVal val="#ppt_x"/>
                                          </p:val>
                                        </p:tav>
                                      </p:tavLst>
                                    </p:anim>
                                    <p:anim calcmode="lin" valueType="num">
                                      <p:cBhvr additive="base">
                                        <p:cTn id="13" dur="500" fill="hold"/>
                                        <p:tgtEl>
                                          <p:spTgt spid="29287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292872"/>
                                        </p:tgtEl>
                                        <p:attrNameLst>
                                          <p:attrName>style.visibility</p:attrName>
                                        </p:attrNameLst>
                                      </p:cBhvr>
                                      <p:to>
                                        <p:strVal val="visible"/>
                                      </p:to>
                                    </p:set>
                                    <p:anim calcmode="lin" valueType="num">
                                      <p:cBhvr additive="base">
                                        <p:cTn id="17" dur="500" fill="hold"/>
                                        <p:tgtEl>
                                          <p:spTgt spid="292872"/>
                                        </p:tgtEl>
                                        <p:attrNameLst>
                                          <p:attrName>ppt_x</p:attrName>
                                        </p:attrNameLst>
                                      </p:cBhvr>
                                      <p:tavLst>
                                        <p:tav tm="0">
                                          <p:val>
                                            <p:strVal val="0-#ppt_w/2"/>
                                          </p:val>
                                        </p:tav>
                                        <p:tav tm="100000">
                                          <p:val>
                                            <p:strVal val="#ppt_x"/>
                                          </p:val>
                                        </p:tav>
                                      </p:tavLst>
                                    </p:anim>
                                    <p:anim calcmode="lin" valueType="num">
                                      <p:cBhvr additive="base">
                                        <p:cTn id="18" dur="500" fill="hold"/>
                                        <p:tgtEl>
                                          <p:spTgt spid="292872"/>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292869">
                                            <p:txEl>
                                              <p:pRg st="0" end="0"/>
                                            </p:txEl>
                                          </p:spTgt>
                                        </p:tgtEl>
                                        <p:attrNameLst>
                                          <p:attrName>style.visibility</p:attrName>
                                        </p:attrNameLst>
                                      </p:cBhvr>
                                      <p:to>
                                        <p:strVal val="visible"/>
                                      </p:to>
                                    </p:set>
                                    <p:anim calcmode="lin" valueType="num">
                                      <p:cBhvr additive="base">
                                        <p:cTn id="23" dur="500" fill="hold"/>
                                        <p:tgtEl>
                                          <p:spTgt spid="292869">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29286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292869">
                                            <p:txEl>
                                              <p:pRg st="2" end="2"/>
                                            </p:txEl>
                                          </p:spTgt>
                                        </p:tgtEl>
                                        <p:attrNameLst>
                                          <p:attrName>style.visibility</p:attrName>
                                        </p:attrNameLst>
                                      </p:cBhvr>
                                      <p:to>
                                        <p:strVal val="visible"/>
                                      </p:to>
                                    </p:set>
                                    <p:anim calcmode="lin" valueType="num">
                                      <p:cBhvr additive="base">
                                        <p:cTn id="29" dur="500" fill="hold"/>
                                        <p:tgtEl>
                                          <p:spTgt spid="292869">
                                            <p:txEl>
                                              <p:pRg st="2" end="2"/>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292869">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869" grpId="0" build="p"/>
      <p:bldP spid="292871" grpId="0"/>
      <p:bldP spid="292872" grpId="0"/>
    </p:bld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3890"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4896664-6826-405A-94D1-3589A2966C00}" type="datetime1">
              <a:rPr lang="zh-CN" altLang="en-US" sz="1400"/>
              <a:t>2025/5/30</a:t>
            </a:fld>
            <a:endParaRPr lang="zh-CN" altLang="en-US" sz="1400"/>
          </a:p>
        </p:txBody>
      </p:sp>
      <p:sp>
        <p:nvSpPr>
          <p:cNvPr id="293891"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FB26F837-342D-471C-8C7C-E505D60A3D2D}" type="slidenum">
              <a:rPr lang="en-US" altLang="zh-CN" sz="1400"/>
              <a:t>91</a:t>
            </a:fld>
            <a:endParaRPr lang="en-US" altLang="zh-CN" sz="1400"/>
          </a:p>
        </p:txBody>
      </p:sp>
      <p:sp>
        <p:nvSpPr>
          <p:cNvPr id="293893" name="Rectangle 3"/>
          <p:cNvSpPr>
            <a:spLocks noGrp="1" noChangeArrowheads="1"/>
          </p:cNvSpPr>
          <p:nvPr>
            <p:ph type="body" idx="4294967295"/>
          </p:nvPr>
        </p:nvSpPr>
        <p:spPr>
          <a:xfrm>
            <a:off x="466725" y="909638"/>
            <a:ext cx="7986322" cy="5545137"/>
          </a:xfrm>
        </p:spPr>
        <p:txBody>
          <a:bodyPr>
            <a:normAutofit/>
          </a:bodyPr>
          <a:lstStyle/>
          <a:p>
            <a:pPr eaLnBrk="1" hangingPunct="1">
              <a:lnSpc>
                <a:spcPct val="150000"/>
              </a:lnSpc>
              <a:spcBef>
                <a:spcPct val="0"/>
              </a:spcBef>
            </a:pPr>
            <a:r>
              <a:rPr lang="zh-CN" altLang="en-US" sz="2800" b="1" dirty="0">
                <a:latin typeface="华文宋体" panose="02010600040101010101" pitchFamily="2" charset="-122"/>
                <a:ea typeface="华文宋体" panose="02010600040101010101" pitchFamily="2" charset="-122"/>
              </a:rPr>
              <a:t>激活函数：</a:t>
            </a:r>
          </a:p>
          <a:p>
            <a:pPr eaLnBrk="1" hangingPunct="1">
              <a:lnSpc>
                <a:spcPct val="150000"/>
              </a:lnSpc>
              <a:spcBef>
                <a:spcPct val="0"/>
              </a:spcBef>
              <a:buFontTx/>
              <a:buNone/>
            </a:pPr>
            <a:r>
              <a:rPr lang="zh-CN" altLang="en-US" sz="2800" b="1" dirty="0">
                <a:latin typeface="华文宋体" panose="02010600040101010101" pitchFamily="2" charset="-122"/>
                <a:ea typeface="华文宋体" panose="02010600040101010101" pitchFamily="2" charset="-122"/>
              </a:rPr>
              <a:t>	       </a:t>
            </a:r>
            <a:r>
              <a:rPr lang="zh-CN" altLang="en-US" sz="2800" b="1" dirty="0">
                <a:solidFill>
                  <a:srgbClr val="FF0000"/>
                </a:solidFill>
                <a:latin typeface="华文宋体" panose="02010600040101010101" pitchFamily="2" charset="-122"/>
                <a:ea typeface="华文宋体" panose="02010600040101010101" pitchFamily="2" charset="-122"/>
              </a:rPr>
              <a:t>改为</a:t>
            </a:r>
            <a:r>
              <a:rPr lang="en-US" altLang="zh-CN" sz="2800" b="1" dirty="0">
                <a:solidFill>
                  <a:srgbClr val="FF0000"/>
                </a:solidFill>
                <a:latin typeface="华文宋体" panose="02010600040101010101" pitchFamily="2" charset="-122"/>
                <a:ea typeface="华文宋体" panose="02010600040101010101" pitchFamily="2" charset="-122"/>
              </a:rPr>
              <a:t>S</a:t>
            </a:r>
            <a:r>
              <a:rPr lang="zh-CN" altLang="en-US" sz="2800" b="1" dirty="0">
                <a:solidFill>
                  <a:srgbClr val="FF0000"/>
                </a:solidFill>
                <a:latin typeface="华文宋体" panose="02010600040101010101" pitchFamily="2" charset="-122"/>
                <a:ea typeface="华文宋体" panose="02010600040101010101" pitchFamily="2" charset="-122"/>
              </a:rPr>
              <a:t>形</a:t>
            </a:r>
            <a:r>
              <a:rPr lang="zh-CN" altLang="en-US" sz="2800" b="1" dirty="0">
                <a:latin typeface="华文宋体" panose="02010600040101010101" pitchFamily="2" charset="-122"/>
                <a:ea typeface="华文宋体" panose="02010600040101010101" pitchFamily="2" charset="-122"/>
              </a:rPr>
              <a:t>函数后，系统就成为一个</a:t>
            </a:r>
            <a:r>
              <a:rPr lang="zh-CN" altLang="en-US" sz="2800" b="1" dirty="0">
                <a:solidFill>
                  <a:srgbClr val="FF0000"/>
                </a:solidFill>
                <a:latin typeface="华文宋体" panose="02010600040101010101" pitchFamily="2" charset="-122"/>
                <a:ea typeface="华文宋体" panose="02010600040101010101" pitchFamily="2" charset="-122"/>
              </a:rPr>
              <a:t>连续</a:t>
            </a:r>
            <a:r>
              <a:rPr lang="zh-CN" altLang="en-US" sz="2800" b="1" dirty="0">
                <a:latin typeface="华文宋体" panose="02010600040101010101" pitchFamily="2" charset="-122"/>
                <a:ea typeface="华文宋体" panose="02010600040101010101" pitchFamily="2" charset="-122"/>
              </a:rPr>
              <a:t>系统 。</a:t>
            </a:r>
          </a:p>
          <a:p>
            <a:pPr eaLnBrk="1" hangingPunct="1">
              <a:lnSpc>
                <a:spcPct val="150000"/>
              </a:lnSpc>
              <a:spcBef>
                <a:spcPct val="0"/>
              </a:spcBef>
            </a:pPr>
            <a:r>
              <a:rPr lang="zh-CN" altLang="en-US" sz="2800" b="1" dirty="0">
                <a:latin typeface="华文宋体" panose="02010600040101010101" pitchFamily="2" charset="-122"/>
                <a:ea typeface="华文宋体" panose="02010600040101010101" pitchFamily="2" charset="-122"/>
              </a:rPr>
              <a:t>多级循环网络</a:t>
            </a:r>
          </a:p>
          <a:p>
            <a:pPr eaLnBrk="1" hangingPunct="1">
              <a:lnSpc>
                <a:spcPct val="150000"/>
              </a:lnSpc>
              <a:spcBef>
                <a:spcPct val="0"/>
              </a:spcBef>
              <a:buFontTx/>
              <a:buNone/>
            </a:pPr>
            <a:r>
              <a:rPr lang="zh-CN" altLang="en-US" sz="2800" b="1" dirty="0">
                <a:latin typeface="华文宋体" panose="02010600040101010101" pitchFamily="2" charset="-122"/>
                <a:ea typeface="华文宋体" panose="02010600040101010101" pitchFamily="2" charset="-122"/>
              </a:rPr>
              <a:t>	        除输出向量被</a:t>
            </a:r>
            <a:r>
              <a:rPr lang="zh-CN" altLang="en-US" sz="2800" b="1" dirty="0">
                <a:solidFill>
                  <a:srgbClr val="FF0000"/>
                </a:solidFill>
                <a:latin typeface="华文宋体" panose="02010600040101010101" pitchFamily="2" charset="-122"/>
                <a:ea typeface="华文宋体" panose="02010600040101010101" pitchFamily="2" charset="-122"/>
              </a:rPr>
              <a:t>反馈到</a:t>
            </a:r>
            <a:r>
              <a:rPr lang="zh-CN" altLang="en-US" sz="2800" b="1" dirty="0">
                <a:latin typeface="华文宋体" panose="02010600040101010101" pitchFamily="2" charset="-122"/>
                <a:ea typeface="华文宋体" panose="02010600040101010101" pitchFamily="2" charset="-122"/>
              </a:rPr>
              <a:t>输入层外，其它各层之间的信号传送均执行如下规定：第</a:t>
            </a:r>
            <a:r>
              <a:rPr lang="en-US" altLang="zh-CN" sz="2800" b="1" dirty="0">
                <a:latin typeface="华文宋体" panose="02010600040101010101" pitchFamily="2" charset="-122"/>
                <a:ea typeface="华文宋体" panose="02010600040101010101" pitchFamily="2" charset="-122"/>
              </a:rPr>
              <a:t>i-1</a:t>
            </a:r>
            <a:r>
              <a:rPr lang="zh-CN" altLang="en-US" sz="2800" b="1" dirty="0">
                <a:latin typeface="华文宋体" panose="02010600040101010101" pitchFamily="2" charset="-122"/>
                <a:ea typeface="华文宋体" panose="02010600040101010101" pitchFamily="2" charset="-122"/>
              </a:rPr>
              <a:t>层神经元的输出经过第</a:t>
            </a:r>
            <a:r>
              <a:rPr lang="en-US" altLang="zh-CN" sz="2800" b="1" dirty="0" err="1">
                <a:latin typeface="华文宋体" panose="02010600040101010101" pitchFamily="2" charset="-122"/>
                <a:ea typeface="华文宋体" panose="02010600040101010101" pitchFamily="2" charset="-122"/>
              </a:rPr>
              <a:t>i</a:t>
            </a:r>
            <a:r>
              <a:rPr lang="zh-CN" altLang="en-US" sz="2800" b="1" dirty="0">
                <a:latin typeface="华文宋体" panose="02010600040101010101" pitchFamily="2" charset="-122"/>
                <a:ea typeface="华文宋体" panose="02010600040101010101" pitchFamily="2" charset="-122"/>
              </a:rPr>
              <a:t>个连接矩阵被送入第</a:t>
            </a:r>
            <a:r>
              <a:rPr lang="en-US" altLang="zh-CN" sz="2800" b="1" dirty="0" err="1">
                <a:latin typeface="华文宋体" panose="02010600040101010101" pitchFamily="2" charset="-122"/>
                <a:ea typeface="华文宋体" panose="02010600040101010101" pitchFamily="2" charset="-122"/>
              </a:rPr>
              <a:t>i</a:t>
            </a:r>
            <a:r>
              <a:rPr lang="zh-CN" altLang="en-US" sz="2800" b="1" dirty="0">
                <a:latin typeface="华文宋体" panose="02010600040101010101" pitchFamily="2" charset="-122"/>
                <a:ea typeface="华文宋体" panose="02010600040101010101" pitchFamily="2" charset="-122"/>
              </a:rPr>
              <a:t>层。</a:t>
            </a:r>
          </a:p>
          <a:p>
            <a:pPr eaLnBrk="1" hangingPunct="1">
              <a:lnSpc>
                <a:spcPct val="150000"/>
              </a:lnSpc>
              <a:spcBef>
                <a:spcPct val="0"/>
              </a:spcBef>
              <a:buFontTx/>
              <a:buNone/>
            </a:pPr>
            <a:r>
              <a:rPr lang="zh-CN" altLang="en-US" sz="2800" b="1" dirty="0">
                <a:latin typeface="华文宋体" panose="02010600040101010101" pitchFamily="2" charset="-122"/>
                <a:ea typeface="华文宋体" panose="02010600040101010101" pitchFamily="2" charset="-122"/>
              </a:rPr>
              <a:t>	         一般不考虑越层的信号传送、中间的信号反馈和同层的神经元之间进行信号的直接传送 。</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6C0843BD-29E5-485E-A069-983291007C89}"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sp>
        <p:nvSpPr>
          <p:cNvPr id="7" name="长方形 3"/>
          <p:cNvSpPr/>
          <p:nvPr/>
        </p:nvSpPr>
        <p:spPr>
          <a:xfrm>
            <a:off x="8439682" y="0"/>
            <a:ext cx="694531"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Rectangle 2"/>
          <p:cNvSpPr txBox="1">
            <a:spLocks noChangeArrowheads="1"/>
          </p:cNvSpPr>
          <p:nvPr/>
        </p:nvSpPr>
        <p:spPr>
          <a:xfrm>
            <a:off x="331470" y="41276"/>
            <a:ext cx="6372225" cy="868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华文宋体" panose="02010600040101010101" pitchFamily="2" charset="-122"/>
                <a:ea typeface="华文宋体" panose="02010600040101010101" pitchFamily="2" charset="-122"/>
              </a:rPr>
              <a:t>11.2 </a:t>
            </a:r>
            <a:r>
              <a:rPr lang="zh-CN" altLang="en-US" sz="4000" b="1" dirty="0">
                <a:solidFill>
                  <a:srgbClr val="FF0000"/>
                </a:solidFill>
                <a:latin typeface="华文宋体" panose="02010600040101010101" pitchFamily="2" charset="-122"/>
                <a:ea typeface="华文宋体" panose="02010600040101010101" pitchFamily="2" charset="-122"/>
              </a:rPr>
              <a:t>最基本的</a:t>
            </a:r>
            <a:r>
              <a:rPr lang="en-US" altLang="zh-CN" sz="4000" b="1" dirty="0">
                <a:solidFill>
                  <a:srgbClr val="FF0000"/>
                </a:solidFill>
                <a:latin typeface="华文宋体" panose="02010600040101010101" pitchFamily="2" charset="-122"/>
                <a:ea typeface="华文宋体" panose="02010600040101010101" pitchFamily="2" charset="-122"/>
              </a:rPr>
              <a:t>Hopfield</a:t>
            </a:r>
            <a:r>
              <a:rPr lang="zh-CN" altLang="en-US" sz="4000" b="1" dirty="0">
                <a:solidFill>
                  <a:srgbClr val="FF0000"/>
                </a:solidFill>
                <a:latin typeface="华文宋体" panose="02010600040101010101" pitchFamily="2" charset="-122"/>
                <a:ea typeface="华文宋体" panose="02010600040101010101" pitchFamily="2" charset="-122"/>
              </a:rPr>
              <a:t>网 </a:t>
            </a:r>
          </a:p>
        </p:txBody>
      </p:sp>
      <p:grpSp>
        <p:nvGrpSpPr>
          <p:cNvPr id="9" name="组合 8"/>
          <p:cNvGrpSpPr/>
          <p:nvPr/>
        </p:nvGrpSpPr>
        <p:grpSpPr>
          <a:xfrm>
            <a:off x="8400804" y="0"/>
            <a:ext cx="851355" cy="6858000"/>
            <a:chOff x="8400804" y="0"/>
            <a:chExt cx="851355" cy="6858000"/>
          </a:xfrm>
        </p:grpSpPr>
        <p:grpSp>
          <p:nvGrpSpPr>
            <p:cNvPr id="10" name="组 9"/>
            <p:cNvGrpSpPr/>
            <p:nvPr/>
          </p:nvGrpSpPr>
          <p:grpSpPr>
            <a:xfrm>
              <a:off x="8400804" y="0"/>
              <a:ext cx="733409" cy="6858000"/>
              <a:chOff x="9055676" y="0"/>
              <a:chExt cx="3136324" cy="6858000"/>
            </a:xfrm>
          </p:grpSpPr>
          <p:sp>
            <p:nvSpPr>
              <p:cNvPr id="12"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矩形 14"/>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93893">
                                            <p:txEl>
                                              <p:pRg st="0" end="0"/>
                                            </p:txEl>
                                          </p:spTgt>
                                        </p:tgtEl>
                                        <p:attrNameLst>
                                          <p:attrName>style.visibility</p:attrName>
                                        </p:attrNameLst>
                                      </p:cBhvr>
                                      <p:to>
                                        <p:strVal val="visible"/>
                                      </p:to>
                                    </p:set>
                                    <p:anim calcmode="lin" valueType="num">
                                      <p:cBhvr additive="base">
                                        <p:cTn id="7" dur="500" fill="hold"/>
                                        <p:tgtEl>
                                          <p:spTgt spid="29389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9389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93893">
                                            <p:txEl>
                                              <p:pRg st="1" end="1"/>
                                            </p:txEl>
                                          </p:spTgt>
                                        </p:tgtEl>
                                        <p:attrNameLst>
                                          <p:attrName>style.visibility</p:attrName>
                                        </p:attrNameLst>
                                      </p:cBhvr>
                                      <p:to>
                                        <p:strVal val="visible"/>
                                      </p:to>
                                    </p:set>
                                    <p:anim calcmode="lin" valueType="num">
                                      <p:cBhvr additive="base">
                                        <p:cTn id="13" dur="500" fill="hold"/>
                                        <p:tgtEl>
                                          <p:spTgt spid="29389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9389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93893">
                                            <p:txEl>
                                              <p:pRg st="2" end="2"/>
                                            </p:txEl>
                                          </p:spTgt>
                                        </p:tgtEl>
                                        <p:attrNameLst>
                                          <p:attrName>style.visibility</p:attrName>
                                        </p:attrNameLst>
                                      </p:cBhvr>
                                      <p:to>
                                        <p:strVal val="visible"/>
                                      </p:to>
                                    </p:set>
                                    <p:anim calcmode="lin" valueType="num">
                                      <p:cBhvr additive="base">
                                        <p:cTn id="19" dur="500" fill="hold"/>
                                        <p:tgtEl>
                                          <p:spTgt spid="29389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9389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93893">
                                            <p:txEl>
                                              <p:pRg st="3" end="3"/>
                                            </p:txEl>
                                          </p:spTgt>
                                        </p:tgtEl>
                                        <p:attrNameLst>
                                          <p:attrName>style.visibility</p:attrName>
                                        </p:attrNameLst>
                                      </p:cBhvr>
                                      <p:to>
                                        <p:strVal val="visible"/>
                                      </p:to>
                                    </p:set>
                                    <p:anim calcmode="lin" valueType="num">
                                      <p:cBhvr additive="base">
                                        <p:cTn id="25" dur="500" fill="hold"/>
                                        <p:tgtEl>
                                          <p:spTgt spid="29389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9389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93893">
                                            <p:txEl>
                                              <p:pRg st="4" end="4"/>
                                            </p:txEl>
                                          </p:spTgt>
                                        </p:tgtEl>
                                        <p:attrNameLst>
                                          <p:attrName>style.visibility</p:attrName>
                                        </p:attrNameLst>
                                      </p:cBhvr>
                                      <p:to>
                                        <p:strVal val="visible"/>
                                      </p:to>
                                    </p:set>
                                    <p:anim calcmode="lin" valueType="num">
                                      <p:cBhvr additive="base">
                                        <p:cTn id="31" dur="500" fill="hold"/>
                                        <p:tgtEl>
                                          <p:spTgt spid="29389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9389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893" grpId="0" build="p"/>
    </p:bld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4914"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CF360D6-24F4-4E9B-A11F-10AA508E1D71}" type="datetime1">
              <a:rPr lang="zh-CN" altLang="en-US" sz="1400"/>
              <a:t>2025/5/30</a:t>
            </a:fld>
            <a:endParaRPr lang="zh-CN" altLang="en-US" sz="1400"/>
          </a:p>
        </p:txBody>
      </p:sp>
      <p:sp>
        <p:nvSpPr>
          <p:cNvPr id="29491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D4FEC974-C3A7-4987-9A21-67A7B818D3EF}" type="slidenum">
              <a:rPr lang="en-US" altLang="zh-CN" sz="1400"/>
              <a:t>92</a:t>
            </a:fld>
            <a:endParaRPr lang="en-US" altLang="zh-CN" sz="1400"/>
          </a:p>
        </p:txBody>
      </p:sp>
      <p:sp>
        <p:nvSpPr>
          <p:cNvPr id="294916" name="Rectangle 2"/>
          <p:cNvSpPr>
            <a:spLocks noGrp="1" noChangeArrowheads="1"/>
          </p:cNvSpPr>
          <p:nvPr>
            <p:ph type="title" idx="4294967295"/>
          </p:nvPr>
        </p:nvSpPr>
        <p:spPr>
          <a:xfrm>
            <a:off x="457200" y="276225"/>
            <a:ext cx="6492240" cy="849313"/>
          </a:xfrm>
        </p:spPr>
        <p:txBody>
          <a:bodyPr/>
          <a:lstStyle/>
          <a:p>
            <a:pPr eaLnBrk="1" hangingPunct="1"/>
            <a:r>
              <a:rPr lang="en-US" altLang="zh-CN" sz="4000" b="1" dirty="0">
                <a:solidFill>
                  <a:srgbClr val="FF0000"/>
                </a:solidFill>
                <a:latin typeface="华文宋体" panose="02010600040101010101" pitchFamily="2" charset="-122"/>
                <a:ea typeface="华文宋体" panose="02010600040101010101" pitchFamily="2" charset="-122"/>
              </a:rPr>
              <a:t>11.3 </a:t>
            </a:r>
            <a:r>
              <a:rPr lang="zh-CN" altLang="en-US" sz="4000" b="1" dirty="0">
                <a:solidFill>
                  <a:srgbClr val="FF0000"/>
                </a:solidFill>
                <a:latin typeface="华文宋体" panose="02010600040101010101" pitchFamily="2" charset="-122"/>
                <a:ea typeface="华文宋体" panose="02010600040101010101" pitchFamily="2" charset="-122"/>
              </a:rPr>
              <a:t>稳定性分析 </a:t>
            </a:r>
          </a:p>
        </p:txBody>
      </p:sp>
      <p:sp>
        <p:nvSpPr>
          <p:cNvPr id="294917" name="Rectangle 3"/>
          <p:cNvSpPr>
            <a:spLocks noGrp="1" noChangeArrowheads="1"/>
          </p:cNvSpPr>
          <p:nvPr>
            <p:ph type="body" idx="4294967295"/>
          </p:nvPr>
        </p:nvSpPr>
        <p:spPr>
          <a:xfrm>
            <a:off x="458788" y="1196975"/>
            <a:ext cx="7770812" cy="5114925"/>
          </a:xfrm>
        </p:spPr>
        <p:txBody>
          <a:bodyPr/>
          <a:lstStyle/>
          <a:p>
            <a:pPr eaLnBrk="1" hangingPunct="1">
              <a:lnSpc>
                <a:spcPct val="150000"/>
              </a:lnSpc>
              <a:spcBef>
                <a:spcPct val="0"/>
              </a:spcBef>
            </a:pPr>
            <a:r>
              <a:rPr lang="zh-CN" altLang="en-US" sz="2800" b="1" dirty="0">
                <a:latin typeface="华文宋体" panose="02010600040101010101" pitchFamily="2" charset="-122"/>
                <a:ea typeface="华文宋体" panose="02010600040101010101" pitchFamily="2" charset="-122"/>
              </a:rPr>
              <a:t>网络的稳定性是与收敛性不同的问题 </a:t>
            </a:r>
          </a:p>
          <a:p>
            <a:pPr eaLnBrk="1" hangingPunct="1">
              <a:lnSpc>
                <a:spcPct val="150000"/>
              </a:lnSpc>
              <a:spcBef>
                <a:spcPct val="0"/>
              </a:spcBef>
            </a:pPr>
            <a:r>
              <a:rPr lang="en-US" altLang="zh-CN" sz="2800" b="1" dirty="0">
                <a:latin typeface="华文宋体" panose="02010600040101010101" pitchFamily="2" charset="-122"/>
                <a:ea typeface="华文宋体" panose="02010600040101010101" pitchFamily="2" charset="-122"/>
              </a:rPr>
              <a:t>Cohen</a:t>
            </a:r>
            <a:r>
              <a:rPr lang="zh-CN" altLang="en-US" sz="2800" b="1" dirty="0">
                <a:latin typeface="华文宋体" panose="02010600040101010101" pitchFamily="2" charset="-122"/>
                <a:ea typeface="华文宋体" panose="02010600040101010101" pitchFamily="2" charset="-122"/>
              </a:rPr>
              <a:t>和</a:t>
            </a:r>
            <a:r>
              <a:rPr lang="en-US" altLang="zh-CN" sz="2800" b="1" dirty="0" err="1">
                <a:latin typeface="华文宋体" panose="02010600040101010101" pitchFamily="2" charset="-122"/>
                <a:ea typeface="华文宋体" panose="02010600040101010101" pitchFamily="2" charset="-122"/>
              </a:rPr>
              <a:t>Grossberg</a:t>
            </a:r>
            <a:r>
              <a:rPr lang="en-US" altLang="zh-CN" sz="2800" b="1" dirty="0">
                <a:latin typeface="华文宋体" panose="02010600040101010101" pitchFamily="2" charset="-122"/>
                <a:ea typeface="华文宋体" panose="02010600040101010101" pitchFamily="2" charset="-122"/>
              </a:rPr>
              <a:t>[1983</a:t>
            </a:r>
            <a:r>
              <a:rPr lang="zh-CN" altLang="en-US" sz="2800" b="1" dirty="0">
                <a:latin typeface="华文宋体" panose="02010600040101010101" pitchFamily="2" charset="-122"/>
                <a:ea typeface="华文宋体" panose="02010600040101010101" pitchFamily="2" charset="-122"/>
              </a:rPr>
              <a:t>年</a:t>
            </a:r>
            <a:r>
              <a:rPr lang="en-US" altLang="zh-CN" sz="2800" b="1" dirty="0">
                <a:latin typeface="华文宋体" panose="02010600040101010101" pitchFamily="2" charset="-122"/>
                <a:ea typeface="华文宋体" panose="02010600040101010101" pitchFamily="2" charset="-122"/>
              </a:rPr>
              <a:t>]:Hopfield</a:t>
            </a:r>
            <a:r>
              <a:rPr lang="zh-CN" altLang="en-US" sz="2800" b="1" dirty="0">
                <a:latin typeface="华文宋体" panose="02010600040101010101" pitchFamily="2" charset="-122"/>
                <a:ea typeface="华文宋体" panose="02010600040101010101" pitchFamily="2" charset="-122"/>
              </a:rPr>
              <a:t>网络的稳定性定理 ：</a:t>
            </a:r>
          </a:p>
          <a:p>
            <a:pPr eaLnBrk="1" hangingPunct="1">
              <a:lnSpc>
                <a:spcPct val="150000"/>
              </a:lnSpc>
              <a:spcBef>
                <a:spcPct val="0"/>
              </a:spcBef>
              <a:buFontTx/>
              <a:buNone/>
            </a:pPr>
            <a:r>
              <a:rPr lang="zh-CN" altLang="en-US" sz="2800" b="1" dirty="0">
                <a:latin typeface="华文宋体" panose="02010600040101010101" pitchFamily="2" charset="-122"/>
                <a:ea typeface="华文宋体" panose="02010600040101010101" pitchFamily="2" charset="-122"/>
              </a:rPr>
              <a:t>          </a:t>
            </a:r>
            <a:r>
              <a:rPr lang="zh-CN" altLang="en-US" sz="2800" b="1" dirty="0">
                <a:solidFill>
                  <a:srgbClr val="FF0000"/>
                </a:solidFill>
                <a:latin typeface="华文宋体" panose="02010600040101010101" pitchFamily="2" charset="-122"/>
                <a:ea typeface="华文宋体" panose="02010600040101010101" pitchFamily="2" charset="-122"/>
              </a:rPr>
              <a:t>如果</a:t>
            </a:r>
            <a:r>
              <a:rPr lang="en-US" altLang="zh-CN" sz="2800" b="1" dirty="0">
                <a:solidFill>
                  <a:srgbClr val="FF0000"/>
                </a:solidFill>
                <a:latin typeface="华文宋体" panose="02010600040101010101" pitchFamily="2" charset="-122"/>
                <a:ea typeface="华文宋体" panose="02010600040101010101" pitchFamily="2" charset="-122"/>
              </a:rPr>
              <a:t>Hopfield</a:t>
            </a:r>
            <a:r>
              <a:rPr lang="zh-CN" altLang="en-US" sz="2800" b="1" dirty="0">
                <a:solidFill>
                  <a:srgbClr val="FF0000"/>
                </a:solidFill>
                <a:latin typeface="华文宋体" panose="02010600040101010101" pitchFamily="2" charset="-122"/>
                <a:ea typeface="华文宋体" panose="02010600040101010101" pitchFamily="2" charset="-122"/>
              </a:rPr>
              <a:t>网络的联接权矩阵是对角线为</a:t>
            </a:r>
            <a:r>
              <a:rPr lang="en-US" altLang="zh-CN" sz="2800" b="1" dirty="0">
                <a:solidFill>
                  <a:srgbClr val="FF0000"/>
                </a:solidFill>
                <a:latin typeface="华文宋体" panose="02010600040101010101" pitchFamily="2" charset="-122"/>
                <a:ea typeface="华文宋体" panose="02010600040101010101" pitchFamily="2" charset="-122"/>
              </a:rPr>
              <a:t>0</a:t>
            </a:r>
            <a:r>
              <a:rPr lang="zh-CN" altLang="en-US" sz="2800" b="1" dirty="0">
                <a:solidFill>
                  <a:srgbClr val="FF0000"/>
                </a:solidFill>
                <a:latin typeface="华文宋体" panose="02010600040101010101" pitchFamily="2" charset="-122"/>
                <a:ea typeface="华文宋体" panose="02010600040101010101" pitchFamily="2" charset="-122"/>
              </a:rPr>
              <a:t>的对称矩阵，则它是稳定的</a:t>
            </a:r>
            <a:r>
              <a:rPr lang="zh-CN" altLang="en-US" sz="2800" dirty="0">
                <a:solidFill>
                  <a:srgbClr val="FF0000"/>
                </a:solidFill>
                <a:latin typeface="华文宋体" panose="02010600040101010101" pitchFamily="2" charset="-122"/>
                <a:ea typeface="华文宋体" panose="02010600040101010101" pitchFamily="2" charset="-122"/>
              </a:rPr>
              <a:t> 。</a:t>
            </a:r>
          </a:p>
          <a:p>
            <a:pPr eaLnBrk="1" hangingPunct="1">
              <a:lnSpc>
                <a:spcPct val="150000"/>
              </a:lnSpc>
              <a:spcBef>
                <a:spcPct val="0"/>
              </a:spcBef>
            </a:pPr>
            <a:r>
              <a:rPr lang="zh-CN" altLang="en-US" sz="2800" b="1" dirty="0">
                <a:latin typeface="华文宋体" panose="02010600040101010101" pitchFamily="2" charset="-122"/>
                <a:ea typeface="华文宋体" panose="02010600040101010101" pitchFamily="2" charset="-122"/>
              </a:rPr>
              <a:t>用著名的</a:t>
            </a:r>
            <a:r>
              <a:rPr lang="en-US" altLang="zh-CN" sz="2800" b="1" dirty="0" err="1">
                <a:latin typeface="华文宋体" panose="02010600040101010101" pitchFamily="2" charset="-122"/>
                <a:ea typeface="华文宋体" panose="02010600040101010101" pitchFamily="2" charset="-122"/>
              </a:rPr>
              <a:t>Lyapunov</a:t>
            </a:r>
            <a:r>
              <a:rPr lang="zh-CN" altLang="en-US" sz="2800" b="1" dirty="0">
                <a:latin typeface="华文宋体" panose="02010600040101010101" pitchFamily="2" charset="-122"/>
                <a:ea typeface="华文宋体" panose="02010600040101010101" pitchFamily="2" charset="-122"/>
              </a:rPr>
              <a:t>函数作为</a:t>
            </a:r>
            <a:r>
              <a:rPr lang="en-US" altLang="zh-CN" sz="2800" b="1" dirty="0">
                <a:latin typeface="华文宋体" panose="02010600040101010101" pitchFamily="2" charset="-122"/>
                <a:ea typeface="华文宋体" panose="02010600040101010101" pitchFamily="2" charset="-122"/>
              </a:rPr>
              <a:t>Hopfield</a:t>
            </a:r>
            <a:r>
              <a:rPr lang="zh-CN" altLang="en-US" sz="2800" b="1" dirty="0">
                <a:latin typeface="华文宋体" panose="02010600040101010101" pitchFamily="2" charset="-122"/>
                <a:ea typeface="华文宋体" panose="02010600040101010101" pitchFamily="2" charset="-122"/>
              </a:rPr>
              <a:t>网络的能量函数</a:t>
            </a:r>
            <a:r>
              <a:rPr lang="zh-CN" altLang="en-US" sz="2800" dirty="0">
                <a:latin typeface="华文宋体" panose="02010600040101010101" pitchFamily="2" charset="-122"/>
                <a:ea typeface="华文宋体" panose="02010600040101010101" pitchFamily="2" charset="-122"/>
              </a:rPr>
              <a:t> </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B816FD3D-9E5B-46A4-ADEE-9463F4F50DE6}"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sp>
        <p:nvSpPr>
          <p:cNvPr id="7" name="长方形 3"/>
          <p:cNvSpPr/>
          <p:nvPr/>
        </p:nvSpPr>
        <p:spPr>
          <a:xfrm>
            <a:off x="8439682" y="0"/>
            <a:ext cx="694531"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nvGrpSpPr>
          <p:cNvPr id="8" name="组合 7"/>
          <p:cNvGrpSpPr/>
          <p:nvPr/>
        </p:nvGrpSpPr>
        <p:grpSpPr>
          <a:xfrm>
            <a:off x="8400804" y="0"/>
            <a:ext cx="851355" cy="6858000"/>
            <a:chOff x="8400804" y="0"/>
            <a:chExt cx="851355" cy="6858000"/>
          </a:xfrm>
        </p:grpSpPr>
        <p:grpSp>
          <p:nvGrpSpPr>
            <p:cNvPr id="9" name="组 9"/>
            <p:cNvGrpSpPr/>
            <p:nvPr/>
          </p:nvGrpSpPr>
          <p:grpSpPr>
            <a:xfrm>
              <a:off x="8400804" y="0"/>
              <a:ext cx="733409" cy="6858000"/>
              <a:chOff x="9055676" y="0"/>
              <a:chExt cx="3136324" cy="6858000"/>
            </a:xfrm>
          </p:grpSpPr>
          <p:sp>
            <p:nvSpPr>
              <p:cNvPr id="11"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矩形 13"/>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0"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94917">
                                            <p:txEl>
                                              <p:pRg st="0" end="0"/>
                                            </p:txEl>
                                          </p:spTgt>
                                        </p:tgtEl>
                                        <p:attrNameLst>
                                          <p:attrName>style.visibility</p:attrName>
                                        </p:attrNameLst>
                                      </p:cBhvr>
                                      <p:to>
                                        <p:strVal val="visible"/>
                                      </p:to>
                                    </p:set>
                                    <p:anim calcmode="lin" valueType="num">
                                      <p:cBhvr additive="base">
                                        <p:cTn id="7" dur="500" fill="hold"/>
                                        <p:tgtEl>
                                          <p:spTgt spid="29491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9491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94917">
                                            <p:txEl>
                                              <p:pRg st="1" end="1"/>
                                            </p:txEl>
                                          </p:spTgt>
                                        </p:tgtEl>
                                        <p:attrNameLst>
                                          <p:attrName>style.visibility</p:attrName>
                                        </p:attrNameLst>
                                      </p:cBhvr>
                                      <p:to>
                                        <p:strVal val="visible"/>
                                      </p:to>
                                    </p:set>
                                    <p:anim calcmode="lin" valueType="num">
                                      <p:cBhvr additive="base">
                                        <p:cTn id="13" dur="500" fill="hold"/>
                                        <p:tgtEl>
                                          <p:spTgt spid="29491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9491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94917">
                                            <p:txEl>
                                              <p:pRg st="2" end="2"/>
                                            </p:txEl>
                                          </p:spTgt>
                                        </p:tgtEl>
                                        <p:attrNameLst>
                                          <p:attrName>style.visibility</p:attrName>
                                        </p:attrNameLst>
                                      </p:cBhvr>
                                      <p:to>
                                        <p:strVal val="visible"/>
                                      </p:to>
                                    </p:set>
                                    <p:anim calcmode="lin" valueType="num">
                                      <p:cBhvr additive="base">
                                        <p:cTn id="19" dur="500" fill="hold"/>
                                        <p:tgtEl>
                                          <p:spTgt spid="29491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9491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94917">
                                            <p:txEl>
                                              <p:pRg st="3" end="3"/>
                                            </p:txEl>
                                          </p:spTgt>
                                        </p:tgtEl>
                                        <p:attrNameLst>
                                          <p:attrName>style.visibility</p:attrName>
                                        </p:attrNameLst>
                                      </p:cBhvr>
                                      <p:to>
                                        <p:strVal val="visible"/>
                                      </p:to>
                                    </p:set>
                                    <p:anim calcmode="lin" valueType="num">
                                      <p:cBhvr additive="base">
                                        <p:cTn id="25" dur="500" fill="hold"/>
                                        <p:tgtEl>
                                          <p:spTgt spid="29491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9491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917" grpId="0" build="p"/>
    </p:bldLst>
  </p:timing>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5938"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9545B907-7FAB-4C33-8C92-E1C60ECE68D1}" type="datetime1">
              <a:rPr lang="zh-CN" altLang="en-US" sz="1400"/>
              <a:t>2025/5/30</a:t>
            </a:fld>
            <a:endParaRPr lang="zh-CN" altLang="en-US" sz="1400"/>
          </a:p>
        </p:txBody>
      </p:sp>
      <p:sp>
        <p:nvSpPr>
          <p:cNvPr id="295939"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D10D34E4-95E4-43E7-9289-42496417A644}" type="slidenum">
              <a:rPr lang="en-US" altLang="zh-CN" sz="1400"/>
              <a:t>93</a:t>
            </a:fld>
            <a:endParaRPr lang="en-US" altLang="zh-CN" sz="1400"/>
          </a:p>
        </p:txBody>
      </p:sp>
      <p:sp>
        <p:nvSpPr>
          <p:cNvPr id="295940" name="Rectangle 2"/>
          <p:cNvSpPr>
            <a:spLocks noGrp="1" noChangeArrowheads="1"/>
          </p:cNvSpPr>
          <p:nvPr>
            <p:ph type="title" idx="4294967295"/>
          </p:nvPr>
        </p:nvSpPr>
        <p:spPr>
          <a:xfrm>
            <a:off x="628650" y="365127"/>
            <a:ext cx="7018020" cy="1155064"/>
          </a:xfrm>
        </p:spPr>
        <p:txBody>
          <a:bodyPr>
            <a:normAutofit/>
          </a:bodyPr>
          <a:lstStyle/>
          <a:p>
            <a:pPr eaLnBrk="1" hangingPunct="1"/>
            <a:r>
              <a:rPr lang="en-US" altLang="zh-CN" sz="4000" b="1" dirty="0" err="1">
                <a:latin typeface="华文宋体" panose="02010600040101010101" pitchFamily="2" charset="-122"/>
                <a:ea typeface="华文宋体" panose="02010600040101010101" pitchFamily="2" charset="-122"/>
              </a:rPr>
              <a:t>Lyapunov</a:t>
            </a:r>
            <a:r>
              <a:rPr lang="zh-CN" altLang="en-US" sz="4000" b="1" dirty="0">
                <a:latin typeface="华文宋体" panose="02010600040101010101" pitchFamily="2" charset="-122"/>
                <a:ea typeface="华文宋体" panose="02010600040101010101" pitchFamily="2" charset="-122"/>
              </a:rPr>
              <a:t>函数</a:t>
            </a:r>
            <a:r>
              <a:rPr lang="en-US" altLang="zh-CN" sz="4000" b="1" dirty="0">
                <a:latin typeface="华文宋体" panose="02010600040101010101" pitchFamily="2" charset="-122"/>
                <a:ea typeface="华文宋体" panose="02010600040101010101" pitchFamily="2" charset="-122"/>
              </a:rPr>
              <a:t>——</a:t>
            </a:r>
            <a:r>
              <a:rPr lang="zh-CN" altLang="en-US" sz="4000" b="1" dirty="0">
                <a:latin typeface="华文宋体" panose="02010600040101010101" pitchFamily="2" charset="-122"/>
                <a:ea typeface="华文宋体" panose="02010600040101010101" pitchFamily="2" charset="-122"/>
              </a:rPr>
              <a:t>能量函数 </a:t>
            </a:r>
          </a:p>
        </p:txBody>
      </p:sp>
      <p:sp>
        <p:nvSpPr>
          <p:cNvPr id="295941" name="Rectangle 3"/>
          <p:cNvSpPr>
            <a:spLocks noGrp="1" noChangeArrowheads="1"/>
          </p:cNvSpPr>
          <p:nvPr>
            <p:ph type="body" idx="4294967295"/>
          </p:nvPr>
        </p:nvSpPr>
        <p:spPr>
          <a:xfrm>
            <a:off x="849630" y="3349624"/>
            <a:ext cx="7355188" cy="2895600"/>
          </a:xfrm>
        </p:spPr>
        <p:txBody>
          <a:bodyPr>
            <a:normAutofit/>
          </a:bodyPr>
          <a:lstStyle/>
          <a:p>
            <a:pPr marL="0" indent="0" algn="just" eaLnBrk="1" hangingPunct="1">
              <a:spcBef>
                <a:spcPct val="40000"/>
              </a:spcBef>
            </a:pPr>
            <a:r>
              <a:rPr lang="zh-CN" altLang="en-US" b="1" dirty="0">
                <a:latin typeface="华文宋体" panose="02010600040101010101" pitchFamily="2" charset="-122"/>
                <a:ea typeface="华文宋体" panose="02010600040101010101" pitchFamily="2" charset="-122"/>
              </a:rPr>
              <a:t>作为网络的稳定性度量</a:t>
            </a:r>
            <a:endParaRPr lang="zh-CN" altLang="en-US" dirty="0">
              <a:latin typeface="华文宋体" panose="02010600040101010101" pitchFamily="2" charset="-122"/>
              <a:ea typeface="华文宋体" panose="02010600040101010101" pitchFamily="2" charset="-122"/>
            </a:endParaRPr>
          </a:p>
          <a:p>
            <a:pPr marL="473075" lvl="1" indent="0" algn="just" eaLnBrk="1" hangingPunct="1">
              <a:spcBef>
                <a:spcPct val="40000"/>
              </a:spcBef>
              <a:buFontTx/>
              <a:buNone/>
            </a:pPr>
            <a:r>
              <a:rPr lang="en-US" altLang="zh-CN" sz="2800" b="1" dirty="0" err="1">
                <a:latin typeface="华文宋体" panose="02010600040101010101" pitchFamily="2" charset="-122"/>
                <a:ea typeface="华文宋体" panose="02010600040101010101" pitchFamily="2" charset="-122"/>
              </a:rPr>
              <a:t>w</a:t>
            </a:r>
            <a:r>
              <a:rPr lang="en-US" altLang="zh-CN" sz="2800" b="1" baseline="-30000" dirty="0" err="1">
                <a:latin typeface="华文宋体" panose="02010600040101010101" pitchFamily="2" charset="-122"/>
                <a:ea typeface="华文宋体" panose="02010600040101010101" pitchFamily="2" charset="-122"/>
              </a:rPr>
              <a:t>ij</a:t>
            </a:r>
            <a:r>
              <a:rPr lang="en-US" altLang="zh-CN" sz="2800" b="1" dirty="0" err="1">
                <a:latin typeface="华文宋体" panose="02010600040101010101" pitchFamily="2" charset="-122"/>
                <a:ea typeface="华文宋体" panose="02010600040101010101" pitchFamily="2" charset="-122"/>
              </a:rPr>
              <a:t>o</a:t>
            </a:r>
            <a:r>
              <a:rPr lang="en-US" altLang="zh-CN" sz="2800" b="1" baseline="-30000" dirty="0" err="1">
                <a:latin typeface="华文宋体" panose="02010600040101010101" pitchFamily="2" charset="-122"/>
                <a:ea typeface="华文宋体" panose="02010600040101010101" pitchFamily="2" charset="-122"/>
              </a:rPr>
              <a:t>i</a:t>
            </a:r>
            <a:r>
              <a:rPr lang="en-US" altLang="zh-CN" sz="2800" b="1" dirty="0" err="1">
                <a:latin typeface="华文宋体" panose="02010600040101010101" pitchFamily="2" charset="-122"/>
                <a:ea typeface="华文宋体" panose="02010600040101010101" pitchFamily="2" charset="-122"/>
              </a:rPr>
              <a:t>o</a:t>
            </a:r>
            <a:r>
              <a:rPr lang="en-US" altLang="zh-CN" sz="2800" b="1" baseline="-30000" dirty="0" err="1">
                <a:latin typeface="华文宋体" panose="02010600040101010101" pitchFamily="2" charset="-122"/>
                <a:ea typeface="华文宋体" panose="02010600040101010101" pitchFamily="2" charset="-122"/>
              </a:rPr>
              <a:t>j</a:t>
            </a:r>
            <a:r>
              <a:rPr lang="zh-CN" altLang="en-US" sz="2800" b="1" dirty="0">
                <a:latin typeface="华文宋体" panose="02010600040101010101" pitchFamily="2" charset="-122"/>
                <a:ea typeface="华文宋体" panose="02010600040101010101" pitchFamily="2" charset="-122"/>
              </a:rPr>
              <a:t>：网络的一致性测度。</a:t>
            </a:r>
          </a:p>
          <a:p>
            <a:pPr marL="473075" lvl="1" indent="0" algn="just" eaLnBrk="1" hangingPunct="1">
              <a:spcBef>
                <a:spcPct val="40000"/>
              </a:spcBef>
              <a:buFontTx/>
              <a:buNone/>
            </a:pPr>
            <a:r>
              <a:rPr lang="en-US" altLang="zh-CN" sz="2800" b="1" dirty="0" err="1">
                <a:latin typeface="华文宋体" panose="02010600040101010101" pitchFamily="2" charset="-122"/>
                <a:ea typeface="华文宋体" panose="02010600040101010101" pitchFamily="2" charset="-122"/>
              </a:rPr>
              <a:t>x</a:t>
            </a:r>
            <a:r>
              <a:rPr lang="en-US" altLang="zh-CN" sz="2800" b="1" baseline="-30000" dirty="0" err="1">
                <a:latin typeface="华文宋体" panose="02010600040101010101" pitchFamily="2" charset="-122"/>
                <a:ea typeface="华文宋体" panose="02010600040101010101" pitchFamily="2" charset="-122"/>
              </a:rPr>
              <a:t>j</a:t>
            </a:r>
            <a:r>
              <a:rPr lang="en-US" altLang="zh-CN" sz="2800" b="1" dirty="0" err="1">
                <a:latin typeface="华文宋体" panose="02010600040101010101" pitchFamily="2" charset="-122"/>
                <a:ea typeface="华文宋体" panose="02010600040101010101" pitchFamily="2" charset="-122"/>
              </a:rPr>
              <a:t>o</a:t>
            </a:r>
            <a:r>
              <a:rPr lang="en-US" altLang="zh-CN" sz="2800" b="1" baseline="-30000" dirty="0" err="1">
                <a:latin typeface="华文宋体" panose="02010600040101010101" pitchFamily="2" charset="-122"/>
                <a:ea typeface="华文宋体" panose="02010600040101010101" pitchFamily="2" charset="-122"/>
              </a:rPr>
              <a:t>j</a:t>
            </a:r>
            <a:r>
              <a:rPr lang="zh-CN" altLang="en-US" sz="2800" b="1" dirty="0">
                <a:latin typeface="华文宋体" panose="02010600040101010101" pitchFamily="2" charset="-122"/>
                <a:ea typeface="华文宋体" panose="02010600040101010101" pitchFamily="2" charset="-122"/>
              </a:rPr>
              <a:t>：神经元的输入和输出的一致性测度。</a:t>
            </a:r>
          </a:p>
          <a:p>
            <a:pPr marL="473075" lvl="1" indent="0" algn="just" eaLnBrk="1" hangingPunct="1">
              <a:spcBef>
                <a:spcPct val="40000"/>
              </a:spcBef>
              <a:buFontTx/>
              <a:buNone/>
            </a:pPr>
            <a:r>
              <a:rPr lang="en-US" altLang="zh-CN" sz="2800" b="1" dirty="0" err="1">
                <a:latin typeface="华文宋体" panose="02010600040101010101" pitchFamily="2" charset="-122"/>
                <a:ea typeface="华文宋体" panose="02010600040101010101" pitchFamily="2" charset="-122"/>
              </a:rPr>
              <a:t>θ</a:t>
            </a:r>
            <a:r>
              <a:rPr lang="en-US" altLang="zh-CN" sz="2800" b="1" baseline="-30000" dirty="0" err="1">
                <a:latin typeface="华文宋体" panose="02010600040101010101" pitchFamily="2" charset="-122"/>
                <a:ea typeface="华文宋体" panose="02010600040101010101" pitchFamily="2" charset="-122"/>
              </a:rPr>
              <a:t>j</a:t>
            </a:r>
            <a:r>
              <a:rPr lang="en-US" altLang="zh-CN" sz="2800" b="1" dirty="0" err="1">
                <a:latin typeface="华文宋体" panose="02010600040101010101" pitchFamily="2" charset="-122"/>
                <a:ea typeface="华文宋体" panose="02010600040101010101" pitchFamily="2" charset="-122"/>
              </a:rPr>
              <a:t>o</a:t>
            </a:r>
            <a:r>
              <a:rPr lang="en-US" altLang="zh-CN" sz="2800" b="1" baseline="-30000" dirty="0" err="1">
                <a:latin typeface="华文宋体" panose="02010600040101010101" pitchFamily="2" charset="-122"/>
                <a:ea typeface="华文宋体" panose="02010600040101010101" pitchFamily="2" charset="-122"/>
              </a:rPr>
              <a:t>j</a:t>
            </a:r>
            <a:r>
              <a:rPr lang="zh-CN" altLang="en-US" sz="2800" b="1" dirty="0">
                <a:latin typeface="华文宋体" panose="02010600040101010101" pitchFamily="2" charset="-122"/>
                <a:ea typeface="华文宋体" panose="02010600040101010101" pitchFamily="2" charset="-122"/>
              </a:rPr>
              <a:t>：神经元自身的稳定性的测度</a:t>
            </a:r>
            <a:r>
              <a:rPr lang="zh-CN" altLang="en-US" sz="2800" dirty="0">
                <a:latin typeface="华文宋体" panose="02010600040101010101" pitchFamily="2" charset="-122"/>
                <a:ea typeface="华文宋体" panose="02010600040101010101" pitchFamily="2" charset="-122"/>
              </a:rPr>
              <a:t>。 </a:t>
            </a:r>
          </a:p>
        </p:txBody>
      </p:sp>
      <p:graphicFrame>
        <p:nvGraphicFramePr>
          <p:cNvPr id="295942" name="对象 295941"/>
          <p:cNvGraphicFramePr>
            <a:graphicFrameLocks noChangeAspect="1"/>
          </p:cNvGraphicFramePr>
          <p:nvPr/>
        </p:nvGraphicFramePr>
        <p:xfrm>
          <a:off x="762000" y="1371600"/>
          <a:ext cx="7239000" cy="1524000"/>
        </p:xfrm>
        <a:graphic>
          <a:graphicData uri="http://schemas.openxmlformats.org/presentationml/2006/ole">
            <mc:AlternateContent xmlns:mc="http://schemas.openxmlformats.org/markup-compatibility/2006">
              <mc:Choice xmlns:v="urn:schemas-microsoft-com:vml" Requires="v">
                <p:oleObj spid="_x0000_s27765" r:id="rId3" imgW="2349500" imgH="406400" progId="Equation.3">
                  <p:embed/>
                </p:oleObj>
              </mc:Choice>
              <mc:Fallback>
                <p:oleObj r:id="rId3" imgW="2349500" imgH="406400" progId="Equation.3">
                  <p:embed/>
                  <p:pic>
                    <p:nvPicPr>
                      <p:cNvPr id="0" name="对象 2959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371600"/>
                        <a:ext cx="7239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B66E9604-DC76-4D4B-B781-EDF2BF9F6664}" type="datetime1">
              <a:rPr lang="zh-CN" altLang="en-US" smtClean="0">
                <a:latin typeface="Times New Roman" panose="02020603050405020304" pitchFamily="18" charset="0"/>
              </a:rPr>
              <a:t>2025/5/30</a:t>
            </a:fld>
            <a:endParaRPr lang="zh-CN" altLang="en-US" dirty="0">
              <a:latin typeface="Times New Roman" panose="02020603050405020304" pitchFamily="18" charset="0"/>
            </a:endParaRPr>
          </a:p>
        </p:txBody>
      </p:sp>
      <p:sp>
        <p:nvSpPr>
          <p:cNvPr id="8" name="长方形 3"/>
          <p:cNvSpPr/>
          <p:nvPr/>
        </p:nvSpPr>
        <p:spPr>
          <a:xfrm>
            <a:off x="8439682" y="0"/>
            <a:ext cx="694531"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nvGrpSpPr>
          <p:cNvPr id="9" name="组合 8"/>
          <p:cNvGrpSpPr/>
          <p:nvPr/>
        </p:nvGrpSpPr>
        <p:grpSpPr>
          <a:xfrm>
            <a:off x="8400804" y="0"/>
            <a:ext cx="851355" cy="6858000"/>
            <a:chOff x="8400804" y="0"/>
            <a:chExt cx="851355" cy="6858000"/>
          </a:xfrm>
        </p:grpSpPr>
        <p:grpSp>
          <p:nvGrpSpPr>
            <p:cNvPr id="10" name="组 9"/>
            <p:cNvGrpSpPr/>
            <p:nvPr/>
          </p:nvGrpSpPr>
          <p:grpSpPr>
            <a:xfrm>
              <a:off x="8400804" y="0"/>
              <a:ext cx="733409" cy="6858000"/>
              <a:chOff x="9055676" y="0"/>
              <a:chExt cx="3136324" cy="6858000"/>
            </a:xfrm>
          </p:grpSpPr>
          <p:sp>
            <p:nvSpPr>
              <p:cNvPr id="12"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矩形 14"/>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1" descr="衬衫"/>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95942"/>
                                        </p:tgtEl>
                                        <p:attrNameLst>
                                          <p:attrName>style.visibility</p:attrName>
                                        </p:attrNameLst>
                                      </p:cBhvr>
                                      <p:to>
                                        <p:strVal val="visible"/>
                                      </p:to>
                                    </p:set>
                                    <p:anim calcmode="lin" valueType="num">
                                      <p:cBhvr additive="base">
                                        <p:cTn id="7" dur="500" fill="hold"/>
                                        <p:tgtEl>
                                          <p:spTgt spid="295942"/>
                                        </p:tgtEl>
                                        <p:attrNameLst>
                                          <p:attrName>ppt_x</p:attrName>
                                        </p:attrNameLst>
                                      </p:cBhvr>
                                      <p:tavLst>
                                        <p:tav tm="0">
                                          <p:val>
                                            <p:strVal val="0-#ppt_w/2"/>
                                          </p:val>
                                        </p:tav>
                                        <p:tav tm="100000">
                                          <p:val>
                                            <p:strVal val="#ppt_x"/>
                                          </p:val>
                                        </p:tav>
                                      </p:tavLst>
                                    </p:anim>
                                    <p:anim calcmode="lin" valueType="num">
                                      <p:cBhvr additive="base">
                                        <p:cTn id="8" dur="500" fill="hold"/>
                                        <p:tgtEl>
                                          <p:spTgt spid="29594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95941">
                                            <p:txEl>
                                              <p:pRg st="0" end="0"/>
                                            </p:txEl>
                                          </p:spTgt>
                                        </p:tgtEl>
                                        <p:attrNameLst>
                                          <p:attrName>style.visibility</p:attrName>
                                        </p:attrNameLst>
                                      </p:cBhvr>
                                      <p:to>
                                        <p:strVal val="visible"/>
                                      </p:to>
                                    </p:set>
                                    <p:anim calcmode="lin" valueType="num">
                                      <p:cBhvr additive="base">
                                        <p:cTn id="13" dur="500" fill="hold"/>
                                        <p:tgtEl>
                                          <p:spTgt spid="295941">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95941">
                                            <p:txEl>
                                              <p:pRg st="0" end="0"/>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295941">
                                            <p:txEl>
                                              <p:pRg st="1" end="1"/>
                                            </p:txEl>
                                          </p:spTgt>
                                        </p:tgtEl>
                                        <p:attrNameLst>
                                          <p:attrName>style.visibility</p:attrName>
                                        </p:attrNameLst>
                                      </p:cBhvr>
                                      <p:to>
                                        <p:strVal val="visible"/>
                                      </p:to>
                                    </p:set>
                                    <p:anim calcmode="lin" valueType="num">
                                      <p:cBhvr additive="base">
                                        <p:cTn id="17" dur="500" fill="hold"/>
                                        <p:tgtEl>
                                          <p:spTgt spid="295941">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95941">
                                            <p:txEl>
                                              <p:pRg st="1" end="1"/>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295941">
                                            <p:txEl>
                                              <p:pRg st="2" end="2"/>
                                            </p:txEl>
                                          </p:spTgt>
                                        </p:tgtEl>
                                        <p:attrNameLst>
                                          <p:attrName>style.visibility</p:attrName>
                                        </p:attrNameLst>
                                      </p:cBhvr>
                                      <p:to>
                                        <p:strVal val="visible"/>
                                      </p:to>
                                    </p:set>
                                    <p:anim calcmode="lin" valueType="num">
                                      <p:cBhvr additive="base">
                                        <p:cTn id="21" dur="500" fill="hold"/>
                                        <p:tgtEl>
                                          <p:spTgt spid="295941">
                                            <p:txEl>
                                              <p:pRg st="2" end="2"/>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295941">
                                            <p:txEl>
                                              <p:pRg st="2" end="2"/>
                                            </p:txEl>
                                          </p:spTgt>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295941">
                                            <p:txEl>
                                              <p:pRg st="3" end="3"/>
                                            </p:txEl>
                                          </p:spTgt>
                                        </p:tgtEl>
                                        <p:attrNameLst>
                                          <p:attrName>style.visibility</p:attrName>
                                        </p:attrNameLst>
                                      </p:cBhvr>
                                      <p:to>
                                        <p:strVal val="visible"/>
                                      </p:to>
                                    </p:set>
                                    <p:anim calcmode="lin" valueType="num">
                                      <p:cBhvr additive="base">
                                        <p:cTn id="25" dur="500" fill="hold"/>
                                        <p:tgtEl>
                                          <p:spTgt spid="29594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95941">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941" grpId="0" build="p"/>
    </p:bldLst>
  </p:timing>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62"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3B1B6283-3647-4B55-8574-22D0B5B8E794}" type="datetime1">
              <a:rPr lang="zh-CN" altLang="en-US" sz="1400"/>
              <a:t>2025/5/30</a:t>
            </a:fld>
            <a:endParaRPr lang="zh-CN" altLang="en-US" sz="1400"/>
          </a:p>
        </p:txBody>
      </p:sp>
      <p:sp>
        <p:nvSpPr>
          <p:cNvPr id="296963"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EF14DA1D-81A9-4CD6-9745-B5B354638DEE}" type="slidenum">
              <a:rPr lang="en-US" altLang="zh-CN" sz="1400"/>
              <a:t>94</a:t>
            </a:fld>
            <a:endParaRPr lang="en-US" altLang="zh-CN" sz="1400"/>
          </a:p>
        </p:txBody>
      </p:sp>
      <p:sp>
        <p:nvSpPr>
          <p:cNvPr id="296964" name="Rectangle 2"/>
          <p:cNvSpPr>
            <a:spLocks noGrp="1" noChangeArrowheads="1"/>
          </p:cNvSpPr>
          <p:nvPr>
            <p:ph type="title" idx="4294967295"/>
          </p:nvPr>
        </p:nvSpPr>
        <p:spPr>
          <a:xfrm>
            <a:off x="571500" y="117475"/>
            <a:ext cx="5407025" cy="581025"/>
          </a:xfrm>
        </p:spPr>
        <p:txBody>
          <a:bodyPr>
            <a:normAutofit fontScale="90000"/>
          </a:bodyPr>
          <a:lstStyle/>
          <a:p>
            <a:pPr eaLnBrk="1" hangingPunct="1"/>
            <a:r>
              <a:rPr lang="zh-CN" altLang="en-US" sz="3600" b="1" dirty="0">
                <a:latin typeface="宋体" panose="02010600030101010101" pitchFamily="2" charset="-122"/>
                <a:ea typeface="宋体" panose="02010600030101010101" pitchFamily="2" charset="-122"/>
              </a:rPr>
              <a:t>当</a:t>
            </a:r>
            <a:r>
              <a:rPr lang="en-US" altLang="zh-CN" sz="3600" b="1" dirty="0" err="1">
                <a:latin typeface="宋体" panose="02010600030101010101" pitchFamily="2" charset="-122"/>
                <a:ea typeface="宋体" panose="02010600030101010101" pitchFamily="2" charset="-122"/>
              </a:rPr>
              <a:t>AN</a:t>
            </a:r>
            <a:r>
              <a:rPr lang="en-US" altLang="zh-CN" sz="3600" b="1" baseline="-30000" dirty="0" err="1">
                <a:latin typeface="宋体" panose="02010600030101010101" pitchFamily="2" charset="-122"/>
                <a:ea typeface="宋体" panose="02010600030101010101" pitchFamily="2" charset="-122"/>
              </a:rPr>
              <a:t>k</a:t>
            </a:r>
            <a:r>
              <a:rPr lang="zh-CN" altLang="en-US" sz="3600" b="1" dirty="0">
                <a:latin typeface="宋体" panose="02010600030101010101" pitchFamily="2" charset="-122"/>
                <a:ea typeface="宋体" panose="02010600030101010101" pitchFamily="2" charset="-122"/>
              </a:rPr>
              <a:t>的状态从</a:t>
            </a:r>
            <a:r>
              <a:rPr lang="en-US" altLang="zh-CN" sz="3600" b="1" dirty="0">
                <a:solidFill>
                  <a:srgbClr val="FF0000"/>
                </a:solidFill>
                <a:latin typeface="宋体" panose="02010600030101010101" pitchFamily="2" charset="-122"/>
                <a:ea typeface="宋体" panose="02010600030101010101" pitchFamily="2" charset="-122"/>
              </a:rPr>
              <a:t>o</a:t>
            </a:r>
            <a:r>
              <a:rPr lang="en-US" altLang="zh-CN" sz="3600" b="1" baseline="-30000" dirty="0">
                <a:solidFill>
                  <a:srgbClr val="FF0000"/>
                </a:solidFill>
                <a:latin typeface="宋体" panose="02010600030101010101" pitchFamily="2" charset="-122"/>
                <a:ea typeface="宋体" panose="02010600030101010101" pitchFamily="2" charset="-122"/>
              </a:rPr>
              <a:t>k</a:t>
            </a:r>
            <a:r>
              <a:rPr lang="zh-CN" altLang="en-US" sz="3600" b="1" dirty="0">
                <a:latin typeface="宋体" panose="02010600030101010101" pitchFamily="2" charset="-122"/>
                <a:ea typeface="宋体" panose="02010600030101010101" pitchFamily="2" charset="-122"/>
              </a:rPr>
              <a:t>变成</a:t>
            </a:r>
            <a:r>
              <a:rPr lang="en-US" altLang="zh-CN" sz="3600" b="1" dirty="0">
                <a:solidFill>
                  <a:srgbClr val="FF0000"/>
                </a:solidFill>
                <a:latin typeface="宋体" panose="02010600030101010101" pitchFamily="2" charset="-122"/>
                <a:ea typeface="宋体" panose="02010600030101010101" pitchFamily="2" charset="-122"/>
              </a:rPr>
              <a:t>o</a:t>
            </a:r>
            <a:r>
              <a:rPr lang="en-US" altLang="zh-CN" sz="3600" b="1" baseline="-30000" dirty="0">
                <a:solidFill>
                  <a:srgbClr val="FF0000"/>
                </a:solidFill>
                <a:latin typeface="宋体" panose="02010600030101010101" pitchFamily="2" charset="-122"/>
                <a:ea typeface="宋体" panose="02010600030101010101" pitchFamily="2" charset="-122"/>
              </a:rPr>
              <a:t>k</a:t>
            </a:r>
            <a:r>
              <a:rPr lang="en-US" altLang="zh-CN" sz="3600" b="1" dirty="0">
                <a:solidFill>
                  <a:srgbClr val="FF0000"/>
                </a:solidFill>
                <a:latin typeface="宋体" panose="02010600030101010101" pitchFamily="2" charset="-122"/>
                <a:ea typeface="宋体" panose="02010600030101010101" pitchFamily="2" charset="-122"/>
              </a:rPr>
              <a:t>′</a:t>
            </a:r>
            <a:r>
              <a:rPr lang="en-US" altLang="zh-CN" sz="3600" b="1" dirty="0">
                <a:latin typeface="宋体" panose="02010600030101010101" pitchFamily="2" charset="-122"/>
                <a:ea typeface="宋体" panose="02010600030101010101" pitchFamily="2" charset="-122"/>
              </a:rPr>
              <a:t> </a:t>
            </a:r>
          </a:p>
        </p:txBody>
      </p:sp>
      <p:sp>
        <p:nvSpPr>
          <p:cNvPr id="296965" name="Rectangle 3"/>
          <p:cNvSpPr>
            <a:spLocks noGrp="1" noChangeArrowheads="1"/>
          </p:cNvSpPr>
          <p:nvPr>
            <p:ph type="body" idx="4294967295"/>
          </p:nvPr>
        </p:nvSpPr>
        <p:spPr>
          <a:xfrm>
            <a:off x="571500" y="857250"/>
            <a:ext cx="4400550" cy="542925"/>
          </a:xfrm>
        </p:spPr>
        <p:txBody>
          <a:bodyPr/>
          <a:lstStyle/>
          <a:p>
            <a:pPr eaLnBrk="1" hangingPunct="1">
              <a:buFontTx/>
              <a:buNone/>
            </a:pPr>
            <a:r>
              <a:rPr lang="en-US" altLang="zh-CN" b="1" dirty="0">
                <a:latin typeface="华文宋体" panose="02010600040101010101" pitchFamily="2" charset="-122"/>
                <a:ea typeface="华文宋体" panose="02010600040101010101" pitchFamily="2" charset="-122"/>
              </a:rPr>
              <a:t>1</a:t>
            </a:r>
            <a:r>
              <a:rPr lang="zh-CN" altLang="en-US" b="1" dirty="0">
                <a:latin typeface="华文宋体" panose="02010600040101010101" pitchFamily="2" charset="-122"/>
                <a:ea typeface="华文宋体" panose="02010600040101010101" pitchFamily="2" charset="-122"/>
              </a:rPr>
              <a:t>、</a:t>
            </a:r>
            <a:r>
              <a:rPr lang="en-US" altLang="zh-CN" b="1" dirty="0" err="1">
                <a:latin typeface="华文宋体" panose="02010600040101010101" pitchFamily="2" charset="-122"/>
                <a:ea typeface="华文宋体" panose="02010600040101010101" pitchFamily="2" charset="-122"/>
              </a:rPr>
              <a:t>AN</a:t>
            </a:r>
            <a:r>
              <a:rPr lang="en-US" altLang="zh-CN" b="1" baseline="-30000" dirty="0" err="1">
                <a:latin typeface="华文宋体" panose="02010600040101010101" pitchFamily="2" charset="-122"/>
                <a:ea typeface="华文宋体" panose="02010600040101010101" pitchFamily="2" charset="-122"/>
              </a:rPr>
              <a:t>k</a:t>
            </a:r>
            <a:r>
              <a:rPr lang="zh-CN" altLang="en-US" b="1" dirty="0">
                <a:latin typeface="华文宋体" panose="02010600040101010101" pitchFamily="2" charset="-122"/>
                <a:ea typeface="华文宋体" panose="02010600040101010101" pitchFamily="2" charset="-122"/>
              </a:rPr>
              <a:t>是</a:t>
            </a:r>
            <a:r>
              <a:rPr lang="zh-CN" altLang="en-US" b="1" dirty="0">
                <a:solidFill>
                  <a:srgbClr val="FF0000"/>
                </a:solidFill>
                <a:latin typeface="华文宋体" panose="02010600040101010101" pitchFamily="2" charset="-122"/>
                <a:ea typeface="华文宋体" panose="02010600040101010101" pitchFamily="2" charset="-122"/>
              </a:rPr>
              <a:t>输入</a:t>
            </a:r>
            <a:r>
              <a:rPr lang="zh-CN" altLang="en-US" b="1" dirty="0">
                <a:latin typeface="华文宋体" panose="02010600040101010101" pitchFamily="2" charset="-122"/>
                <a:ea typeface="华文宋体" panose="02010600040101010101" pitchFamily="2" charset="-122"/>
              </a:rPr>
              <a:t>神经元</a:t>
            </a:r>
            <a:r>
              <a:rPr lang="zh-CN" altLang="en-US" dirty="0">
                <a:latin typeface="华文宋体" panose="02010600040101010101" pitchFamily="2" charset="-122"/>
                <a:ea typeface="华文宋体" panose="02010600040101010101" pitchFamily="2" charset="-122"/>
              </a:rPr>
              <a:t> </a:t>
            </a:r>
          </a:p>
        </p:txBody>
      </p:sp>
      <p:graphicFrame>
        <p:nvGraphicFramePr>
          <p:cNvPr id="296966" name="对象 296965"/>
          <p:cNvGraphicFramePr>
            <a:graphicFrameLocks noChangeAspect="1"/>
          </p:cNvGraphicFramePr>
          <p:nvPr/>
        </p:nvGraphicFramePr>
        <p:xfrm>
          <a:off x="642938" y="1428750"/>
          <a:ext cx="8143875" cy="2624138"/>
        </p:xfrm>
        <a:graphic>
          <a:graphicData uri="http://schemas.openxmlformats.org/presentationml/2006/ole">
            <mc:AlternateContent xmlns:mc="http://schemas.openxmlformats.org/markup-compatibility/2006">
              <mc:Choice xmlns:v="urn:schemas-microsoft-com:vml" Requires="v">
                <p:oleObj spid="_x0000_s28884" r:id="rId3" imgW="3390900" imgH="1054100" progId="Equation.3">
                  <p:embed/>
                </p:oleObj>
              </mc:Choice>
              <mc:Fallback>
                <p:oleObj r:id="rId3" imgW="3390900" imgH="1054100" progId="Equation.3">
                  <p:embed/>
                  <p:pic>
                    <p:nvPicPr>
                      <p:cNvPr id="0" name="对象 2969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8" y="1428750"/>
                        <a:ext cx="8143875" cy="262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96967" name="对象 296966"/>
          <p:cNvGraphicFramePr>
            <a:graphicFrameLocks noChangeAspect="1"/>
          </p:cNvGraphicFramePr>
          <p:nvPr/>
        </p:nvGraphicFramePr>
        <p:xfrm>
          <a:off x="714375" y="4267200"/>
          <a:ext cx="8174038" cy="1947863"/>
        </p:xfrm>
        <a:graphic>
          <a:graphicData uri="http://schemas.openxmlformats.org/presentationml/2006/ole">
            <mc:AlternateContent xmlns:mc="http://schemas.openxmlformats.org/markup-compatibility/2006">
              <mc:Choice xmlns:v="urn:schemas-microsoft-com:vml" Requires="v">
                <p:oleObj spid="_x0000_s28885" r:id="rId5" imgW="2882900" imgH="914400" progId="Equation.3">
                  <p:embed/>
                </p:oleObj>
              </mc:Choice>
              <mc:Fallback>
                <p:oleObj r:id="rId5" imgW="2882900" imgH="914400" progId="Equation.3">
                  <p:embed/>
                  <p:pic>
                    <p:nvPicPr>
                      <p:cNvPr id="0" name="对象 29696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4375" y="4267200"/>
                        <a:ext cx="8174038" cy="194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EA8EE5BE-B1DB-4DCC-B23E-81A90F5C8BF6}"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grpSp>
        <p:nvGrpSpPr>
          <p:cNvPr id="9" name="组合 8"/>
          <p:cNvGrpSpPr/>
          <p:nvPr/>
        </p:nvGrpSpPr>
        <p:grpSpPr>
          <a:xfrm>
            <a:off x="8467602" y="0"/>
            <a:ext cx="743196" cy="6858000"/>
            <a:chOff x="8400804" y="0"/>
            <a:chExt cx="851355" cy="6858000"/>
          </a:xfrm>
        </p:grpSpPr>
        <p:grpSp>
          <p:nvGrpSpPr>
            <p:cNvPr id="10" name="组 9"/>
            <p:cNvGrpSpPr/>
            <p:nvPr/>
          </p:nvGrpSpPr>
          <p:grpSpPr>
            <a:xfrm>
              <a:off x="8400804" y="0"/>
              <a:ext cx="733409" cy="6858000"/>
              <a:chOff x="9055676" y="0"/>
              <a:chExt cx="3136324" cy="6858000"/>
            </a:xfrm>
          </p:grpSpPr>
          <p:sp>
            <p:nvSpPr>
              <p:cNvPr id="12"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矩形 14"/>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1" descr="衬衫"/>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96965">
                                            <p:txEl>
                                              <p:pRg st="0" end="0"/>
                                            </p:txEl>
                                          </p:spTgt>
                                        </p:tgtEl>
                                        <p:attrNameLst>
                                          <p:attrName>style.visibility</p:attrName>
                                        </p:attrNameLst>
                                      </p:cBhvr>
                                      <p:to>
                                        <p:strVal val="visible"/>
                                      </p:to>
                                    </p:set>
                                    <p:anim calcmode="lin" valueType="num">
                                      <p:cBhvr additive="base">
                                        <p:cTn id="7" dur="500" fill="hold"/>
                                        <p:tgtEl>
                                          <p:spTgt spid="29696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9696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96966"/>
                                        </p:tgtEl>
                                        <p:attrNameLst>
                                          <p:attrName>style.visibility</p:attrName>
                                        </p:attrNameLst>
                                      </p:cBhvr>
                                      <p:to>
                                        <p:strVal val="visible"/>
                                      </p:to>
                                    </p:set>
                                    <p:anim calcmode="lin" valueType="num">
                                      <p:cBhvr additive="base">
                                        <p:cTn id="13" dur="500" fill="hold"/>
                                        <p:tgtEl>
                                          <p:spTgt spid="296966"/>
                                        </p:tgtEl>
                                        <p:attrNameLst>
                                          <p:attrName>ppt_x</p:attrName>
                                        </p:attrNameLst>
                                      </p:cBhvr>
                                      <p:tavLst>
                                        <p:tav tm="0">
                                          <p:val>
                                            <p:strVal val="0-#ppt_w/2"/>
                                          </p:val>
                                        </p:tav>
                                        <p:tav tm="100000">
                                          <p:val>
                                            <p:strVal val="#ppt_x"/>
                                          </p:val>
                                        </p:tav>
                                      </p:tavLst>
                                    </p:anim>
                                    <p:anim calcmode="lin" valueType="num">
                                      <p:cBhvr additive="base">
                                        <p:cTn id="14" dur="500" fill="hold"/>
                                        <p:tgtEl>
                                          <p:spTgt spid="29696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96967"/>
                                        </p:tgtEl>
                                        <p:attrNameLst>
                                          <p:attrName>style.visibility</p:attrName>
                                        </p:attrNameLst>
                                      </p:cBhvr>
                                      <p:to>
                                        <p:strVal val="visible"/>
                                      </p:to>
                                    </p:set>
                                    <p:anim calcmode="lin" valueType="num">
                                      <p:cBhvr additive="base">
                                        <p:cTn id="19" dur="500" fill="hold"/>
                                        <p:tgtEl>
                                          <p:spTgt spid="296967"/>
                                        </p:tgtEl>
                                        <p:attrNameLst>
                                          <p:attrName>ppt_x</p:attrName>
                                        </p:attrNameLst>
                                      </p:cBhvr>
                                      <p:tavLst>
                                        <p:tav tm="0">
                                          <p:val>
                                            <p:strVal val="0-#ppt_w/2"/>
                                          </p:val>
                                        </p:tav>
                                        <p:tav tm="100000">
                                          <p:val>
                                            <p:strVal val="#ppt_x"/>
                                          </p:val>
                                        </p:tav>
                                      </p:tavLst>
                                    </p:anim>
                                    <p:anim calcmode="lin" valueType="num">
                                      <p:cBhvr additive="base">
                                        <p:cTn id="20" dur="500" fill="hold"/>
                                        <p:tgtEl>
                                          <p:spTgt spid="2969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65"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90A5D118-DB1A-4773-B68E-856F6522CE33}" type="datetime1">
              <a:rPr lang="zh-CN" altLang="en-US" sz="1400"/>
              <a:t>2025/5/30</a:t>
            </a:fld>
            <a:endParaRPr lang="zh-CN" altLang="en-US" sz="1400"/>
          </a:p>
        </p:txBody>
      </p:sp>
      <p:sp>
        <p:nvSpPr>
          <p:cNvPr id="297987"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155D0CD9-9E83-400F-899A-4FA9556AE281}" type="slidenum">
              <a:rPr lang="en-US" altLang="zh-CN" sz="1400"/>
              <a:t>95</a:t>
            </a:fld>
            <a:endParaRPr lang="en-US" altLang="zh-CN" sz="1400"/>
          </a:p>
        </p:txBody>
      </p:sp>
      <p:sp>
        <p:nvSpPr>
          <p:cNvPr id="297988" name="Rectangle 2"/>
          <p:cNvSpPr>
            <a:spLocks noGrp="1" noChangeArrowheads="1"/>
          </p:cNvSpPr>
          <p:nvPr>
            <p:ph type="title" idx="4294967295"/>
          </p:nvPr>
        </p:nvSpPr>
        <p:spPr>
          <a:xfrm>
            <a:off x="628650" y="365126"/>
            <a:ext cx="6412230" cy="1325563"/>
          </a:xfrm>
        </p:spPr>
        <p:txBody>
          <a:bodyPr>
            <a:normAutofit/>
          </a:bodyPr>
          <a:lstStyle/>
          <a:p>
            <a:pPr eaLnBrk="1" hangingPunct="1"/>
            <a:r>
              <a:rPr lang="zh-CN" altLang="en-US" sz="3600" b="1" dirty="0">
                <a:solidFill>
                  <a:srgbClr val="FF0000"/>
                </a:solidFill>
                <a:latin typeface="华文宋体" panose="02010600040101010101" pitchFamily="2" charset="-122"/>
                <a:ea typeface="华文宋体" panose="02010600040101010101" pitchFamily="2" charset="-122"/>
              </a:rPr>
              <a:t>当</a:t>
            </a:r>
            <a:r>
              <a:rPr lang="en-US" altLang="zh-CN" sz="3600" b="1" dirty="0" err="1">
                <a:solidFill>
                  <a:srgbClr val="FF0000"/>
                </a:solidFill>
                <a:latin typeface="华文宋体" panose="02010600040101010101" pitchFamily="2" charset="-122"/>
                <a:ea typeface="华文宋体" panose="02010600040101010101" pitchFamily="2" charset="-122"/>
              </a:rPr>
              <a:t>AN</a:t>
            </a:r>
            <a:r>
              <a:rPr lang="en-US" altLang="zh-CN" sz="3600" b="1" baseline="-30000" dirty="0" err="1">
                <a:solidFill>
                  <a:srgbClr val="FF0000"/>
                </a:solidFill>
                <a:latin typeface="华文宋体" panose="02010600040101010101" pitchFamily="2" charset="-122"/>
                <a:ea typeface="华文宋体" panose="02010600040101010101" pitchFamily="2" charset="-122"/>
              </a:rPr>
              <a:t>k</a:t>
            </a:r>
            <a:r>
              <a:rPr lang="zh-CN" altLang="en-US" sz="3600" b="1" dirty="0">
                <a:solidFill>
                  <a:srgbClr val="FF0000"/>
                </a:solidFill>
                <a:latin typeface="华文宋体" panose="02010600040101010101" pitchFamily="2" charset="-122"/>
                <a:ea typeface="华文宋体" panose="02010600040101010101" pitchFamily="2" charset="-122"/>
              </a:rPr>
              <a:t>的状态从</a:t>
            </a:r>
            <a:r>
              <a:rPr lang="en-US" altLang="zh-CN" sz="3600" b="1" dirty="0">
                <a:solidFill>
                  <a:srgbClr val="FF0000"/>
                </a:solidFill>
                <a:latin typeface="华文宋体" panose="02010600040101010101" pitchFamily="2" charset="-122"/>
                <a:ea typeface="华文宋体" panose="02010600040101010101" pitchFamily="2" charset="-122"/>
              </a:rPr>
              <a:t>o</a:t>
            </a:r>
            <a:r>
              <a:rPr lang="en-US" altLang="zh-CN" sz="3600" b="1" baseline="-30000" dirty="0">
                <a:solidFill>
                  <a:srgbClr val="FF0000"/>
                </a:solidFill>
                <a:latin typeface="华文宋体" panose="02010600040101010101" pitchFamily="2" charset="-122"/>
                <a:ea typeface="华文宋体" panose="02010600040101010101" pitchFamily="2" charset="-122"/>
              </a:rPr>
              <a:t>k</a:t>
            </a:r>
            <a:r>
              <a:rPr lang="zh-CN" altLang="en-US" sz="3600" b="1" dirty="0">
                <a:solidFill>
                  <a:srgbClr val="FF0000"/>
                </a:solidFill>
                <a:latin typeface="华文宋体" panose="02010600040101010101" pitchFamily="2" charset="-122"/>
                <a:ea typeface="华文宋体" panose="02010600040101010101" pitchFamily="2" charset="-122"/>
              </a:rPr>
              <a:t>变成</a:t>
            </a:r>
            <a:r>
              <a:rPr lang="en-US" altLang="zh-CN" sz="3600" b="1" dirty="0">
                <a:solidFill>
                  <a:srgbClr val="FF0000"/>
                </a:solidFill>
                <a:latin typeface="华文宋体" panose="02010600040101010101" pitchFamily="2" charset="-122"/>
                <a:ea typeface="华文宋体" panose="02010600040101010101" pitchFamily="2" charset="-122"/>
              </a:rPr>
              <a:t>o</a:t>
            </a:r>
            <a:r>
              <a:rPr lang="en-US" altLang="zh-CN" sz="3600" b="1" baseline="-30000" dirty="0">
                <a:solidFill>
                  <a:srgbClr val="FF0000"/>
                </a:solidFill>
                <a:latin typeface="华文宋体" panose="02010600040101010101" pitchFamily="2" charset="-122"/>
                <a:ea typeface="华文宋体" panose="02010600040101010101" pitchFamily="2" charset="-122"/>
              </a:rPr>
              <a:t>k</a:t>
            </a:r>
            <a:r>
              <a:rPr lang="en-US" altLang="zh-CN" sz="3600" b="1" dirty="0">
                <a:solidFill>
                  <a:srgbClr val="FF0000"/>
                </a:solidFill>
                <a:latin typeface="华文宋体" panose="02010600040101010101" pitchFamily="2" charset="-122"/>
                <a:ea typeface="华文宋体" panose="02010600040101010101" pitchFamily="2" charset="-122"/>
              </a:rPr>
              <a:t>′</a:t>
            </a:r>
          </a:p>
        </p:txBody>
      </p:sp>
      <p:graphicFrame>
        <p:nvGraphicFramePr>
          <p:cNvPr id="297989" name="对象 297988"/>
          <p:cNvGraphicFramePr>
            <a:graphicFrameLocks noChangeAspect="1"/>
          </p:cNvGraphicFramePr>
          <p:nvPr/>
        </p:nvGraphicFramePr>
        <p:xfrm>
          <a:off x="914400" y="1600200"/>
          <a:ext cx="1725613" cy="436563"/>
        </p:xfrm>
        <a:graphic>
          <a:graphicData uri="http://schemas.openxmlformats.org/presentationml/2006/ole">
            <mc:AlternateContent xmlns:mc="http://schemas.openxmlformats.org/markup-compatibility/2006">
              <mc:Choice xmlns:v="urn:schemas-microsoft-com:vml" Requires="v">
                <p:oleObj spid="_x0000_s30197" r:id="rId3" imgW="775970" imgH="165100" progId="Equation.3">
                  <p:embed/>
                </p:oleObj>
              </mc:Choice>
              <mc:Fallback>
                <p:oleObj r:id="rId3" imgW="775970" imgH="165100" progId="Equation.3">
                  <p:embed/>
                  <p:pic>
                    <p:nvPicPr>
                      <p:cNvPr id="0" name="对象 2979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600200"/>
                        <a:ext cx="1725613"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97990" name="Text Box 4"/>
          <p:cNvSpPr txBox="1">
            <a:spLocks noChangeArrowheads="1"/>
          </p:cNvSpPr>
          <p:nvPr/>
        </p:nvSpPr>
        <p:spPr bwMode="auto">
          <a:xfrm>
            <a:off x="6553200" y="3581400"/>
            <a:ext cx="1295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i="1" dirty="0" err="1">
                <a:latin typeface="Times New Roman" panose="02020603050405020304" pitchFamily="18" charset="0"/>
              </a:rPr>
              <a:t>w</a:t>
            </a:r>
            <a:r>
              <a:rPr lang="en-US" altLang="zh-CN" i="1" baseline="-25000" dirty="0" err="1">
                <a:latin typeface="Times New Roman" panose="02020603050405020304" pitchFamily="18" charset="0"/>
              </a:rPr>
              <a:t>kk</a:t>
            </a:r>
            <a:r>
              <a:rPr lang="en-US" altLang="zh-CN" i="1" dirty="0">
                <a:latin typeface="Times New Roman" panose="02020603050405020304" pitchFamily="18" charset="0"/>
              </a:rPr>
              <a:t>=0</a:t>
            </a:r>
          </a:p>
        </p:txBody>
      </p:sp>
      <p:graphicFrame>
        <p:nvGraphicFramePr>
          <p:cNvPr id="297991" name="对象 297990"/>
          <p:cNvGraphicFramePr>
            <a:graphicFrameLocks noChangeAspect="1"/>
          </p:cNvGraphicFramePr>
          <p:nvPr/>
        </p:nvGraphicFramePr>
        <p:xfrm>
          <a:off x="1371600" y="4572000"/>
          <a:ext cx="4240213" cy="1174750"/>
        </p:xfrm>
        <a:graphic>
          <a:graphicData uri="http://schemas.openxmlformats.org/presentationml/2006/ole">
            <mc:AlternateContent xmlns:mc="http://schemas.openxmlformats.org/markup-compatibility/2006">
              <mc:Choice xmlns:v="urn:schemas-microsoft-com:vml" Requires="v">
                <p:oleObj spid="_x0000_s30198" r:id="rId5" imgW="1904365" imgH="444500" progId="Equation.3">
                  <p:embed/>
                </p:oleObj>
              </mc:Choice>
              <mc:Fallback>
                <p:oleObj r:id="rId5" imgW="1904365" imgH="444500" progId="Equation.3">
                  <p:embed/>
                  <p:pic>
                    <p:nvPicPr>
                      <p:cNvPr id="0" name="对象 29799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4572000"/>
                        <a:ext cx="4240213"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97992" name="对象 297991"/>
          <p:cNvGraphicFramePr>
            <a:graphicFrameLocks noChangeAspect="1"/>
          </p:cNvGraphicFramePr>
          <p:nvPr/>
        </p:nvGraphicFramePr>
        <p:xfrm>
          <a:off x="1371600" y="5715000"/>
          <a:ext cx="2459038" cy="604838"/>
        </p:xfrm>
        <a:graphic>
          <a:graphicData uri="http://schemas.openxmlformats.org/presentationml/2006/ole">
            <mc:AlternateContent xmlns:mc="http://schemas.openxmlformats.org/markup-compatibility/2006">
              <mc:Choice xmlns:v="urn:schemas-microsoft-com:vml" Requires="v">
                <p:oleObj spid="_x0000_s30199" r:id="rId7" imgW="1108075" imgH="229235" progId="Equation.3">
                  <p:embed/>
                </p:oleObj>
              </mc:Choice>
              <mc:Fallback>
                <p:oleObj r:id="rId7" imgW="1108075" imgH="229235" progId="Equation.3">
                  <p:embed/>
                  <p:pic>
                    <p:nvPicPr>
                      <p:cNvPr id="0" name="对象 29799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71600" y="5715000"/>
                        <a:ext cx="2459038"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97993" name="对象 297992"/>
          <p:cNvGraphicFramePr>
            <a:graphicFrameLocks noChangeAspect="1"/>
          </p:cNvGraphicFramePr>
          <p:nvPr/>
        </p:nvGraphicFramePr>
        <p:xfrm>
          <a:off x="1447800" y="2133600"/>
          <a:ext cx="6786563" cy="1176338"/>
        </p:xfrm>
        <a:graphic>
          <a:graphicData uri="http://schemas.openxmlformats.org/presentationml/2006/ole">
            <mc:AlternateContent xmlns:mc="http://schemas.openxmlformats.org/markup-compatibility/2006">
              <mc:Choice xmlns:v="urn:schemas-microsoft-com:vml" Requires="v">
                <p:oleObj spid="_x0000_s30200" r:id="rId9" imgW="3046730" imgH="444500" progId="Equation.3">
                  <p:embed/>
                </p:oleObj>
              </mc:Choice>
              <mc:Fallback>
                <p:oleObj r:id="rId9" imgW="3046730" imgH="444500" progId="Equation.3">
                  <p:embed/>
                  <p:pic>
                    <p:nvPicPr>
                      <p:cNvPr id="0" name="对象 29799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47800" y="2133600"/>
                        <a:ext cx="6786563"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97994" name="对象 297993"/>
          <p:cNvGraphicFramePr>
            <a:graphicFrameLocks noChangeAspect="1"/>
          </p:cNvGraphicFramePr>
          <p:nvPr/>
        </p:nvGraphicFramePr>
        <p:xfrm>
          <a:off x="1400175" y="3352800"/>
          <a:ext cx="4467225" cy="1176338"/>
        </p:xfrm>
        <a:graphic>
          <a:graphicData uri="http://schemas.openxmlformats.org/presentationml/2006/ole">
            <mc:AlternateContent xmlns:mc="http://schemas.openxmlformats.org/markup-compatibility/2006">
              <mc:Choice xmlns:v="urn:schemas-microsoft-com:vml" Requires="v">
                <p:oleObj spid="_x0000_s30201" r:id="rId11" imgW="2005965" imgH="444500" progId="Equation.3">
                  <p:embed/>
                </p:oleObj>
              </mc:Choice>
              <mc:Fallback>
                <p:oleObj r:id="rId11" imgW="2005965" imgH="444500" progId="Equation.3">
                  <p:embed/>
                  <p:pic>
                    <p:nvPicPr>
                      <p:cNvPr id="0" name="对象 29799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00175" y="3352800"/>
                        <a:ext cx="4467225"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8131985F-4F71-43AB-8857-B2630EFDCB53}"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sp>
        <p:nvSpPr>
          <p:cNvPr id="12" name="长方形 3"/>
          <p:cNvSpPr/>
          <p:nvPr/>
        </p:nvSpPr>
        <p:spPr>
          <a:xfrm>
            <a:off x="8439682" y="0"/>
            <a:ext cx="694531"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nvGrpSpPr>
          <p:cNvPr id="13" name="组合 12"/>
          <p:cNvGrpSpPr/>
          <p:nvPr/>
        </p:nvGrpSpPr>
        <p:grpSpPr>
          <a:xfrm>
            <a:off x="8400804" y="0"/>
            <a:ext cx="851355" cy="6858000"/>
            <a:chOff x="8400804" y="0"/>
            <a:chExt cx="851355" cy="6858000"/>
          </a:xfrm>
        </p:grpSpPr>
        <p:grpSp>
          <p:nvGrpSpPr>
            <p:cNvPr id="14" name="组 9"/>
            <p:cNvGrpSpPr/>
            <p:nvPr/>
          </p:nvGrpSpPr>
          <p:grpSpPr>
            <a:xfrm>
              <a:off x="8400804" y="0"/>
              <a:ext cx="733409" cy="6858000"/>
              <a:chOff x="9055676" y="0"/>
              <a:chExt cx="3136324" cy="6858000"/>
            </a:xfrm>
          </p:grpSpPr>
          <p:sp>
            <p:nvSpPr>
              <p:cNvPr id="16"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7"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8"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9" name="矩形 18"/>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20"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5" name="图形 11" descr="衬衫"/>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97989"/>
                                        </p:tgtEl>
                                        <p:attrNameLst>
                                          <p:attrName>style.visibility</p:attrName>
                                        </p:attrNameLst>
                                      </p:cBhvr>
                                      <p:to>
                                        <p:strVal val="visible"/>
                                      </p:to>
                                    </p:set>
                                    <p:anim calcmode="lin" valueType="num">
                                      <p:cBhvr additive="base">
                                        <p:cTn id="7" dur="500" fill="hold"/>
                                        <p:tgtEl>
                                          <p:spTgt spid="297989"/>
                                        </p:tgtEl>
                                        <p:attrNameLst>
                                          <p:attrName>ppt_x</p:attrName>
                                        </p:attrNameLst>
                                      </p:cBhvr>
                                      <p:tavLst>
                                        <p:tav tm="0">
                                          <p:val>
                                            <p:strVal val="0-#ppt_w/2"/>
                                          </p:val>
                                        </p:tav>
                                        <p:tav tm="100000">
                                          <p:val>
                                            <p:strVal val="#ppt_x"/>
                                          </p:val>
                                        </p:tav>
                                      </p:tavLst>
                                    </p:anim>
                                    <p:anim calcmode="lin" valueType="num">
                                      <p:cBhvr additive="base">
                                        <p:cTn id="8" dur="500" fill="hold"/>
                                        <p:tgtEl>
                                          <p:spTgt spid="29798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97993"/>
                                        </p:tgtEl>
                                        <p:attrNameLst>
                                          <p:attrName>style.visibility</p:attrName>
                                        </p:attrNameLst>
                                      </p:cBhvr>
                                      <p:to>
                                        <p:strVal val="visible"/>
                                      </p:to>
                                    </p:set>
                                    <p:anim calcmode="lin" valueType="num">
                                      <p:cBhvr additive="base">
                                        <p:cTn id="13" dur="500" fill="hold"/>
                                        <p:tgtEl>
                                          <p:spTgt spid="297993"/>
                                        </p:tgtEl>
                                        <p:attrNameLst>
                                          <p:attrName>ppt_x</p:attrName>
                                        </p:attrNameLst>
                                      </p:cBhvr>
                                      <p:tavLst>
                                        <p:tav tm="0">
                                          <p:val>
                                            <p:strVal val="0-#ppt_w/2"/>
                                          </p:val>
                                        </p:tav>
                                        <p:tav tm="100000">
                                          <p:val>
                                            <p:strVal val="#ppt_x"/>
                                          </p:val>
                                        </p:tav>
                                      </p:tavLst>
                                    </p:anim>
                                    <p:anim calcmode="lin" valueType="num">
                                      <p:cBhvr additive="base">
                                        <p:cTn id="14" dur="500" fill="hold"/>
                                        <p:tgtEl>
                                          <p:spTgt spid="29799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97994"/>
                                        </p:tgtEl>
                                        <p:attrNameLst>
                                          <p:attrName>style.visibility</p:attrName>
                                        </p:attrNameLst>
                                      </p:cBhvr>
                                      <p:to>
                                        <p:strVal val="visible"/>
                                      </p:to>
                                    </p:set>
                                    <p:anim calcmode="lin" valueType="num">
                                      <p:cBhvr additive="base">
                                        <p:cTn id="19" dur="500" fill="hold"/>
                                        <p:tgtEl>
                                          <p:spTgt spid="297994"/>
                                        </p:tgtEl>
                                        <p:attrNameLst>
                                          <p:attrName>ppt_x</p:attrName>
                                        </p:attrNameLst>
                                      </p:cBhvr>
                                      <p:tavLst>
                                        <p:tav tm="0">
                                          <p:val>
                                            <p:strVal val="0-#ppt_w/2"/>
                                          </p:val>
                                        </p:tav>
                                        <p:tav tm="100000">
                                          <p:val>
                                            <p:strVal val="#ppt_x"/>
                                          </p:val>
                                        </p:tav>
                                      </p:tavLst>
                                    </p:anim>
                                    <p:anim calcmode="lin" valueType="num">
                                      <p:cBhvr additive="base">
                                        <p:cTn id="20" dur="500" fill="hold"/>
                                        <p:tgtEl>
                                          <p:spTgt spid="29799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97990"/>
                                        </p:tgtEl>
                                        <p:attrNameLst>
                                          <p:attrName>style.visibility</p:attrName>
                                        </p:attrNameLst>
                                      </p:cBhvr>
                                      <p:to>
                                        <p:strVal val="visible"/>
                                      </p:to>
                                    </p:set>
                                    <p:anim calcmode="lin" valueType="num">
                                      <p:cBhvr additive="base">
                                        <p:cTn id="25" dur="500" fill="hold"/>
                                        <p:tgtEl>
                                          <p:spTgt spid="297990"/>
                                        </p:tgtEl>
                                        <p:attrNameLst>
                                          <p:attrName>ppt_x</p:attrName>
                                        </p:attrNameLst>
                                      </p:cBhvr>
                                      <p:tavLst>
                                        <p:tav tm="0">
                                          <p:val>
                                            <p:strVal val="0-#ppt_w/2"/>
                                          </p:val>
                                        </p:tav>
                                        <p:tav tm="100000">
                                          <p:val>
                                            <p:strVal val="#ppt_x"/>
                                          </p:val>
                                        </p:tav>
                                      </p:tavLst>
                                    </p:anim>
                                    <p:anim calcmode="lin" valueType="num">
                                      <p:cBhvr additive="base">
                                        <p:cTn id="26" dur="500" fill="hold"/>
                                        <p:tgtEl>
                                          <p:spTgt spid="29799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297991"/>
                                        </p:tgtEl>
                                        <p:attrNameLst>
                                          <p:attrName>style.visibility</p:attrName>
                                        </p:attrNameLst>
                                      </p:cBhvr>
                                      <p:to>
                                        <p:strVal val="visible"/>
                                      </p:to>
                                    </p:set>
                                    <p:anim calcmode="lin" valueType="num">
                                      <p:cBhvr additive="base">
                                        <p:cTn id="31" dur="500" fill="hold"/>
                                        <p:tgtEl>
                                          <p:spTgt spid="297991"/>
                                        </p:tgtEl>
                                        <p:attrNameLst>
                                          <p:attrName>ppt_x</p:attrName>
                                        </p:attrNameLst>
                                      </p:cBhvr>
                                      <p:tavLst>
                                        <p:tav tm="0">
                                          <p:val>
                                            <p:strVal val="0-#ppt_w/2"/>
                                          </p:val>
                                        </p:tav>
                                        <p:tav tm="100000">
                                          <p:val>
                                            <p:strVal val="#ppt_x"/>
                                          </p:val>
                                        </p:tav>
                                      </p:tavLst>
                                    </p:anim>
                                    <p:anim calcmode="lin" valueType="num">
                                      <p:cBhvr additive="base">
                                        <p:cTn id="32" dur="500" fill="hold"/>
                                        <p:tgtEl>
                                          <p:spTgt spid="297991"/>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297992"/>
                                        </p:tgtEl>
                                        <p:attrNameLst>
                                          <p:attrName>style.visibility</p:attrName>
                                        </p:attrNameLst>
                                      </p:cBhvr>
                                      <p:to>
                                        <p:strVal val="visible"/>
                                      </p:to>
                                    </p:set>
                                    <p:anim calcmode="lin" valueType="num">
                                      <p:cBhvr additive="base">
                                        <p:cTn id="37" dur="500" fill="hold"/>
                                        <p:tgtEl>
                                          <p:spTgt spid="297992"/>
                                        </p:tgtEl>
                                        <p:attrNameLst>
                                          <p:attrName>ppt_x</p:attrName>
                                        </p:attrNameLst>
                                      </p:cBhvr>
                                      <p:tavLst>
                                        <p:tav tm="0">
                                          <p:val>
                                            <p:strVal val="0-#ppt_w/2"/>
                                          </p:val>
                                        </p:tav>
                                        <p:tav tm="100000">
                                          <p:val>
                                            <p:strVal val="#ppt_x"/>
                                          </p:val>
                                        </p:tav>
                                      </p:tavLst>
                                    </p:anim>
                                    <p:anim calcmode="lin" valueType="num">
                                      <p:cBhvr additive="base">
                                        <p:cTn id="38" dur="500" fill="hold"/>
                                        <p:tgtEl>
                                          <p:spTgt spid="29799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990" grpId="0"/>
    </p:bldLst>
  </p:timing>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9011"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95BA8EA9-0911-465C-8346-379B4F8D09F9}" type="slidenum">
              <a:rPr lang="en-US" altLang="zh-CN" sz="1400"/>
              <a:t>96</a:t>
            </a:fld>
            <a:endParaRPr lang="en-US" altLang="zh-CN" sz="1400"/>
          </a:p>
        </p:txBody>
      </p:sp>
      <p:sp>
        <p:nvSpPr>
          <p:cNvPr id="299012" name="Rectangle 2"/>
          <p:cNvSpPr>
            <a:spLocks noGrp="1" noChangeArrowheads="1"/>
          </p:cNvSpPr>
          <p:nvPr>
            <p:ph type="title" idx="4294967295"/>
          </p:nvPr>
        </p:nvSpPr>
        <p:spPr>
          <a:xfrm>
            <a:off x="457200" y="274638"/>
            <a:ext cx="8229600" cy="715962"/>
          </a:xfrm>
        </p:spPr>
        <p:txBody>
          <a:bodyPr>
            <a:normAutofit/>
          </a:bodyPr>
          <a:lstStyle/>
          <a:p>
            <a:pPr eaLnBrk="1" hangingPunct="1"/>
            <a:r>
              <a:rPr lang="en-US" altLang="zh-CN" sz="4000" b="1" dirty="0">
                <a:latin typeface="华文宋体" panose="02010600040101010101" pitchFamily="2" charset="-122"/>
                <a:ea typeface="华文宋体" panose="02010600040101010101" pitchFamily="2" charset="-122"/>
              </a:rPr>
              <a:t>ΔΕ=-(</a:t>
            </a:r>
            <a:r>
              <a:rPr lang="en-US" altLang="zh-CN" sz="4000" b="1" dirty="0" err="1">
                <a:latin typeface="华文宋体" panose="02010600040101010101" pitchFamily="2" charset="-122"/>
                <a:ea typeface="华文宋体" panose="02010600040101010101" pitchFamily="2" charset="-122"/>
              </a:rPr>
              <a:t>net</a:t>
            </a:r>
            <a:r>
              <a:rPr lang="en-US" altLang="zh-CN" sz="4000" b="1" baseline="-30000" dirty="0" err="1">
                <a:latin typeface="华文宋体" panose="02010600040101010101" pitchFamily="2" charset="-122"/>
                <a:ea typeface="华文宋体" panose="02010600040101010101" pitchFamily="2" charset="-122"/>
              </a:rPr>
              <a:t>k</a:t>
            </a:r>
            <a:r>
              <a:rPr lang="en-US" altLang="zh-CN" sz="4000" b="1" dirty="0" err="1">
                <a:latin typeface="华文宋体" panose="02010600040101010101" pitchFamily="2" charset="-122"/>
                <a:ea typeface="华文宋体" panose="02010600040101010101" pitchFamily="2" charset="-122"/>
              </a:rPr>
              <a:t>-θ</a:t>
            </a:r>
            <a:r>
              <a:rPr lang="en-US" altLang="zh-CN" sz="4000" b="1" baseline="-30000" dirty="0" err="1">
                <a:latin typeface="华文宋体" panose="02010600040101010101" pitchFamily="2" charset="-122"/>
                <a:ea typeface="华文宋体" panose="02010600040101010101" pitchFamily="2" charset="-122"/>
              </a:rPr>
              <a:t>k</a:t>
            </a:r>
            <a:r>
              <a:rPr lang="en-US" altLang="zh-CN" sz="4000" b="1" dirty="0">
                <a:latin typeface="华文宋体" panose="02010600040101010101" pitchFamily="2" charset="-122"/>
                <a:ea typeface="华文宋体" panose="02010600040101010101" pitchFamily="2" charset="-122"/>
              </a:rPr>
              <a:t>)</a:t>
            </a:r>
            <a:r>
              <a:rPr lang="en-US" altLang="zh-CN" sz="4000" b="1" dirty="0" err="1">
                <a:latin typeface="华文宋体" panose="02010600040101010101" pitchFamily="2" charset="-122"/>
                <a:ea typeface="华文宋体" panose="02010600040101010101" pitchFamily="2" charset="-122"/>
              </a:rPr>
              <a:t>Δo</a:t>
            </a:r>
            <a:r>
              <a:rPr lang="en-US" altLang="zh-CN" sz="4000" b="1" baseline="-30000" dirty="0" err="1">
                <a:latin typeface="华文宋体" panose="02010600040101010101" pitchFamily="2" charset="-122"/>
                <a:ea typeface="华文宋体" panose="02010600040101010101" pitchFamily="2" charset="-122"/>
              </a:rPr>
              <a:t>k</a:t>
            </a:r>
            <a:endParaRPr lang="en-US" altLang="zh-CN" sz="4000" b="1" baseline="-30000" dirty="0">
              <a:latin typeface="华文宋体" panose="02010600040101010101" pitchFamily="2" charset="-122"/>
              <a:ea typeface="华文宋体" panose="02010600040101010101" pitchFamily="2" charset="-122"/>
            </a:endParaRPr>
          </a:p>
        </p:txBody>
      </p:sp>
      <p:sp>
        <p:nvSpPr>
          <p:cNvPr id="299013" name="Rectangle 3"/>
          <p:cNvSpPr>
            <a:spLocks noGrp="1" noChangeArrowheads="1"/>
          </p:cNvSpPr>
          <p:nvPr>
            <p:ph type="body" idx="4294967295"/>
          </p:nvPr>
        </p:nvSpPr>
        <p:spPr>
          <a:xfrm>
            <a:off x="430530" y="1085056"/>
            <a:ext cx="7292340" cy="1295400"/>
          </a:xfrm>
        </p:spPr>
        <p:txBody>
          <a:bodyPr/>
          <a:lstStyle/>
          <a:p>
            <a:pPr marL="387350" indent="-387350" algn="just" eaLnBrk="1" hangingPunct="1">
              <a:spcBef>
                <a:spcPct val="40000"/>
              </a:spcBef>
            </a:pPr>
            <a:r>
              <a:rPr lang="en-US" altLang="zh-CN" b="1" dirty="0" err="1">
                <a:latin typeface="华文宋体" panose="02010600040101010101" pitchFamily="2" charset="-122"/>
                <a:ea typeface="华文宋体" panose="02010600040101010101" pitchFamily="2" charset="-122"/>
              </a:rPr>
              <a:t>AN</a:t>
            </a:r>
            <a:r>
              <a:rPr lang="en-US" altLang="zh-CN" b="1" baseline="-30000" dirty="0" err="1">
                <a:latin typeface="华文宋体" panose="02010600040101010101" pitchFamily="2" charset="-122"/>
                <a:ea typeface="华文宋体" panose="02010600040101010101" pitchFamily="2" charset="-122"/>
              </a:rPr>
              <a:t>k</a:t>
            </a:r>
            <a:r>
              <a:rPr lang="zh-CN" altLang="en-US" b="1" dirty="0">
                <a:latin typeface="华文宋体" panose="02010600040101010101" pitchFamily="2" charset="-122"/>
                <a:ea typeface="华文宋体" panose="02010600040101010101" pitchFamily="2" charset="-122"/>
              </a:rPr>
              <a:t>状态的变化：</a:t>
            </a:r>
            <a:r>
              <a:rPr lang="en-US" altLang="zh-CN" b="1" dirty="0" err="1">
                <a:latin typeface="华文宋体" panose="02010600040101010101" pitchFamily="2" charset="-122"/>
                <a:ea typeface="华文宋体" panose="02010600040101010101" pitchFamily="2" charset="-122"/>
              </a:rPr>
              <a:t>Δo</a:t>
            </a:r>
            <a:r>
              <a:rPr lang="en-US" altLang="zh-CN" b="1" baseline="-30000" dirty="0" err="1">
                <a:latin typeface="华文宋体" panose="02010600040101010101" pitchFamily="2" charset="-122"/>
                <a:ea typeface="华文宋体" panose="02010600040101010101" pitchFamily="2" charset="-122"/>
              </a:rPr>
              <a:t>k</a:t>
            </a:r>
            <a:r>
              <a:rPr lang="en-US" altLang="zh-CN" b="1" dirty="0">
                <a:latin typeface="华文宋体" panose="02010600040101010101" pitchFamily="2" charset="-122"/>
                <a:ea typeface="华文宋体" panose="02010600040101010101" pitchFamily="2" charset="-122"/>
              </a:rPr>
              <a:t>=(o</a:t>
            </a:r>
            <a:r>
              <a:rPr lang="en-US" altLang="zh-CN" b="1" baseline="-25000" dirty="0">
                <a:latin typeface="华文宋体" panose="02010600040101010101" pitchFamily="2" charset="-122"/>
                <a:ea typeface="华文宋体" panose="02010600040101010101" pitchFamily="2" charset="-122"/>
              </a:rPr>
              <a:t>k</a:t>
            </a:r>
            <a:r>
              <a:rPr lang="en-US" altLang="zh-CN" b="1" dirty="0">
                <a:latin typeface="华文宋体" panose="02010600040101010101" pitchFamily="2" charset="-122"/>
                <a:ea typeface="华文宋体" panose="02010600040101010101" pitchFamily="2" charset="-122"/>
              </a:rPr>
              <a:t>′-o</a:t>
            </a:r>
            <a:r>
              <a:rPr lang="en-US" altLang="zh-CN" b="1" baseline="-25000" dirty="0">
                <a:latin typeface="华文宋体" panose="02010600040101010101" pitchFamily="2" charset="-122"/>
                <a:ea typeface="华文宋体" panose="02010600040101010101" pitchFamily="2" charset="-122"/>
              </a:rPr>
              <a:t>k</a:t>
            </a:r>
            <a:r>
              <a:rPr lang="en-US" altLang="zh-CN" b="1" dirty="0">
                <a:latin typeface="华文宋体" panose="02010600040101010101" pitchFamily="2" charset="-122"/>
                <a:ea typeface="华文宋体" panose="02010600040101010101" pitchFamily="2" charset="-122"/>
              </a:rPr>
              <a:t>)</a:t>
            </a:r>
          </a:p>
          <a:p>
            <a:pPr marL="387350" indent="-387350" algn="just" eaLnBrk="1" hangingPunct="1">
              <a:spcBef>
                <a:spcPct val="40000"/>
              </a:spcBef>
            </a:pPr>
            <a:r>
              <a:rPr lang="en-US" altLang="zh-CN" b="1" dirty="0" err="1">
                <a:latin typeface="华文宋体" panose="02010600040101010101" pitchFamily="2" charset="-122"/>
                <a:ea typeface="华文宋体" panose="02010600040101010101" pitchFamily="2" charset="-122"/>
              </a:rPr>
              <a:t>Δo</a:t>
            </a:r>
            <a:r>
              <a:rPr lang="en-US" altLang="zh-CN" b="1" baseline="-30000" dirty="0" err="1">
                <a:latin typeface="华文宋体" panose="02010600040101010101" pitchFamily="2" charset="-122"/>
                <a:ea typeface="华文宋体" panose="02010600040101010101" pitchFamily="2" charset="-122"/>
              </a:rPr>
              <a:t>k</a:t>
            </a:r>
            <a:r>
              <a:rPr lang="en-US" altLang="zh-CN" b="1" dirty="0">
                <a:latin typeface="华文宋体" panose="02010600040101010101" pitchFamily="2" charset="-122"/>
                <a:ea typeface="华文宋体" panose="02010600040101010101" pitchFamily="2" charset="-122"/>
              </a:rPr>
              <a:t>=0</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ΔΕ =0</a:t>
            </a:r>
          </a:p>
        </p:txBody>
      </p:sp>
      <p:sp>
        <p:nvSpPr>
          <p:cNvPr id="299014" name="Rectangle 4"/>
          <p:cNvSpPr>
            <a:spLocks noChangeArrowheads="1"/>
          </p:cNvSpPr>
          <p:nvPr/>
        </p:nvSpPr>
        <p:spPr bwMode="auto">
          <a:xfrm>
            <a:off x="417167" y="2154170"/>
            <a:ext cx="6498895" cy="164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indent="47625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30000"/>
              </a:spcBef>
            </a:pPr>
            <a:r>
              <a:rPr lang="en-US" altLang="zh-CN" sz="2800" b="1" dirty="0" err="1">
                <a:latin typeface="华文宋体" panose="02010600040101010101" pitchFamily="2" charset="-122"/>
                <a:ea typeface="华文宋体" panose="02010600040101010101" pitchFamily="2" charset="-122"/>
              </a:rPr>
              <a:t>Δo</a:t>
            </a:r>
            <a:r>
              <a:rPr lang="en-US" altLang="zh-CN" sz="2800" b="1" baseline="-30000" dirty="0" err="1">
                <a:latin typeface="华文宋体" panose="02010600040101010101" pitchFamily="2" charset="-122"/>
                <a:ea typeface="华文宋体" panose="02010600040101010101" pitchFamily="2" charset="-122"/>
              </a:rPr>
              <a:t>k</a:t>
            </a:r>
            <a:r>
              <a:rPr lang="en-US" altLang="zh-CN" sz="2800" b="1" dirty="0">
                <a:latin typeface="华文宋体" panose="02010600040101010101" pitchFamily="2" charset="-122"/>
                <a:ea typeface="华文宋体" panose="02010600040101010101" pitchFamily="2" charset="-122"/>
              </a:rPr>
              <a:t>&gt;0</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o</a:t>
            </a:r>
            <a:r>
              <a:rPr lang="en-US" altLang="zh-CN" sz="2800" b="1" baseline="-30000" dirty="0">
                <a:latin typeface="华文宋体" panose="02010600040101010101" pitchFamily="2" charset="-122"/>
                <a:ea typeface="华文宋体" panose="02010600040101010101" pitchFamily="2" charset="-122"/>
              </a:rPr>
              <a:t>k</a:t>
            </a:r>
            <a:r>
              <a:rPr lang="en-US" altLang="zh-CN" sz="2800" b="1" dirty="0">
                <a:latin typeface="华文宋体" panose="02010600040101010101" pitchFamily="2" charset="-122"/>
                <a:ea typeface="华文宋体" panose="02010600040101010101" pitchFamily="2" charset="-122"/>
              </a:rPr>
              <a:t>′=1&amp; o</a:t>
            </a:r>
            <a:r>
              <a:rPr lang="en-US" altLang="zh-CN" sz="2800" b="1" baseline="-30000" dirty="0">
                <a:latin typeface="华文宋体" panose="02010600040101010101" pitchFamily="2" charset="-122"/>
                <a:ea typeface="华文宋体" panose="02010600040101010101" pitchFamily="2" charset="-122"/>
              </a:rPr>
              <a:t>k</a:t>
            </a:r>
            <a:r>
              <a:rPr lang="en-US" altLang="zh-CN" sz="2800" b="1" dirty="0">
                <a:latin typeface="华文宋体" panose="02010600040101010101" pitchFamily="2" charset="-122"/>
                <a:ea typeface="华文宋体" panose="02010600040101010101" pitchFamily="2" charset="-122"/>
              </a:rPr>
              <a:t>=0</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o</a:t>
            </a:r>
            <a:r>
              <a:rPr lang="en-US" altLang="zh-CN" sz="2800" b="1" baseline="-30000" dirty="0">
                <a:latin typeface="华文宋体" panose="02010600040101010101" pitchFamily="2" charset="-122"/>
                <a:ea typeface="华文宋体" panose="02010600040101010101" pitchFamily="2" charset="-122"/>
              </a:rPr>
              <a:t>k</a:t>
            </a:r>
            <a:r>
              <a:rPr lang="zh-CN" altLang="en-US" sz="2800" b="1" dirty="0">
                <a:latin typeface="华文宋体" panose="02010600040101010101" pitchFamily="2" charset="-122"/>
                <a:ea typeface="华文宋体" panose="02010600040101010101" pitchFamily="2" charset="-122"/>
              </a:rPr>
              <a:t>由</a:t>
            </a:r>
            <a:r>
              <a:rPr lang="en-US" altLang="zh-CN" sz="2800" b="1" dirty="0">
                <a:latin typeface="华文宋体" panose="02010600040101010101" pitchFamily="2" charset="-122"/>
                <a:ea typeface="华文宋体" panose="02010600040101010101" pitchFamily="2" charset="-122"/>
              </a:rPr>
              <a:t>0</a:t>
            </a:r>
            <a:r>
              <a:rPr lang="zh-CN" altLang="en-US" sz="2800" b="1" dirty="0">
                <a:latin typeface="华文宋体" panose="02010600040101010101" pitchFamily="2" charset="-122"/>
                <a:ea typeface="华文宋体" panose="02010600040101010101" pitchFamily="2" charset="-122"/>
              </a:rPr>
              <a:t>变到</a:t>
            </a:r>
            <a:r>
              <a:rPr lang="en-US" altLang="zh-CN" sz="2800" b="1" dirty="0">
                <a:latin typeface="华文宋体" panose="02010600040101010101" pitchFamily="2" charset="-122"/>
                <a:ea typeface="华文宋体" panose="02010600040101010101" pitchFamily="2" charset="-122"/>
              </a:rPr>
              <a:t>1</a:t>
            </a:r>
            <a:r>
              <a:rPr lang="zh-CN" altLang="en-US" sz="2800" b="1" dirty="0">
                <a:latin typeface="华文宋体" panose="02010600040101010101" pitchFamily="2" charset="-122"/>
                <a:ea typeface="华文宋体" panose="02010600040101010101" pitchFamily="2" charset="-122"/>
              </a:rPr>
              <a:t>，</a:t>
            </a:r>
          </a:p>
          <a:p>
            <a:pPr eaLnBrk="1" hangingPunct="1">
              <a:spcBef>
                <a:spcPct val="30000"/>
              </a:spcBef>
              <a:buFontTx/>
              <a:buNone/>
            </a:pPr>
            <a:r>
              <a:rPr lang="en-US" altLang="zh-CN" sz="2800" b="1" dirty="0" err="1">
                <a:latin typeface="华文宋体" panose="02010600040101010101" pitchFamily="2" charset="-122"/>
                <a:ea typeface="华文宋体" panose="02010600040101010101" pitchFamily="2" charset="-122"/>
              </a:rPr>
              <a:t>net</a:t>
            </a:r>
            <a:r>
              <a:rPr lang="en-US" altLang="zh-CN" sz="2800" b="1" baseline="-30000" dirty="0" err="1">
                <a:latin typeface="华文宋体" panose="02010600040101010101" pitchFamily="2" charset="-122"/>
                <a:ea typeface="华文宋体" panose="02010600040101010101" pitchFamily="2" charset="-122"/>
              </a:rPr>
              <a:t>k</a:t>
            </a:r>
            <a:r>
              <a:rPr lang="en-US" altLang="zh-CN" sz="2800" b="1" dirty="0">
                <a:latin typeface="华文宋体" panose="02010600040101010101" pitchFamily="2" charset="-122"/>
                <a:ea typeface="华文宋体" panose="02010600040101010101" pitchFamily="2" charset="-122"/>
              </a:rPr>
              <a:t>&gt;</a:t>
            </a:r>
            <a:r>
              <a:rPr lang="en-US" altLang="zh-CN" sz="2800" b="1" dirty="0" err="1">
                <a:latin typeface="华文宋体" panose="02010600040101010101" pitchFamily="2" charset="-122"/>
                <a:ea typeface="华文宋体" panose="02010600040101010101" pitchFamily="2" charset="-122"/>
              </a:rPr>
              <a:t>θ</a:t>
            </a:r>
            <a:r>
              <a:rPr lang="en-US" altLang="zh-CN" sz="2800" b="1" baseline="-30000" dirty="0" err="1">
                <a:latin typeface="华文宋体" panose="02010600040101010101" pitchFamily="2" charset="-122"/>
                <a:ea typeface="华文宋体" panose="02010600040101010101" pitchFamily="2" charset="-122"/>
              </a:rPr>
              <a:t>k</a:t>
            </a:r>
            <a:r>
              <a:rPr lang="zh-CN" altLang="en-US" sz="2800" b="1" dirty="0">
                <a:latin typeface="华文宋体" panose="02010600040101010101" pitchFamily="2" charset="-122"/>
                <a:ea typeface="华文宋体" panose="02010600040101010101" pitchFamily="2" charset="-122"/>
              </a:rPr>
              <a:t>，</a:t>
            </a:r>
            <a:r>
              <a:rPr lang="en-US" altLang="zh-CN" sz="2800" b="1" dirty="0" err="1">
                <a:latin typeface="华文宋体" panose="02010600040101010101" pitchFamily="2" charset="-122"/>
                <a:ea typeface="华文宋体" panose="02010600040101010101" pitchFamily="2" charset="-122"/>
              </a:rPr>
              <a:t>net</a:t>
            </a:r>
            <a:r>
              <a:rPr lang="en-US" altLang="zh-CN" sz="2800" b="1" baseline="-30000" dirty="0" err="1">
                <a:latin typeface="华文宋体" panose="02010600040101010101" pitchFamily="2" charset="-122"/>
                <a:ea typeface="华文宋体" panose="02010600040101010101" pitchFamily="2" charset="-122"/>
              </a:rPr>
              <a:t>k</a:t>
            </a:r>
            <a:r>
              <a:rPr lang="en-US" altLang="zh-CN" sz="2800" b="1" dirty="0" err="1">
                <a:latin typeface="华文宋体" panose="02010600040101010101" pitchFamily="2" charset="-122"/>
                <a:ea typeface="华文宋体" panose="02010600040101010101" pitchFamily="2" charset="-122"/>
              </a:rPr>
              <a:t>-θ</a:t>
            </a:r>
            <a:r>
              <a:rPr lang="en-US" altLang="zh-CN" sz="2800" b="1" baseline="-30000" dirty="0" err="1">
                <a:latin typeface="华文宋体" panose="02010600040101010101" pitchFamily="2" charset="-122"/>
                <a:ea typeface="华文宋体" panose="02010600040101010101" pitchFamily="2" charset="-122"/>
              </a:rPr>
              <a:t>k</a:t>
            </a:r>
            <a:r>
              <a:rPr lang="en-US" altLang="zh-CN" sz="2800" b="1" dirty="0">
                <a:latin typeface="华文宋体" panose="02010600040101010101" pitchFamily="2" charset="-122"/>
                <a:ea typeface="华文宋体" panose="02010600040101010101" pitchFamily="2" charset="-122"/>
              </a:rPr>
              <a:t>&gt;0</a:t>
            </a:r>
          </a:p>
          <a:p>
            <a:pPr eaLnBrk="1" hangingPunct="1">
              <a:spcBef>
                <a:spcPct val="30000"/>
              </a:spcBef>
              <a:buFontTx/>
              <a:buNone/>
            </a:pPr>
            <a:r>
              <a:rPr lang="zh-CN" altLang="en-US" sz="2800" b="1" dirty="0">
                <a:latin typeface="华文宋体" panose="02010600040101010101" pitchFamily="2" charset="-122"/>
                <a:ea typeface="华文宋体" panose="02010600040101010101" pitchFamily="2" charset="-122"/>
              </a:rPr>
              <a:t>所以，</a:t>
            </a:r>
            <a:r>
              <a:rPr lang="en-US" altLang="zh-CN" sz="2800" b="1" dirty="0">
                <a:latin typeface="华文宋体" panose="02010600040101010101" pitchFamily="2" charset="-122"/>
                <a:ea typeface="华文宋体" panose="02010600040101010101" pitchFamily="2" charset="-122"/>
              </a:rPr>
              <a:t>-(</a:t>
            </a:r>
            <a:r>
              <a:rPr lang="en-US" altLang="zh-CN" sz="2800" b="1" dirty="0" err="1">
                <a:latin typeface="华文宋体" panose="02010600040101010101" pitchFamily="2" charset="-122"/>
                <a:ea typeface="华文宋体" panose="02010600040101010101" pitchFamily="2" charset="-122"/>
              </a:rPr>
              <a:t>net</a:t>
            </a:r>
            <a:r>
              <a:rPr lang="en-US" altLang="zh-CN" sz="2800" b="1" baseline="-30000" dirty="0" err="1">
                <a:latin typeface="华文宋体" panose="02010600040101010101" pitchFamily="2" charset="-122"/>
                <a:ea typeface="华文宋体" panose="02010600040101010101" pitchFamily="2" charset="-122"/>
              </a:rPr>
              <a:t>k</a:t>
            </a:r>
            <a:r>
              <a:rPr lang="en-US" altLang="zh-CN" sz="2800" b="1" dirty="0" err="1">
                <a:latin typeface="华文宋体" panose="02010600040101010101" pitchFamily="2" charset="-122"/>
                <a:ea typeface="华文宋体" panose="02010600040101010101" pitchFamily="2" charset="-122"/>
              </a:rPr>
              <a:t>-θ</a:t>
            </a:r>
            <a:r>
              <a:rPr lang="en-US" altLang="zh-CN" sz="2800" b="1" baseline="-30000" dirty="0" err="1">
                <a:latin typeface="华文宋体" panose="02010600040101010101" pitchFamily="2" charset="-122"/>
                <a:ea typeface="华文宋体" panose="02010600040101010101" pitchFamily="2" charset="-122"/>
              </a:rPr>
              <a:t>k</a:t>
            </a:r>
            <a:r>
              <a:rPr lang="en-US" altLang="zh-CN" sz="2800" b="1" dirty="0">
                <a:latin typeface="华文宋体" panose="02010600040101010101" pitchFamily="2" charset="-122"/>
                <a:ea typeface="华文宋体" panose="02010600040101010101" pitchFamily="2" charset="-122"/>
              </a:rPr>
              <a:t>)</a:t>
            </a:r>
            <a:r>
              <a:rPr lang="en-US" altLang="zh-CN" sz="2800" b="1" dirty="0" err="1">
                <a:latin typeface="华文宋体" panose="02010600040101010101" pitchFamily="2" charset="-122"/>
                <a:ea typeface="华文宋体" panose="02010600040101010101" pitchFamily="2" charset="-122"/>
              </a:rPr>
              <a:t>Δo</a:t>
            </a:r>
            <a:r>
              <a:rPr lang="en-US" altLang="zh-CN" sz="2800" b="1" baseline="-30000" dirty="0" err="1">
                <a:latin typeface="华文宋体" panose="02010600040101010101" pitchFamily="2" charset="-122"/>
                <a:ea typeface="华文宋体" panose="02010600040101010101" pitchFamily="2" charset="-122"/>
              </a:rPr>
              <a:t>k</a:t>
            </a:r>
            <a:r>
              <a:rPr lang="en-US" altLang="zh-CN" sz="2800" b="1" dirty="0">
                <a:latin typeface="华文宋体" panose="02010600040101010101" pitchFamily="2" charset="-122"/>
                <a:ea typeface="华文宋体" panose="02010600040101010101" pitchFamily="2" charset="-122"/>
              </a:rPr>
              <a:t>&lt;0</a:t>
            </a:r>
            <a:r>
              <a:rPr lang="zh-CN" altLang="en-US" sz="2800" b="1" dirty="0">
                <a:latin typeface="华文宋体" panose="02010600040101010101" pitchFamily="2" charset="-122"/>
                <a:ea typeface="华文宋体" panose="02010600040101010101" pitchFamily="2" charset="-122"/>
              </a:rPr>
              <a:t>故</a:t>
            </a:r>
            <a:r>
              <a:rPr lang="en-US" altLang="zh-CN" sz="2800" b="1" dirty="0">
                <a:latin typeface="华文宋体" panose="02010600040101010101" pitchFamily="2" charset="-122"/>
                <a:ea typeface="华文宋体" panose="02010600040101010101" pitchFamily="2" charset="-122"/>
              </a:rPr>
              <a:t>ΔΕ&lt;0</a:t>
            </a:r>
          </a:p>
        </p:txBody>
      </p:sp>
      <p:sp>
        <p:nvSpPr>
          <p:cNvPr id="299015" name="Rectangle 5"/>
          <p:cNvSpPr>
            <a:spLocks noChangeArrowheads="1"/>
          </p:cNvSpPr>
          <p:nvPr/>
        </p:nvSpPr>
        <p:spPr bwMode="auto">
          <a:xfrm>
            <a:off x="788352" y="5785147"/>
            <a:ext cx="5918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40000"/>
              </a:spcBef>
              <a:buFontTx/>
              <a:buNone/>
            </a:pPr>
            <a:r>
              <a:rPr lang="zh-CN" altLang="en-US" b="1" dirty="0">
                <a:latin typeface="华文宋体" panose="02010600040101010101" pitchFamily="2" charset="-122"/>
                <a:ea typeface="华文宋体" panose="02010600040101010101" pitchFamily="2" charset="-122"/>
              </a:rPr>
              <a:t>结论：网络的目标函数</a:t>
            </a:r>
            <a:r>
              <a:rPr lang="zh-CN" altLang="en-US" b="1" dirty="0">
                <a:solidFill>
                  <a:srgbClr val="FF0000"/>
                </a:solidFill>
                <a:latin typeface="华文宋体" panose="02010600040101010101" pitchFamily="2" charset="-122"/>
                <a:ea typeface="华文宋体" panose="02010600040101010101" pitchFamily="2" charset="-122"/>
              </a:rPr>
              <a:t>总是</a:t>
            </a:r>
            <a:r>
              <a:rPr lang="zh-CN" altLang="en-US" b="1" dirty="0">
                <a:latin typeface="华文宋体" panose="02010600040101010101" pitchFamily="2" charset="-122"/>
                <a:ea typeface="华文宋体" panose="02010600040101010101" pitchFamily="2" charset="-122"/>
              </a:rPr>
              <a:t>下降</a:t>
            </a:r>
          </a:p>
        </p:txBody>
      </p:sp>
      <p:sp>
        <p:nvSpPr>
          <p:cNvPr id="299016" name="Rectangle 6"/>
          <p:cNvSpPr>
            <a:spLocks noChangeArrowheads="1"/>
          </p:cNvSpPr>
          <p:nvPr/>
        </p:nvSpPr>
        <p:spPr bwMode="auto">
          <a:xfrm>
            <a:off x="417167" y="3992839"/>
            <a:ext cx="5949064" cy="1603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indent="47625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spcBef>
                <a:spcPct val="40000"/>
              </a:spcBef>
            </a:pPr>
            <a:r>
              <a:rPr lang="en-US" altLang="zh-CN" sz="2800" b="1" dirty="0" err="1">
                <a:latin typeface="华文宋体" panose="02010600040101010101" pitchFamily="2" charset="-122"/>
                <a:ea typeface="华文宋体" panose="02010600040101010101" pitchFamily="2" charset="-122"/>
              </a:rPr>
              <a:t>Δo</a:t>
            </a:r>
            <a:r>
              <a:rPr lang="en-US" altLang="zh-CN" sz="2800" b="1" baseline="-30000" dirty="0" err="1">
                <a:latin typeface="华文宋体" panose="02010600040101010101" pitchFamily="2" charset="-122"/>
                <a:ea typeface="华文宋体" panose="02010600040101010101" pitchFamily="2" charset="-122"/>
              </a:rPr>
              <a:t>k</a:t>
            </a:r>
            <a:r>
              <a:rPr lang="en-US" altLang="zh-CN" sz="2800" b="1" dirty="0">
                <a:latin typeface="华文宋体" panose="02010600040101010101" pitchFamily="2" charset="-122"/>
                <a:ea typeface="华文宋体" panose="02010600040101010101" pitchFamily="2" charset="-122"/>
              </a:rPr>
              <a:t>&lt;0, o</a:t>
            </a:r>
            <a:r>
              <a:rPr lang="en-US" altLang="zh-CN" sz="2800" b="1" baseline="-30000" dirty="0">
                <a:latin typeface="华文宋体" panose="02010600040101010101" pitchFamily="2" charset="-122"/>
                <a:ea typeface="华文宋体" panose="02010600040101010101" pitchFamily="2" charset="-122"/>
              </a:rPr>
              <a:t>k</a:t>
            </a:r>
            <a:r>
              <a:rPr lang="en-US" altLang="zh-CN" sz="2800" b="1" dirty="0">
                <a:latin typeface="华文宋体" panose="02010600040101010101" pitchFamily="2" charset="-122"/>
                <a:ea typeface="华文宋体" panose="02010600040101010101" pitchFamily="2" charset="-122"/>
              </a:rPr>
              <a:t>′=0&amp; o</a:t>
            </a:r>
            <a:r>
              <a:rPr lang="en-US" altLang="zh-CN" sz="2800" b="1" baseline="-30000" dirty="0">
                <a:latin typeface="华文宋体" panose="02010600040101010101" pitchFamily="2" charset="-122"/>
                <a:ea typeface="华文宋体" panose="02010600040101010101" pitchFamily="2" charset="-122"/>
              </a:rPr>
              <a:t>k</a:t>
            </a:r>
            <a:r>
              <a:rPr lang="en-US" altLang="zh-CN" sz="2800" b="1" dirty="0">
                <a:latin typeface="华文宋体" panose="02010600040101010101" pitchFamily="2" charset="-122"/>
                <a:ea typeface="华文宋体" panose="02010600040101010101" pitchFamily="2" charset="-122"/>
              </a:rPr>
              <a:t>=1</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o</a:t>
            </a:r>
            <a:r>
              <a:rPr lang="en-US" altLang="zh-CN" sz="2800" b="1" baseline="-30000" dirty="0">
                <a:latin typeface="华文宋体" panose="02010600040101010101" pitchFamily="2" charset="-122"/>
                <a:ea typeface="华文宋体" panose="02010600040101010101" pitchFamily="2" charset="-122"/>
              </a:rPr>
              <a:t>k</a:t>
            </a:r>
            <a:r>
              <a:rPr lang="zh-CN" altLang="en-US" sz="2800" b="1" dirty="0">
                <a:latin typeface="华文宋体" panose="02010600040101010101" pitchFamily="2" charset="-122"/>
                <a:ea typeface="华文宋体" panose="02010600040101010101" pitchFamily="2" charset="-122"/>
              </a:rPr>
              <a:t>由</a:t>
            </a:r>
            <a:r>
              <a:rPr lang="en-US" altLang="zh-CN" sz="2800" b="1" dirty="0">
                <a:latin typeface="华文宋体" panose="02010600040101010101" pitchFamily="2" charset="-122"/>
                <a:ea typeface="华文宋体" panose="02010600040101010101" pitchFamily="2" charset="-122"/>
              </a:rPr>
              <a:t>1</a:t>
            </a:r>
            <a:r>
              <a:rPr lang="zh-CN" altLang="en-US" sz="2800" b="1" dirty="0">
                <a:latin typeface="华文宋体" panose="02010600040101010101" pitchFamily="2" charset="-122"/>
                <a:ea typeface="华文宋体" panose="02010600040101010101" pitchFamily="2" charset="-122"/>
              </a:rPr>
              <a:t>变到</a:t>
            </a:r>
            <a:r>
              <a:rPr lang="en-US" altLang="zh-CN" sz="2800" b="1" dirty="0">
                <a:latin typeface="华文宋体" panose="02010600040101010101" pitchFamily="2" charset="-122"/>
                <a:ea typeface="华文宋体" panose="02010600040101010101" pitchFamily="2" charset="-122"/>
              </a:rPr>
              <a:t>0</a:t>
            </a:r>
          </a:p>
          <a:p>
            <a:pPr eaLnBrk="1" hangingPunct="1">
              <a:lnSpc>
                <a:spcPct val="90000"/>
              </a:lnSpc>
              <a:spcBef>
                <a:spcPct val="40000"/>
              </a:spcBef>
              <a:buFontTx/>
              <a:buNone/>
            </a:pPr>
            <a:r>
              <a:rPr lang="en-US" altLang="zh-CN" sz="2800" b="1" dirty="0" err="1">
                <a:latin typeface="华文宋体" panose="02010600040101010101" pitchFamily="2" charset="-122"/>
                <a:ea typeface="华文宋体" panose="02010600040101010101" pitchFamily="2" charset="-122"/>
              </a:rPr>
              <a:t>net</a:t>
            </a:r>
            <a:r>
              <a:rPr lang="en-US" altLang="zh-CN" sz="2800" b="1" baseline="-30000" dirty="0" err="1">
                <a:latin typeface="华文宋体" panose="02010600040101010101" pitchFamily="2" charset="-122"/>
                <a:ea typeface="华文宋体" panose="02010600040101010101" pitchFamily="2" charset="-122"/>
              </a:rPr>
              <a:t>k</a:t>
            </a:r>
            <a:r>
              <a:rPr lang="en-US" altLang="zh-CN" sz="2800" b="1" dirty="0">
                <a:latin typeface="华文宋体" panose="02010600040101010101" pitchFamily="2" charset="-122"/>
                <a:ea typeface="华文宋体" panose="02010600040101010101" pitchFamily="2" charset="-122"/>
              </a:rPr>
              <a:t>&lt;</a:t>
            </a:r>
            <a:r>
              <a:rPr lang="en-US" altLang="zh-CN" sz="2800" b="1" dirty="0" err="1">
                <a:latin typeface="华文宋体" panose="02010600040101010101" pitchFamily="2" charset="-122"/>
                <a:ea typeface="华文宋体" panose="02010600040101010101" pitchFamily="2" charset="-122"/>
              </a:rPr>
              <a:t>θ</a:t>
            </a:r>
            <a:r>
              <a:rPr lang="en-US" altLang="zh-CN" sz="2800" b="1" baseline="-30000" dirty="0" err="1">
                <a:latin typeface="华文宋体" panose="02010600040101010101" pitchFamily="2" charset="-122"/>
                <a:ea typeface="华文宋体" panose="02010600040101010101" pitchFamily="2" charset="-122"/>
              </a:rPr>
              <a:t>k</a:t>
            </a:r>
            <a:r>
              <a:rPr lang="zh-CN" altLang="en-US" sz="2800" b="1" dirty="0">
                <a:latin typeface="华文宋体" panose="02010600040101010101" pitchFamily="2" charset="-122"/>
                <a:ea typeface="华文宋体" panose="02010600040101010101" pitchFamily="2" charset="-122"/>
              </a:rPr>
              <a:t>，</a:t>
            </a:r>
            <a:r>
              <a:rPr lang="en-US" altLang="zh-CN" sz="2800" b="1" dirty="0" err="1">
                <a:latin typeface="华文宋体" panose="02010600040101010101" pitchFamily="2" charset="-122"/>
                <a:ea typeface="华文宋体" panose="02010600040101010101" pitchFamily="2" charset="-122"/>
              </a:rPr>
              <a:t>net</a:t>
            </a:r>
            <a:r>
              <a:rPr lang="en-US" altLang="zh-CN" sz="2800" b="1" baseline="-30000" dirty="0" err="1">
                <a:latin typeface="华文宋体" panose="02010600040101010101" pitchFamily="2" charset="-122"/>
                <a:ea typeface="华文宋体" panose="02010600040101010101" pitchFamily="2" charset="-122"/>
              </a:rPr>
              <a:t>k</a:t>
            </a:r>
            <a:r>
              <a:rPr lang="en-US" altLang="zh-CN" sz="2800" b="1" dirty="0" err="1">
                <a:latin typeface="华文宋体" panose="02010600040101010101" pitchFamily="2" charset="-122"/>
                <a:ea typeface="华文宋体" panose="02010600040101010101" pitchFamily="2" charset="-122"/>
              </a:rPr>
              <a:t>-θ</a:t>
            </a:r>
            <a:r>
              <a:rPr lang="en-US" altLang="zh-CN" sz="2800" b="1" baseline="-30000" dirty="0" err="1">
                <a:latin typeface="华文宋体" panose="02010600040101010101" pitchFamily="2" charset="-122"/>
                <a:ea typeface="华文宋体" panose="02010600040101010101" pitchFamily="2" charset="-122"/>
              </a:rPr>
              <a:t>k</a:t>
            </a:r>
            <a:r>
              <a:rPr lang="en-US" altLang="zh-CN" sz="2800" b="1" dirty="0">
                <a:latin typeface="华文宋体" panose="02010600040101010101" pitchFamily="2" charset="-122"/>
                <a:ea typeface="华文宋体" panose="02010600040101010101" pitchFamily="2" charset="-122"/>
              </a:rPr>
              <a:t>&lt;0</a:t>
            </a:r>
          </a:p>
          <a:p>
            <a:pPr eaLnBrk="1" hangingPunct="1">
              <a:lnSpc>
                <a:spcPct val="90000"/>
              </a:lnSpc>
              <a:spcBef>
                <a:spcPct val="40000"/>
              </a:spcBef>
              <a:buFontTx/>
              <a:buNone/>
            </a:pPr>
            <a:r>
              <a:rPr lang="en-US" altLang="zh-CN" sz="2800" b="1" dirty="0">
                <a:latin typeface="华文宋体" panose="02010600040101010101" pitchFamily="2" charset="-122"/>
                <a:ea typeface="华文宋体" panose="02010600040101010101" pitchFamily="2" charset="-122"/>
              </a:rPr>
              <a:t>-(</a:t>
            </a:r>
            <a:r>
              <a:rPr lang="en-US" altLang="zh-CN" sz="2800" b="1" dirty="0" err="1">
                <a:latin typeface="华文宋体" panose="02010600040101010101" pitchFamily="2" charset="-122"/>
                <a:ea typeface="华文宋体" panose="02010600040101010101" pitchFamily="2" charset="-122"/>
              </a:rPr>
              <a:t>net</a:t>
            </a:r>
            <a:r>
              <a:rPr lang="en-US" altLang="zh-CN" sz="2800" b="1" baseline="-30000" dirty="0" err="1">
                <a:latin typeface="华文宋体" panose="02010600040101010101" pitchFamily="2" charset="-122"/>
                <a:ea typeface="华文宋体" panose="02010600040101010101" pitchFamily="2" charset="-122"/>
              </a:rPr>
              <a:t>k</a:t>
            </a:r>
            <a:r>
              <a:rPr lang="en-US" altLang="zh-CN" sz="2800" b="1" dirty="0" err="1">
                <a:latin typeface="华文宋体" panose="02010600040101010101" pitchFamily="2" charset="-122"/>
                <a:ea typeface="华文宋体" panose="02010600040101010101" pitchFamily="2" charset="-122"/>
              </a:rPr>
              <a:t>-θ</a:t>
            </a:r>
            <a:r>
              <a:rPr lang="en-US" altLang="zh-CN" sz="2800" b="1" baseline="-30000" dirty="0" err="1">
                <a:latin typeface="华文宋体" panose="02010600040101010101" pitchFamily="2" charset="-122"/>
                <a:ea typeface="华文宋体" panose="02010600040101010101" pitchFamily="2" charset="-122"/>
              </a:rPr>
              <a:t>k</a:t>
            </a:r>
            <a:r>
              <a:rPr lang="en-US" altLang="zh-CN" sz="2800" b="1" dirty="0">
                <a:latin typeface="华文宋体" panose="02010600040101010101" pitchFamily="2" charset="-122"/>
                <a:ea typeface="华文宋体" panose="02010600040101010101" pitchFamily="2" charset="-122"/>
              </a:rPr>
              <a:t>)</a:t>
            </a:r>
            <a:r>
              <a:rPr lang="en-US" altLang="zh-CN" sz="2800" b="1" dirty="0" err="1">
                <a:latin typeface="华文宋体" panose="02010600040101010101" pitchFamily="2" charset="-122"/>
                <a:ea typeface="华文宋体" panose="02010600040101010101" pitchFamily="2" charset="-122"/>
              </a:rPr>
              <a:t>Δo</a:t>
            </a:r>
            <a:r>
              <a:rPr lang="en-US" altLang="zh-CN" sz="2800" b="1" baseline="-30000" dirty="0" err="1">
                <a:latin typeface="华文宋体" panose="02010600040101010101" pitchFamily="2" charset="-122"/>
                <a:ea typeface="华文宋体" panose="02010600040101010101" pitchFamily="2" charset="-122"/>
              </a:rPr>
              <a:t>k</a:t>
            </a:r>
            <a:r>
              <a:rPr lang="en-US" altLang="zh-CN" sz="2800" b="1" dirty="0">
                <a:latin typeface="华文宋体" panose="02010600040101010101" pitchFamily="2" charset="-122"/>
                <a:ea typeface="华文宋体" panose="02010600040101010101" pitchFamily="2" charset="-122"/>
              </a:rPr>
              <a:t>&lt;0</a:t>
            </a:r>
            <a:r>
              <a:rPr lang="zh-CN" altLang="en-US" sz="2800" b="1" dirty="0">
                <a:latin typeface="华文宋体" panose="02010600040101010101" pitchFamily="2" charset="-122"/>
                <a:ea typeface="华文宋体" panose="02010600040101010101" pitchFamily="2" charset="-122"/>
              </a:rPr>
              <a:t>故</a:t>
            </a:r>
            <a:r>
              <a:rPr lang="en-US" altLang="zh-CN" sz="2800" b="1" dirty="0">
                <a:latin typeface="华文宋体" panose="02010600040101010101" pitchFamily="2" charset="-122"/>
                <a:ea typeface="华文宋体" panose="02010600040101010101" pitchFamily="2" charset="-122"/>
              </a:rPr>
              <a:t>ΔΕ&lt;0</a:t>
            </a:r>
          </a:p>
        </p:txBody>
      </p:sp>
      <p:sp>
        <p:nvSpPr>
          <p:cNvPr id="10" name="长方形 3"/>
          <p:cNvSpPr/>
          <p:nvPr/>
        </p:nvSpPr>
        <p:spPr>
          <a:xfrm>
            <a:off x="8439682" y="0"/>
            <a:ext cx="694531"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nvGrpSpPr>
          <p:cNvPr id="11" name="组合 10"/>
          <p:cNvGrpSpPr/>
          <p:nvPr/>
        </p:nvGrpSpPr>
        <p:grpSpPr>
          <a:xfrm>
            <a:off x="8400804" y="0"/>
            <a:ext cx="851355" cy="6858000"/>
            <a:chOff x="8400804" y="0"/>
            <a:chExt cx="851355" cy="6858000"/>
          </a:xfrm>
        </p:grpSpPr>
        <p:grpSp>
          <p:nvGrpSpPr>
            <p:cNvPr id="12" name="组 9"/>
            <p:cNvGrpSpPr/>
            <p:nvPr/>
          </p:nvGrpSpPr>
          <p:grpSpPr>
            <a:xfrm>
              <a:off x="8400804" y="0"/>
              <a:ext cx="733409" cy="6858000"/>
              <a:chOff x="9055676" y="0"/>
              <a:chExt cx="3136324" cy="6858000"/>
            </a:xfrm>
          </p:grpSpPr>
          <p:sp>
            <p:nvSpPr>
              <p:cNvPr id="1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7" name="矩形 1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pic>
        <p:nvPicPr>
          <p:cNvPr id="45058" name="Picture 2" descr="https://gimg2.baidu.com/image_search/src=http%3A%2F%2Fwww.17qq.com%2Fimg_qqtouxiang%2F88366229.jpeg&amp;refer=http%3A%2F%2Fwww.17qq.com&amp;app=2002&amp;size=f9999,10000&amp;q=a80&amp;n=0&amp;g=0n&amp;fmt=jpeg?sec=1623291961&amp;t=41525293ee8442bc9252622b89f0a26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1190" y="19997"/>
            <a:ext cx="1857068" cy="18570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99013">
                                            <p:txEl>
                                              <p:pRg st="0" end="0"/>
                                            </p:txEl>
                                          </p:spTgt>
                                        </p:tgtEl>
                                        <p:attrNameLst>
                                          <p:attrName>style.visibility</p:attrName>
                                        </p:attrNameLst>
                                      </p:cBhvr>
                                      <p:to>
                                        <p:strVal val="visible"/>
                                      </p:to>
                                    </p:set>
                                    <p:anim calcmode="lin" valueType="num">
                                      <p:cBhvr additive="base">
                                        <p:cTn id="7" dur="500" fill="hold"/>
                                        <p:tgtEl>
                                          <p:spTgt spid="29901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9901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99013">
                                            <p:txEl>
                                              <p:pRg st="1" end="1"/>
                                            </p:txEl>
                                          </p:spTgt>
                                        </p:tgtEl>
                                        <p:attrNameLst>
                                          <p:attrName>style.visibility</p:attrName>
                                        </p:attrNameLst>
                                      </p:cBhvr>
                                      <p:to>
                                        <p:strVal val="visible"/>
                                      </p:to>
                                    </p:set>
                                    <p:anim calcmode="lin" valueType="num">
                                      <p:cBhvr additive="base">
                                        <p:cTn id="13" dur="500" fill="hold"/>
                                        <p:tgtEl>
                                          <p:spTgt spid="29901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9901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99014"/>
                                        </p:tgtEl>
                                        <p:attrNameLst>
                                          <p:attrName>style.visibility</p:attrName>
                                        </p:attrNameLst>
                                      </p:cBhvr>
                                      <p:to>
                                        <p:strVal val="visible"/>
                                      </p:to>
                                    </p:set>
                                    <p:anim calcmode="lin" valueType="num">
                                      <p:cBhvr additive="base">
                                        <p:cTn id="19" dur="500" fill="hold"/>
                                        <p:tgtEl>
                                          <p:spTgt spid="299014"/>
                                        </p:tgtEl>
                                        <p:attrNameLst>
                                          <p:attrName>ppt_x</p:attrName>
                                        </p:attrNameLst>
                                      </p:cBhvr>
                                      <p:tavLst>
                                        <p:tav tm="0">
                                          <p:val>
                                            <p:strVal val="0-#ppt_w/2"/>
                                          </p:val>
                                        </p:tav>
                                        <p:tav tm="100000">
                                          <p:val>
                                            <p:strVal val="#ppt_x"/>
                                          </p:val>
                                        </p:tav>
                                      </p:tavLst>
                                    </p:anim>
                                    <p:anim calcmode="lin" valueType="num">
                                      <p:cBhvr additive="base">
                                        <p:cTn id="20" dur="500" fill="hold"/>
                                        <p:tgtEl>
                                          <p:spTgt spid="29901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99016"/>
                                        </p:tgtEl>
                                        <p:attrNameLst>
                                          <p:attrName>style.visibility</p:attrName>
                                        </p:attrNameLst>
                                      </p:cBhvr>
                                      <p:to>
                                        <p:strVal val="visible"/>
                                      </p:to>
                                    </p:set>
                                    <p:anim calcmode="lin" valueType="num">
                                      <p:cBhvr additive="base">
                                        <p:cTn id="25" dur="500" fill="hold"/>
                                        <p:tgtEl>
                                          <p:spTgt spid="299016"/>
                                        </p:tgtEl>
                                        <p:attrNameLst>
                                          <p:attrName>ppt_x</p:attrName>
                                        </p:attrNameLst>
                                      </p:cBhvr>
                                      <p:tavLst>
                                        <p:tav tm="0">
                                          <p:val>
                                            <p:strVal val="0-#ppt_w/2"/>
                                          </p:val>
                                        </p:tav>
                                        <p:tav tm="100000">
                                          <p:val>
                                            <p:strVal val="#ppt_x"/>
                                          </p:val>
                                        </p:tav>
                                      </p:tavLst>
                                    </p:anim>
                                    <p:anim calcmode="lin" valueType="num">
                                      <p:cBhvr additive="base">
                                        <p:cTn id="26" dur="500" fill="hold"/>
                                        <p:tgtEl>
                                          <p:spTgt spid="29901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99015"/>
                                        </p:tgtEl>
                                        <p:attrNameLst>
                                          <p:attrName>style.visibility</p:attrName>
                                        </p:attrNameLst>
                                      </p:cBhvr>
                                      <p:to>
                                        <p:strVal val="visible"/>
                                      </p:to>
                                    </p:set>
                                    <p:anim calcmode="lin" valueType="num">
                                      <p:cBhvr additive="base">
                                        <p:cTn id="31" dur="500" fill="hold"/>
                                        <p:tgtEl>
                                          <p:spTgt spid="299015"/>
                                        </p:tgtEl>
                                        <p:attrNameLst>
                                          <p:attrName>ppt_x</p:attrName>
                                        </p:attrNameLst>
                                      </p:cBhvr>
                                      <p:tavLst>
                                        <p:tav tm="0">
                                          <p:val>
                                            <p:strVal val="0-#ppt_w/2"/>
                                          </p:val>
                                        </p:tav>
                                        <p:tav tm="100000">
                                          <p:val>
                                            <p:strVal val="#ppt_x"/>
                                          </p:val>
                                        </p:tav>
                                      </p:tavLst>
                                    </p:anim>
                                    <p:anim calcmode="lin" valueType="num">
                                      <p:cBhvr additive="base">
                                        <p:cTn id="32" dur="500" fill="hold"/>
                                        <p:tgtEl>
                                          <p:spTgt spid="2990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013" grpId="0" build="p"/>
      <p:bldP spid="299014" grpId="0"/>
      <p:bldP spid="299015" grpId="0"/>
      <p:bldP spid="29901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3BEDD50A-2E62-4F71-B793-C750DB4A295B}" type="datetime1">
              <a:rPr lang="zh-CN" altLang="en-US" sz="1400"/>
              <a:t>2025/5/30</a:t>
            </a:fld>
            <a:endParaRPr lang="zh-CN" altLang="en-US" sz="1400"/>
          </a:p>
        </p:txBody>
      </p:sp>
      <p:sp>
        <p:nvSpPr>
          <p:cNvPr id="30003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255AB0F2-C71C-4865-80F2-BD778A28C98B}" type="slidenum">
              <a:rPr lang="en-US" altLang="zh-CN" sz="1400"/>
              <a:t>97</a:t>
            </a:fld>
            <a:endParaRPr lang="en-US" altLang="zh-CN" sz="1400"/>
          </a:p>
        </p:txBody>
      </p:sp>
      <p:sp>
        <p:nvSpPr>
          <p:cNvPr id="300036" name="Rectangle 2"/>
          <p:cNvSpPr>
            <a:spLocks noGrp="1" noChangeArrowheads="1"/>
          </p:cNvSpPr>
          <p:nvPr>
            <p:ph type="title" idx="4294967295"/>
          </p:nvPr>
        </p:nvSpPr>
        <p:spPr>
          <a:xfrm>
            <a:off x="628650" y="365127"/>
            <a:ext cx="6012180" cy="1063624"/>
          </a:xfrm>
        </p:spPr>
        <p:txBody>
          <a:bodyPr>
            <a:normAutofit/>
          </a:bodyPr>
          <a:lstStyle/>
          <a:p>
            <a:pPr eaLnBrk="1" hangingPunct="1"/>
            <a:r>
              <a:rPr lang="zh-CN" altLang="en-US" sz="3600" b="1" dirty="0">
                <a:solidFill>
                  <a:srgbClr val="FF0000"/>
                </a:solidFill>
                <a:latin typeface="华文宋体" panose="02010600040101010101" pitchFamily="2" charset="-122"/>
                <a:ea typeface="华文宋体" panose="02010600040101010101" pitchFamily="2" charset="-122"/>
              </a:rPr>
              <a:t>当</a:t>
            </a:r>
            <a:r>
              <a:rPr lang="en-US" altLang="zh-CN" sz="3600" b="1" dirty="0" err="1">
                <a:solidFill>
                  <a:srgbClr val="FF0000"/>
                </a:solidFill>
                <a:latin typeface="华文宋体" panose="02010600040101010101" pitchFamily="2" charset="-122"/>
                <a:ea typeface="华文宋体" panose="02010600040101010101" pitchFamily="2" charset="-122"/>
              </a:rPr>
              <a:t>AN</a:t>
            </a:r>
            <a:r>
              <a:rPr lang="en-US" altLang="zh-CN" sz="3600" b="1" baseline="-30000" dirty="0" err="1">
                <a:solidFill>
                  <a:srgbClr val="FF0000"/>
                </a:solidFill>
                <a:latin typeface="华文宋体" panose="02010600040101010101" pitchFamily="2" charset="-122"/>
                <a:ea typeface="华文宋体" panose="02010600040101010101" pitchFamily="2" charset="-122"/>
              </a:rPr>
              <a:t>k</a:t>
            </a:r>
            <a:r>
              <a:rPr lang="zh-CN" altLang="en-US" sz="3600" b="1" dirty="0">
                <a:solidFill>
                  <a:srgbClr val="FF0000"/>
                </a:solidFill>
                <a:latin typeface="华文宋体" panose="02010600040101010101" pitchFamily="2" charset="-122"/>
                <a:ea typeface="华文宋体" panose="02010600040101010101" pitchFamily="2" charset="-122"/>
              </a:rPr>
              <a:t>的状态从</a:t>
            </a:r>
            <a:r>
              <a:rPr lang="en-US" altLang="zh-CN" sz="3600" b="1" dirty="0">
                <a:solidFill>
                  <a:srgbClr val="FF0000"/>
                </a:solidFill>
                <a:latin typeface="华文宋体" panose="02010600040101010101" pitchFamily="2" charset="-122"/>
                <a:ea typeface="华文宋体" panose="02010600040101010101" pitchFamily="2" charset="-122"/>
              </a:rPr>
              <a:t>o</a:t>
            </a:r>
            <a:r>
              <a:rPr lang="en-US" altLang="zh-CN" sz="3600" b="1" baseline="-30000" dirty="0">
                <a:solidFill>
                  <a:srgbClr val="FF0000"/>
                </a:solidFill>
                <a:latin typeface="华文宋体" panose="02010600040101010101" pitchFamily="2" charset="-122"/>
                <a:ea typeface="华文宋体" panose="02010600040101010101" pitchFamily="2" charset="-122"/>
              </a:rPr>
              <a:t>k</a:t>
            </a:r>
            <a:r>
              <a:rPr lang="zh-CN" altLang="en-US" sz="3600" b="1" dirty="0">
                <a:solidFill>
                  <a:srgbClr val="FF0000"/>
                </a:solidFill>
                <a:latin typeface="华文宋体" panose="02010600040101010101" pitchFamily="2" charset="-122"/>
                <a:ea typeface="华文宋体" panose="02010600040101010101" pitchFamily="2" charset="-122"/>
              </a:rPr>
              <a:t>变成</a:t>
            </a:r>
            <a:r>
              <a:rPr lang="en-US" altLang="zh-CN" sz="3600" b="1" dirty="0">
                <a:solidFill>
                  <a:srgbClr val="FF0000"/>
                </a:solidFill>
                <a:latin typeface="华文宋体" panose="02010600040101010101" pitchFamily="2" charset="-122"/>
                <a:ea typeface="华文宋体" panose="02010600040101010101" pitchFamily="2" charset="-122"/>
              </a:rPr>
              <a:t>o</a:t>
            </a:r>
            <a:r>
              <a:rPr lang="en-US" altLang="zh-CN" sz="3600" b="1" baseline="-30000" dirty="0">
                <a:solidFill>
                  <a:srgbClr val="FF0000"/>
                </a:solidFill>
                <a:latin typeface="华文宋体" panose="02010600040101010101" pitchFamily="2" charset="-122"/>
                <a:ea typeface="华文宋体" panose="02010600040101010101" pitchFamily="2" charset="-122"/>
              </a:rPr>
              <a:t>k</a:t>
            </a:r>
            <a:r>
              <a:rPr lang="en-US" altLang="zh-CN" sz="3600" b="1" dirty="0">
                <a:solidFill>
                  <a:srgbClr val="FF0000"/>
                </a:solidFill>
                <a:latin typeface="华文宋体" panose="02010600040101010101" pitchFamily="2" charset="-122"/>
                <a:ea typeface="华文宋体" panose="02010600040101010101" pitchFamily="2" charset="-122"/>
              </a:rPr>
              <a:t>′</a:t>
            </a:r>
          </a:p>
        </p:txBody>
      </p:sp>
      <p:sp>
        <p:nvSpPr>
          <p:cNvPr id="300037" name="Rectangle 3"/>
          <p:cNvSpPr>
            <a:spLocks noGrp="1" noChangeArrowheads="1"/>
          </p:cNvSpPr>
          <p:nvPr>
            <p:ph type="body" idx="4294967295"/>
          </p:nvPr>
        </p:nvSpPr>
        <p:spPr>
          <a:xfrm>
            <a:off x="457200" y="1600200"/>
            <a:ext cx="5989320" cy="609600"/>
          </a:xfrm>
        </p:spPr>
        <p:txBody>
          <a:bodyPr/>
          <a:lstStyle/>
          <a:p>
            <a:pPr eaLnBrk="1" hangingPunct="1">
              <a:buFontTx/>
              <a:buNone/>
            </a:pPr>
            <a:r>
              <a:rPr lang="en-US" altLang="zh-CN" b="1" dirty="0">
                <a:latin typeface="华文宋体" panose="02010600040101010101" pitchFamily="2" charset="-122"/>
                <a:ea typeface="华文宋体" panose="02010600040101010101" pitchFamily="2" charset="-122"/>
              </a:rPr>
              <a:t>2</a:t>
            </a:r>
            <a:r>
              <a:rPr lang="zh-CN" altLang="en-US" b="1" dirty="0">
                <a:latin typeface="华文宋体" panose="02010600040101010101" pitchFamily="2" charset="-122"/>
                <a:ea typeface="华文宋体" panose="02010600040101010101" pitchFamily="2" charset="-122"/>
              </a:rPr>
              <a:t>、</a:t>
            </a:r>
            <a:r>
              <a:rPr lang="en-US" altLang="zh-CN" b="1" dirty="0" err="1">
                <a:latin typeface="华文宋体" panose="02010600040101010101" pitchFamily="2" charset="-122"/>
                <a:ea typeface="华文宋体" panose="02010600040101010101" pitchFamily="2" charset="-122"/>
              </a:rPr>
              <a:t>AN</a:t>
            </a:r>
            <a:r>
              <a:rPr lang="en-US" altLang="zh-CN" b="1" baseline="-25000" dirty="0" err="1">
                <a:latin typeface="华文宋体" panose="02010600040101010101" pitchFamily="2" charset="-122"/>
                <a:ea typeface="华文宋体" panose="02010600040101010101" pitchFamily="2" charset="-122"/>
              </a:rPr>
              <a:t>k</a:t>
            </a:r>
            <a:r>
              <a:rPr lang="zh-CN" altLang="en-US" b="1" dirty="0">
                <a:solidFill>
                  <a:srgbClr val="FF0000"/>
                </a:solidFill>
                <a:latin typeface="华文宋体" panose="02010600040101010101" pitchFamily="2" charset="-122"/>
                <a:ea typeface="华文宋体" panose="02010600040101010101" pitchFamily="2" charset="-122"/>
              </a:rPr>
              <a:t>不是输入</a:t>
            </a:r>
            <a:r>
              <a:rPr lang="zh-CN" altLang="en-US" b="1" dirty="0">
                <a:latin typeface="华文宋体" panose="02010600040101010101" pitchFamily="2" charset="-122"/>
                <a:ea typeface="华文宋体" panose="02010600040101010101" pitchFamily="2" charset="-122"/>
              </a:rPr>
              <a:t>神经元</a:t>
            </a:r>
            <a:r>
              <a:rPr lang="zh-CN" altLang="en-US" dirty="0">
                <a:latin typeface="华文宋体" panose="02010600040101010101" pitchFamily="2" charset="-122"/>
                <a:ea typeface="华文宋体" panose="02010600040101010101" pitchFamily="2" charset="-122"/>
              </a:rPr>
              <a:t> </a:t>
            </a:r>
          </a:p>
        </p:txBody>
      </p:sp>
      <p:sp>
        <p:nvSpPr>
          <p:cNvPr id="300038" name="Rectangle 4"/>
          <p:cNvSpPr>
            <a:spLocks noChangeArrowheads="1"/>
          </p:cNvSpPr>
          <p:nvPr/>
        </p:nvSpPr>
        <p:spPr bwMode="auto">
          <a:xfrm>
            <a:off x="2719388" y="30099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aphicFrame>
        <p:nvGraphicFramePr>
          <p:cNvPr id="300039" name="对象 300038"/>
          <p:cNvGraphicFramePr>
            <a:graphicFrameLocks noChangeAspect="1"/>
          </p:cNvGraphicFramePr>
          <p:nvPr/>
        </p:nvGraphicFramePr>
        <p:xfrm>
          <a:off x="609600" y="2209800"/>
          <a:ext cx="8153400" cy="1844675"/>
        </p:xfrm>
        <a:graphic>
          <a:graphicData uri="http://schemas.openxmlformats.org/presentationml/2006/ole">
            <mc:AlternateContent xmlns:mc="http://schemas.openxmlformats.org/markup-compatibility/2006">
              <mc:Choice xmlns:v="urn:schemas-microsoft-com:vml" Requires="v">
                <p:oleObj spid="_x0000_s30930" r:id="rId3" imgW="3708400" imgH="838200" progId="Equation.3">
                  <p:embed/>
                </p:oleObj>
              </mc:Choice>
              <mc:Fallback>
                <p:oleObj r:id="rId3" imgW="3708400" imgH="838200" progId="Equation.3">
                  <p:embed/>
                  <p:pic>
                    <p:nvPicPr>
                      <p:cNvPr id="0" name="对象 3000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209800"/>
                        <a:ext cx="81534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00040" name="Rectangle 6"/>
          <p:cNvSpPr>
            <a:spLocks noChangeArrowheads="1"/>
          </p:cNvSpPr>
          <p:nvPr/>
        </p:nvSpPr>
        <p:spPr bwMode="auto">
          <a:xfrm>
            <a:off x="3005138" y="30241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aphicFrame>
        <p:nvGraphicFramePr>
          <p:cNvPr id="300041" name="对象 300040"/>
          <p:cNvGraphicFramePr>
            <a:graphicFrameLocks noChangeAspect="1"/>
          </p:cNvGraphicFramePr>
          <p:nvPr/>
        </p:nvGraphicFramePr>
        <p:xfrm>
          <a:off x="1127125" y="3984625"/>
          <a:ext cx="7194550" cy="2347913"/>
        </p:xfrm>
        <a:graphic>
          <a:graphicData uri="http://schemas.openxmlformats.org/presentationml/2006/ole">
            <mc:AlternateContent xmlns:mc="http://schemas.openxmlformats.org/markup-compatibility/2006">
              <mc:Choice xmlns:v="urn:schemas-microsoft-com:vml" Requires="v">
                <p:oleObj spid="_x0000_s30931" r:id="rId5" imgW="2794000" imgH="914400" progId="Equation.3">
                  <p:embed/>
                </p:oleObj>
              </mc:Choice>
              <mc:Fallback>
                <p:oleObj r:id="rId5" imgW="2794000" imgH="914400" progId="Equation.3">
                  <p:embed/>
                  <p:pic>
                    <p:nvPicPr>
                      <p:cNvPr id="0" name="对象 3000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7125" y="3984625"/>
                        <a:ext cx="7194550" cy="234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52086BAF-7C0F-4D8E-B812-CF2F80D8C091}"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89CBEE1-FF31-4528-BD91-89928EE2D67E}" type="datetime1">
              <a:rPr lang="zh-CN" altLang="en-US" sz="1400"/>
              <a:t>2025/5/30</a:t>
            </a:fld>
            <a:endParaRPr lang="zh-CN" altLang="en-US" sz="1400"/>
          </a:p>
        </p:txBody>
      </p:sp>
      <p:sp>
        <p:nvSpPr>
          <p:cNvPr id="301059"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0A963398-9C6D-45E3-A0F8-CB3554B28E8B}" type="slidenum">
              <a:rPr lang="en-US" altLang="zh-CN" sz="1400"/>
              <a:t>98</a:t>
            </a:fld>
            <a:endParaRPr lang="en-US" altLang="zh-CN" sz="1400"/>
          </a:p>
        </p:txBody>
      </p:sp>
      <p:sp>
        <p:nvSpPr>
          <p:cNvPr id="301060" name="Rectangle 2"/>
          <p:cNvSpPr>
            <a:spLocks noGrp="1" noChangeArrowheads="1"/>
          </p:cNvSpPr>
          <p:nvPr>
            <p:ph type="title" idx="4294967295"/>
          </p:nvPr>
        </p:nvSpPr>
        <p:spPr>
          <a:xfrm>
            <a:off x="628650" y="365126"/>
            <a:ext cx="7886700" cy="808037"/>
          </a:xfrm>
        </p:spPr>
        <p:txBody>
          <a:bodyPr>
            <a:normAutofit/>
          </a:bodyPr>
          <a:lstStyle/>
          <a:p>
            <a:pPr eaLnBrk="1" hangingPunct="1"/>
            <a:r>
              <a:rPr lang="zh-CN" altLang="en-US" sz="3600" b="1" dirty="0">
                <a:solidFill>
                  <a:srgbClr val="FF0000"/>
                </a:solidFill>
                <a:latin typeface="华文宋体" panose="02010600040101010101" pitchFamily="2" charset="-122"/>
                <a:ea typeface="华文宋体" panose="02010600040101010101" pitchFamily="2" charset="-122"/>
              </a:rPr>
              <a:t>当</a:t>
            </a:r>
            <a:r>
              <a:rPr lang="en-US" altLang="zh-CN" sz="3600" b="1" dirty="0" err="1">
                <a:solidFill>
                  <a:srgbClr val="FF0000"/>
                </a:solidFill>
                <a:latin typeface="华文宋体" panose="02010600040101010101" pitchFamily="2" charset="-122"/>
                <a:ea typeface="华文宋体" panose="02010600040101010101" pitchFamily="2" charset="-122"/>
              </a:rPr>
              <a:t>AN</a:t>
            </a:r>
            <a:r>
              <a:rPr lang="en-US" altLang="zh-CN" sz="3600" b="1" baseline="-30000" dirty="0" err="1">
                <a:solidFill>
                  <a:srgbClr val="FF0000"/>
                </a:solidFill>
                <a:latin typeface="华文宋体" panose="02010600040101010101" pitchFamily="2" charset="-122"/>
                <a:ea typeface="华文宋体" panose="02010600040101010101" pitchFamily="2" charset="-122"/>
              </a:rPr>
              <a:t>k</a:t>
            </a:r>
            <a:r>
              <a:rPr lang="zh-CN" altLang="en-US" sz="3600" b="1" dirty="0">
                <a:solidFill>
                  <a:srgbClr val="FF0000"/>
                </a:solidFill>
                <a:latin typeface="华文宋体" panose="02010600040101010101" pitchFamily="2" charset="-122"/>
                <a:ea typeface="华文宋体" panose="02010600040101010101" pitchFamily="2" charset="-122"/>
              </a:rPr>
              <a:t>的状态从</a:t>
            </a:r>
            <a:r>
              <a:rPr lang="en-US" altLang="zh-CN" sz="3600" b="1" dirty="0">
                <a:solidFill>
                  <a:srgbClr val="FF0000"/>
                </a:solidFill>
                <a:latin typeface="华文宋体" panose="02010600040101010101" pitchFamily="2" charset="-122"/>
                <a:ea typeface="华文宋体" panose="02010600040101010101" pitchFamily="2" charset="-122"/>
              </a:rPr>
              <a:t>o</a:t>
            </a:r>
            <a:r>
              <a:rPr lang="en-US" altLang="zh-CN" sz="3600" b="1" baseline="-30000" dirty="0">
                <a:solidFill>
                  <a:srgbClr val="FF0000"/>
                </a:solidFill>
                <a:latin typeface="华文宋体" panose="02010600040101010101" pitchFamily="2" charset="-122"/>
                <a:ea typeface="华文宋体" panose="02010600040101010101" pitchFamily="2" charset="-122"/>
              </a:rPr>
              <a:t>k</a:t>
            </a:r>
            <a:r>
              <a:rPr lang="zh-CN" altLang="en-US" sz="3600" b="1" dirty="0">
                <a:solidFill>
                  <a:srgbClr val="FF0000"/>
                </a:solidFill>
                <a:latin typeface="华文宋体" panose="02010600040101010101" pitchFamily="2" charset="-122"/>
                <a:ea typeface="华文宋体" panose="02010600040101010101" pitchFamily="2" charset="-122"/>
              </a:rPr>
              <a:t>变成</a:t>
            </a:r>
            <a:r>
              <a:rPr lang="en-US" altLang="zh-CN" sz="3600" b="1" dirty="0">
                <a:solidFill>
                  <a:srgbClr val="FF0000"/>
                </a:solidFill>
                <a:latin typeface="华文宋体" panose="02010600040101010101" pitchFamily="2" charset="-122"/>
                <a:ea typeface="华文宋体" panose="02010600040101010101" pitchFamily="2" charset="-122"/>
              </a:rPr>
              <a:t>o</a:t>
            </a:r>
            <a:r>
              <a:rPr lang="en-US" altLang="zh-CN" sz="3600" b="1" baseline="-30000" dirty="0">
                <a:solidFill>
                  <a:srgbClr val="FF0000"/>
                </a:solidFill>
                <a:latin typeface="华文宋体" panose="02010600040101010101" pitchFamily="2" charset="-122"/>
                <a:ea typeface="华文宋体" panose="02010600040101010101" pitchFamily="2" charset="-122"/>
              </a:rPr>
              <a:t>k</a:t>
            </a:r>
            <a:r>
              <a:rPr lang="en-US" altLang="zh-CN" sz="3600" b="1" dirty="0">
                <a:solidFill>
                  <a:srgbClr val="FF0000"/>
                </a:solidFill>
                <a:latin typeface="华文宋体" panose="02010600040101010101" pitchFamily="2" charset="-122"/>
                <a:ea typeface="华文宋体" panose="02010600040101010101" pitchFamily="2" charset="-122"/>
              </a:rPr>
              <a:t>′</a:t>
            </a:r>
          </a:p>
        </p:txBody>
      </p:sp>
      <p:sp>
        <p:nvSpPr>
          <p:cNvPr id="301061" name="Rectangle 3"/>
          <p:cNvSpPr>
            <a:spLocks noChangeArrowheads="1"/>
          </p:cNvSpPr>
          <p:nvPr/>
        </p:nvSpPr>
        <p:spPr bwMode="auto">
          <a:xfrm>
            <a:off x="3214688" y="2605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aphicFrame>
        <p:nvGraphicFramePr>
          <p:cNvPr id="301062" name="对象 301061"/>
          <p:cNvGraphicFramePr>
            <a:graphicFrameLocks noChangeAspect="1"/>
          </p:cNvGraphicFramePr>
          <p:nvPr/>
        </p:nvGraphicFramePr>
        <p:xfrm>
          <a:off x="571500" y="1235076"/>
          <a:ext cx="8001000" cy="3886200"/>
        </p:xfrm>
        <a:graphic>
          <a:graphicData uri="http://schemas.openxmlformats.org/presentationml/2006/ole">
            <mc:AlternateContent xmlns:mc="http://schemas.openxmlformats.org/markup-compatibility/2006">
              <mc:Choice xmlns:v="urn:schemas-microsoft-com:vml" Requires="v">
                <p:oleObj spid="_x0000_s31857" r:id="rId3" imgW="2717800" imgH="1651000" progId="Equation.3">
                  <p:embed/>
                </p:oleObj>
              </mc:Choice>
              <mc:Fallback>
                <p:oleObj r:id="rId3" imgW="2717800" imgH="1651000" progId="Equation.3">
                  <p:embed/>
                  <p:pic>
                    <p:nvPicPr>
                      <p:cNvPr id="0" name="对象 3010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 y="1235076"/>
                        <a:ext cx="80010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01063" name="Text Box 5"/>
          <p:cNvSpPr txBox="1">
            <a:spLocks noChangeArrowheads="1"/>
          </p:cNvSpPr>
          <p:nvPr/>
        </p:nvSpPr>
        <p:spPr bwMode="auto">
          <a:xfrm>
            <a:off x="266700" y="5232402"/>
            <a:ext cx="8610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zh-CN" altLang="en-US" b="1" dirty="0">
                <a:latin typeface="华文宋体" panose="02010600040101010101" pitchFamily="2" charset="-122"/>
                <a:ea typeface="华文宋体" panose="02010600040101010101" pitchFamily="2" charset="-122"/>
              </a:rPr>
              <a:t>无论</a:t>
            </a:r>
            <a:r>
              <a:rPr lang="en-US" altLang="zh-CN" b="1" dirty="0" err="1">
                <a:latin typeface="华文宋体" panose="02010600040101010101" pitchFamily="2" charset="-122"/>
                <a:ea typeface="华文宋体" panose="02010600040101010101" pitchFamily="2" charset="-122"/>
              </a:rPr>
              <a:t>AN</a:t>
            </a:r>
            <a:r>
              <a:rPr lang="en-US" altLang="zh-CN" b="1" baseline="-30000" dirty="0" err="1">
                <a:latin typeface="华文宋体" panose="02010600040101010101" pitchFamily="2" charset="-122"/>
                <a:ea typeface="华文宋体" panose="02010600040101010101" pitchFamily="2" charset="-122"/>
              </a:rPr>
              <a:t>k</a:t>
            </a:r>
            <a:r>
              <a:rPr lang="zh-CN" altLang="en-US" b="1" dirty="0">
                <a:latin typeface="华文宋体" panose="02010600040101010101" pitchFamily="2" charset="-122"/>
                <a:ea typeface="华文宋体" panose="02010600040101010101" pitchFamily="2" charset="-122"/>
              </a:rPr>
              <a:t>的状态是如何变化的，总有</a:t>
            </a:r>
            <a:r>
              <a:rPr lang="en-US" altLang="zh-CN" b="1" dirty="0">
                <a:latin typeface="华文宋体" panose="02010600040101010101" pitchFamily="2" charset="-122"/>
                <a:ea typeface="华文宋体" panose="02010600040101010101" pitchFamily="2" charset="-122"/>
              </a:rPr>
              <a:t>ΔΕ≤ 0</a:t>
            </a:r>
            <a:r>
              <a:rPr lang="en-US" altLang="zh-CN" sz="1800" dirty="0">
                <a:latin typeface="华文宋体" panose="02010600040101010101" pitchFamily="2" charset="-122"/>
                <a:ea typeface="华文宋体" panose="02010600040101010101" pitchFamily="2" charset="-122"/>
              </a:rPr>
              <a:t> </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B04E1718-6EA9-44A2-B100-31865C298EBB}"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2082"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DFC6161-ED69-40CE-B12F-2F3AE3070322}" type="datetime1">
              <a:rPr lang="zh-CN" altLang="en-US" sz="1400"/>
              <a:t>2025/5/30</a:t>
            </a:fld>
            <a:endParaRPr lang="zh-CN" altLang="en-US" sz="1400"/>
          </a:p>
        </p:txBody>
      </p:sp>
      <p:sp>
        <p:nvSpPr>
          <p:cNvPr id="302083"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430C2900-C39A-4E70-B2D1-EE2241CF596F}" type="slidenum">
              <a:rPr lang="en-US" altLang="zh-CN" sz="1400"/>
              <a:t>99</a:t>
            </a:fld>
            <a:endParaRPr lang="en-US" altLang="zh-CN" sz="1400"/>
          </a:p>
        </p:txBody>
      </p:sp>
      <p:sp>
        <p:nvSpPr>
          <p:cNvPr id="302084" name="Rectangle 2"/>
          <p:cNvSpPr>
            <a:spLocks noGrp="1" noChangeArrowheads="1"/>
          </p:cNvSpPr>
          <p:nvPr>
            <p:ph type="title" idx="4294967295"/>
          </p:nvPr>
        </p:nvSpPr>
        <p:spPr>
          <a:xfrm>
            <a:off x="628650" y="365126"/>
            <a:ext cx="6423660" cy="857249"/>
          </a:xfrm>
        </p:spPr>
        <p:txBody>
          <a:bodyPr>
            <a:normAutofit/>
          </a:bodyPr>
          <a:lstStyle/>
          <a:p>
            <a:pPr eaLnBrk="1" hangingPunct="1"/>
            <a:r>
              <a:rPr lang="en-US" altLang="zh-CN" sz="4000" b="1" dirty="0">
                <a:solidFill>
                  <a:srgbClr val="FF0000"/>
                </a:solidFill>
                <a:latin typeface="华文宋体" panose="02010600040101010101" pitchFamily="2" charset="-122"/>
                <a:ea typeface="华文宋体" panose="02010600040101010101" pitchFamily="2" charset="-122"/>
              </a:rPr>
              <a:t>11.4 </a:t>
            </a:r>
            <a:r>
              <a:rPr lang="zh-CN" altLang="en-US" sz="4000" b="1" dirty="0">
                <a:solidFill>
                  <a:srgbClr val="FF0000"/>
                </a:solidFill>
                <a:latin typeface="华文宋体" panose="02010600040101010101" pitchFamily="2" charset="-122"/>
                <a:ea typeface="华文宋体" panose="02010600040101010101" pitchFamily="2" charset="-122"/>
              </a:rPr>
              <a:t>统计</a:t>
            </a:r>
            <a:r>
              <a:rPr lang="en-US" altLang="zh-CN" sz="4000" b="1" dirty="0">
                <a:solidFill>
                  <a:srgbClr val="FF0000"/>
                </a:solidFill>
                <a:latin typeface="华文宋体" panose="02010600040101010101" pitchFamily="2" charset="-122"/>
                <a:ea typeface="华文宋体" panose="02010600040101010101" pitchFamily="2" charset="-122"/>
              </a:rPr>
              <a:t>Hopfield</a:t>
            </a:r>
            <a:r>
              <a:rPr lang="zh-CN" altLang="en-US" sz="4000" b="1" dirty="0">
                <a:solidFill>
                  <a:srgbClr val="FF0000"/>
                </a:solidFill>
                <a:latin typeface="华文宋体" panose="02010600040101010101" pitchFamily="2" charset="-122"/>
                <a:ea typeface="华文宋体" panose="02010600040101010101" pitchFamily="2" charset="-122"/>
              </a:rPr>
              <a:t>网</a:t>
            </a:r>
          </a:p>
        </p:txBody>
      </p:sp>
      <p:sp>
        <p:nvSpPr>
          <p:cNvPr id="302085" name="Rectangle 3"/>
          <p:cNvSpPr>
            <a:spLocks noGrp="1" noChangeArrowheads="1"/>
          </p:cNvSpPr>
          <p:nvPr>
            <p:ph type="body" idx="4294967295"/>
          </p:nvPr>
        </p:nvSpPr>
        <p:spPr>
          <a:xfrm>
            <a:off x="617220" y="1222374"/>
            <a:ext cx="7555230" cy="2332355"/>
          </a:xfrm>
        </p:spPr>
        <p:txBody>
          <a:bodyPr>
            <a:normAutofit/>
          </a:bodyPr>
          <a:lstStyle/>
          <a:p>
            <a:pPr eaLnBrk="1" hangingPunct="1">
              <a:lnSpc>
                <a:spcPct val="120000"/>
              </a:lnSpc>
            </a:pPr>
            <a:r>
              <a:rPr lang="zh-CN" altLang="en-US" b="1" dirty="0">
                <a:latin typeface="华文宋体" panose="02010600040101010101" pitchFamily="2" charset="-122"/>
                <a:ea typeface="华文宋体" panose="02010600040101010101" pitchFamily="2" charset="-122"/>
              </a:rPr>
              <a:t>统计</a:t>
            </a:r>
            <a:r>
              <a:rPr lang="en-US" altLang="zh-CN" b="1" dirty="0">
                <a:latin typeface="华文宋体" panose="02010600040101010101" pitchFamily="2" charset="-122"/>
                <a:ea typeface="华文宋体" panose="02010600040101010101" pitchFamily="2" charset="-122"/>
              </a:rPr>
              <a:t>Hopfield</a:t>
            </a:r>
            <a:r>
              <a:rPr lang="zh-CN" altLang="en-US" b="1" dirty="0">
                <a:latin typeface="华文宋体" panose="02010600040101010101" pitchFamily="2" charset="-122"/>
                <a:ea typeface="华文宋体" panose="02010600040101010101" pitchFamily="2" charset="-122"/>
              </a:rPr>
              <a:t>网</a:t>
            </a:r>
            <a:r>
              <a:rPr lang="zh-CN" altLang="en-US" dirty="0">
                <a:latin typeface="华文宋体" panose="02010600040101010101" pitchFamily="2" charset="-122"/>
                <a:ea typeface="华文宋体" panose="02010600040101010101" pitchFamily="2" charset="-122"/>
              </a:rPr>
              <a:t> </a:t>
            </a:r>
          </a:p>
          <a:p>
            <a:pPr lvl="1" eaLnBrk="1" hangingPunct="1">
              <a:lnSpc>
                <a:spcPct val="120000"/>
              </a:lnSpc>
            </a:pPr>
            <a:r>
              <a:rPr lang="zh-CN" altLang="en-US" sz="2800" b="1" dirty="0">
                <a:latin typeface="华文宋体" panose="02010600040101010101" pitchFamily="2" charset="-122"/>
                <a:ea typeface="华文宋体" panose="02010600040101010101" pitchFamily="2" charset="-122"/>
              </a:rPr>
              <a:t>在网络运行中，神经元状态与 “人工温度”确定的概率相关</a:t>
            </a:r>
          </a:p>
          <a:p>
            <a:pPr lvl="1" eaLnBrk="1" hangingPunct="1">
              <a:lnSpc>
                <a:spcPct val="120000"/>
              </a:lnSpc>
            </a:pPr>
            <a:r>
              <a:rPr lang="zh-CN" altLang="en-US" sz="2800" b="1" dirty="0">
                <a:latin typeface="华文宋体" panose="02010600040101010101" pitchFamily="2" charset="-122"/>
                <a:ea typeface="华文宋体" panose="02010600040101010101" pitchFamily="2" charset="-122"/>
              </a:rPr>
              <a:t>网络运行模拟金属退火过程</a:t>
            </a:r>
          </a:p>
        </p:txBody>
      </p:sp>
      <p:graphicFrame>
        <p:nvGraphicFramePr>
          <p:cNvPr id="302086" name="对象 302085"/>
          <p:cNvGraphicFramePr>
            <a:graphicFrameLocks noChangeAspect="1"/>
          </p:cNvGraphicFramePr>
          <p:nvPr/>
        </p:nvGraphicFramePr>
        <p:xfrm>
          <a:off x="381000" y="3962400"/>
          <a:ext cx="3582988" cy="1482725"/>
        </p:xfrm>
        <a:graphic>
          <a:graphicData uri="http://schemas.openxmlformats.org/presentationml/2006/ole">
            <mc:AlternateContent xmlns:mc="http://schemas.openxmlformats.org/markup-compatibility/2006">
              <mc:Choice xmlns:v="urn:schemas-microsoft-com:vml" Requires="v">
                <p:oleObj spid="_x0000_s32882" r:id="rId3" imgW="1485265" imgH="584200" progId="Equation.3">
                  <p:embed/>
                </p:oleObj>
              </mc:Choice>
              <mc:Fallback>
                <p:oleObj r:id="rId3" imgW="1485265" imgH="584200" progId="Equation.3">
                  <p:embed/>
                  <p:pic>
                    <p:nvPicPr>
                      <p:cNvPr id="0" name="对象 30208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3962400"/>
                        <a:ext cx="3582988" cy="148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02087" name="Rectangle 5"/>
          <p:cNvSpPr>
            <a:spLocks noChangeArrowheads="1"/>
          </p:cNvSpPr>
          <p:nvPr/>
        </p:nvSpPr>
        <p:spPr bwMode="auto">
          <a:xfrm>
            <a:off x="4191000" y="3810000"/>
            <a:ext cx="4118610" cy="2202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lnSpc>
                <a:spcPct val="90000"/>
              </a:lnSpc>
              <a:buFontTx/>
              <a:buNone/>
            </a:pPr>
            <a:r>
              <a:rPr lang="en-US" altLang="zh-CN" sz="2800" b="1" i="1" dirty="0">
                <a:latin typeface="华文宋体" panose="02010600040101010101" pitchFamily="2" charset="-122"/>
                <a:ea typeface="华文宋体" panose="02010600040101010101" pitchFamily="2" charset="-122"/>
              </a:rPr>
              <a:t>p</a:t>
            </a:r>
            <a:r>
              <a:rPr lang="en-US" altLang="zh-CN" sz="2800" b="1" i="1" baseline="-30000" dirty="0">
                <a:latin typeface="华文宋体" panose="02010600040101010101" pitchFamily="2" charset="-122"/>
                <a:ea typeface="华文宋体" panose="02010600040101010101" pitchFamily="2" charset="-122"/>
              </a:rPr>
              <a:t>i</a:t>
            </a:r>
            <a:r>
              <a:rPr lang="zh-CN" altLang="en-US" sz="2800" b="1" dirty="0">
                <a:latin typeface="华文宋体" panose="02010600040101010101" pitchFamily="2" charset="-122"/>
                <a:ea typeface="华文宋体" panose="02010600040101010101" pitchFamily="2" charset="-122"/>
              </a:rPr>
              <a:t>：</a:t>
            </a:r>
            <a:r>
              <a:rPr lang="en-US" altLang="zh-CN" sz="2800" b="1" dirty="0" err="1">
                <a:latin typeface="华文宋体" panose="02010600040101010101" pitchFamily="2" charset="-122"/>
                <a:ea typeface="华文宋体" panose="02010600040101010101" pitchFamily="2" charset="-122"/>
              </a:rPr>
              <a:t>AN</a:t>
            </a:r>
            <a:r>
              <a:rPr lang="en-US" altLang="zh-CN" sz="2800" b="1" baseline="-30000" dirty="0" err="1">
                <a:latin typeface="华文宋体" panose="02010600040101010101" pitchFamily="2" charset="-122"/>
                <a:ea typeface="华文宋体" panose="02010600040101010101" pitchFamily="2" charset="-122"/>
              </a:rPr>
              <a:t>i</a:t>
            </a:r>
            <a:r>
              <a:rPr lang="zh-CN" altLang="en-US" sz="2800" b="1" dirty="0">
                <a:latin typeface="华文宋体" panose="02010600040101010101" pitchFamily="2" charset="-122"/>
                <a:ea typeface="华文宋体" panose="02010600040101010101" pitchFamily="2" charset="-122"/>
              </a:rPr>
              <a:t>的状态取</a:t>
            </a:r>
            <a:r>
              <a:rPr lang="en-US" altLang="zh-CN" sz="2800" b="1" dirty="0">
                <a:latin typeface="华文宋体" panose="02010600040101010101" pitchFamily="2" charset="-122"/>
                <a:ea typeface="华文宋体" panose="02010600040101010101" pitchFamily="2" charset="-122"/>
              </a:rPr>
              <a:t>1</a:t>
            </a:r>
            <a:r>
              <a:rPr lang="zh-CN" altLang="en-US" sz="2800" b="1" dirty="0">
                <a:latin typeface="华文宋体" panose="02010600040101010101" pitchFamily="2" charset="-122"/>
                <a:ea typeface="华文宋体" panose="02010600040101010101" pitchFamily="2" charset="-122"/>
              </a:rPr>
              <a:t>的概率</a:t>
            </a:r>
          </a:p>
          <a:p>
            <a:pPr algn="just" eaLnBrk="1" hangingPunct="1">
              <a:lnSpc>
                <a:spcPct val="90000"/>
              </a:lnSpc>
              <a:buFontTx/>
              <a:buNone/>
            </a:pPr>
            <a:r>
              <a:rPr lang="en-US" altLang="zh-CN" sz="2800" b="1" i="1" dirty="0" err="1">
                <a:latin typeface="华文宋体" panose="02010600040101010101" pitchFamily="2" charset="-122"/>
                <a:ea typeface="华文宋体" panose="02010600040101010101" pitchFamily="2" charset="-122"/>
              </a:rPr>
              <a:t>net</a:t>
            </a:r>
            <a:r>
              <a:rPr lang="en-US" altLang="zh-CN" sz="2800" b="1" i="1" baseline="-30000" dirty="0" err="1">
                <a:latin typeface="华文宋体" panose="02010600040101010101" pitchFamily="2" charset="-122"/>
                <a:ea typeface="华文宋体" panose="02010600040101010101" pitchFamily="2" charset="-122"/>
              </a:rPr>
              <a:t>i</a:t>
            </a:r>
            <a:r>
              <a:rPr lang="zh-CN" altLang="en-US" sz="2800" b="1" dirty="0">
                <a:latin typeface="华文宋体" panose="02010600040101010101" pitchFamily="2" charset="-122"/>
                <a:ea typeface="华文宋体" panose="02010600040101010101" pitchFamily="2" charset="-122"/>
              </a:rPr>
              <a:t>：</a:t>
            </a:r>
            <a:r>
              <a:rPr lang="en-US" altLang="zh-CN" sz="2800" b="1" dirty="0" err="1">
                <a:latin typeface="华文宋体" panose="02010600040101010101" pitchFamily="2" charset="-122"/>
                <a:ea typeface="华文宋体" panose="02010600040101010101" pitchFamily="2" charset="-122"/>
              </a:rPr>
              <a:t>AN</a:t>
            </a:r>
            <a:r>
              <a:rPr lang="en-US" altLang="zh-CN" sz="2800" b="1" baseline="-30000" dirty="0" err="1">
                <a:latin typeface="华文宋体" panose="02010600040101010101" pitchFamily="2" charset="-122"/>
                <a:ea typeface="华文宋体" panose="02010600040101010101" pitchFamily="2" charset="-122"/>
              </a:rPr>
              <a:t>i</a:t>
            </a:r>
            <a:r>
              <a:rPr lang="zh-CN" altLang="en-US" sz="2800" b="1" dirty="0">
                <a:latin typeface="华文宋体" panose="02010600040101010101" pitchFamily="2" charset="-122"/>
                <a:ea typeface="华文宋体" panose="02010600040101010101" pitchFamily="2" charset="-122"/>
              </a:rPr>
              <a:t>所获网络输入</a:t>
            </a:r>
          </a:p>
          <a:p>
            <a:pPr eaLnBrk="1" hangingPunct="1">
              <a:lnSpc>
                <a:spcPct val="90000"/>
              </a:lnSpc>
              <a:buFontTx/>
              <a:buNone/>
            </a:pPr>
            <a:r>
              <a:rPr lang="en-US" altLang="zh-CN" sz="2800" b="1" i="1" dirty="0" err="1">
                <a:latin typeface="华文宋体" panose="02010600040101010101" pitchFamily="2" charset="-122"/>
                <a:ea typeface="华文宋体" panose="02010600040101010101" pitchFamily="2" charset="-122"/>
                <a:cs typeface="Times New Roman" panose="02020603050405020304" pitchFamily="18" charset="0"/>
              </a:rPr>
              <a:t>θ</a:t>
            </a:r>
            <a:r>
              <a:rPr lang="en-US" altLang="zh-CN" sz="2800" b="1" i="1" baseline="-30000" dirty="0" err="1">
                <a:latin typeface="华文宋体" panose="02010600040101010101" pitchFamily="2" charset="-122"/>
                <a:ea typeface="华文宋体" panose="02010600040101010101" pitchFamily="2" charset="-122"/>
              </a:rPr>
              <a:t>i</a:t>
            </a:r>
            <a:r>
              <a:rPr lang="zh-CN" altLang="en-US" sz="2800" b="1" dirty="0">
                <a:latin typeface="华文宋体" panose="02010600040101010101" pitchFamily="2" charset="-122"/>
                <a:ea typeface="华文宋体" panose="02010600040101010101" pitchFamily="2" charset="-122"/>
              </a:rPr>
              <a:t>：</a:t>
            </a:r>
            <a:r>
              <a:rPr lang="en-US" altLang="zh-CN" sz="2800" b="1" dirty="0" err="1">
                <a:latin typeface="华文宋体" panose="02010600040101010101" pitchFamily="2" charset="-122"/>
                <a:ea typeface="华文宋体" panose="02010600040101010101" pitchFamily="2" charset="-122"/>
              </a:rPr>
              <a:t>AN</a:t>
            </a:r>
            <a:r>
              <a:rPr lang="en-US" altLang="zh-CN" sz="2800" b="1" baseline="-30000" dirty="0" err="1">
                <a:latin typeface="华文宋体" panose="02010600040101010101" pitchFamily="2" charset="-122"/>
                <a:ea typeface="华文宋体" panose="02010600040101010101" pitchFamily="2" charset="-122"/>
              </a:rPr>
              <a:t>i</a:t>
            </a:r>
            <a:r>
              <a:rPr lang="zh-CN" altLang="en-US" sz="2800" b="1" dirty="0">
                <a:latin typeface="华文宋体" panose="02010600040101010101" pitchFamily="2" charset="-122"/>
                <a:ea typeface="华文宋体" panose="02010600040101010101" pitchFamily="2" charset="-122"/>
              </a:rPr>
              <a:t>的阈值</a:t>
            </a:r>
          </a:p>
          <a:p>
            <a:pPr eaLnBrk="1" hangingPunct="1">
              <a:lnSpc>
                <a:spcPct val="90000"/>
              </a:lnSpc>
              <a:buFontTx/>
              <a:buNone/>
            </a:pPr>
            <a:r>
              <a:rPr lang="en-US" altLang="zh-CN" sz="2800" b="1" i="1" dirty="0">
                <a:latin typeface="华文宋体" panose="02010600040101010101" pitchFamily="2" charset="-122"/>
                <a:ea typeface="华文宋体" panose="02010600040101010101" pitchFamily="2" charset="-122"/>
              </a:rPr>
              <a:t>T</a:t>
            </a:r>
            <a:r>
              <a:rPr lang="zh-CN" altLang="en-US" sz="2800" b="1" dirty="0">
                <a:latin typeface="华文宋体" panose="02010600040101010101" pitchFamily="2" charset="-122"/>
                <a:ea typeface="华文宋体" panose="02010600040101010101" pitchFamily="2" charset="-122"/>
              </a:rPr>
              <a:t>：系统的人工温度</a:t>
            </a:r>
            <a:r>
              <a:rPr lang="zh-CN" altLang="en-US" dirty="0">
                <a:latin typeface="华文宋体" panose="02010600040101010101" pitchFamily="2" charset="-122"/>
                <a:ea typeface="华文宋体" panose="02010600040101010101" pitchFamily="2" charset="-122"/>
              </a:rPr>
              <a:t> </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76167AA3-4367-4B30-AEF0-21E89834A734}" type="datetime1">
              <a:rPr lang="zh-CN" altLang="en-US" smtClean="0">
                <a:latin typeface="Times New Roman" panose="02020603050405020304" pitchFamily="18" charset="0"/>
              </a:rPr>
              <a:t>2025/5/30</a:t>
            </a:fld>
            <a:endParaRPr lang="zh-CN" altLang="en-US">
              <a:latin typeface="Times New Roman" panose="02020603050405020304" pitchFamily="18" charset="0"/>
            </a:endParaRPr>
          </a:p>
        </p:txBody>
      </p:sp>
      <p:sp>
        <p:nvSpPr>
          <p:cNvPr id="9" name="长方形 3"/>
          <p:cNvSpPr/>
          <p:nvPr/>
        </p:nvSpPr>
        <p:spPr>
          <a:xfrm>
            <a:off x="8439682" y="0"/>
            <a:ext cx="694531"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nvGrpSpPr>
          <p:cNvPr id="10" name="组合 9"/>
          <p:cNvGrpSpPr/>
          <p:nvPr/>
        </p:nvGrpSpPr>
        <p:grpSpPr>
          <a:xfrm>
            <a:off x="8400804" y="0"/>
            <a:ext cx="851355" cy="6858000"/>
            <a:chOff x="8400804" y="0"/>
            <a:chExt cx="851355" cy="6858000"/>
          </a:xfrm>
        </p:grpSpPr>
        <p:grpSp>
          <p:nvGrpSpPr>
            <p:cNvPr id="11" name="组 9"/>
            <p:cNvGrpSpPr/>
            <p:nvPr/>
          </p:nvGrpSpPr>
          <p:grpSpPr>
            <a:xfrm>
              <a:off x="8400804" y="0"/>
              <a:ext cx="733409" cy="6858000"/>
              <a:chOff x="9055676" y="0"/>
              <a:chExt cx="3136324" cy="6858000"/>
            </a:xfrm>
          </p:grpSpPr>
          <p:sp>
            <p:nvSpPr>
              <p:cNvPr id="13"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矩形 15"/>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7"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2" name="图形 11" descr="衬衫"/>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02085">
                                            <p:txEl>
                                              <p:pRg st="0" end="0"/>
                                            </p:txEl>
                                          </p:spTgt>
                                        </p:tgtEl>
                                        <p:attrNameLst>
                                          <p:attrName>style.visibility</p:attrName>
                                        </p:attrNameLst>
                                      </p:cBhvr>
                                      <p:to>
                                        <p:strVal val="visible"/>
                                      </p:to>
                                    </p:set>
                                    <p:anim calcmode="lin" valueType="num">
                                      <p:cBhvr additive="base">
                                        <p:cTn id="7" dur="500" fill="hold"/>
                                        <p:tgtEl>
                                          <p:spTgt spid="30208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0208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02085">
                                            <p:txEl>
                                              <p:pRg st="1" end="1"/>
                                            </p:txEl>
                                          </p:spTgt>
                                        </p:tgtEl>
                                        <p:attrNameLst>
                                          <p:attrName>style.visibility</p:attrName>
                                        </p:attrNameLst>
                                      </p:cBhvr>
                                      <p:to>
                                        <p:strVal val="visible"/>
                                      </p:to>
                                    </p:set>
                                    <p:anim calcmode="lin" valueType="num">
                                      <p:cBhvr additive="base">
                                        <p:cTn id="11" dur="500" fill="hold"/>
                                        <p:tgtEl>
                                          <p:spTgt spid="302085">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02085">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02085">
                                            <p:txEl>
                                              <p:pRg st="2" end="2"/>
                                            </p:txEl>
                                          </p:spTgt>
                                        </p:tgtEl>
                                        <p:attrNameLst>
                                          <p:attrName>style.visibility</p:attrName>
                                        </p:attrNameLst>
                                      </p:cBhvr>
                                      <p:to>
                                        <p:strVal val="visible"/>
                                      </p:to>
                                    </p:set>
                                    <p:anim calcmode="lin" valueType="num">
                                      <p:cBhvr additive="base">
                                        <p:cTn id="15" dur="500" fill="hold"/>
                                        <p:tgtEl>
                                          <p:spTgt spid="302085">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0208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302086"/>
                                        </p:tgtEl>
                                        <p:attrNameLst>
                                          <p:attrName>style.visibility</p:attrName>
                                        </p:attrNameLst>
                                      </p:cBhvr>
                                      <p:to>
                                        <p:strVal val="visible"/>
                                      </p:to>
                                    </p:set>
                                    <p:anim calcmode="lin" valueType="num">
                                      <p:cBhvr additive="base">
                                        <p:cTn id="21" dur="500" fill="hold"/>
                                        <p:tgtEl>
                                          <p:spTgt spid="302086"/>
                                        </p:tgtEl>
                                        <p:attrNameLst>
                                          <p:attrName>ppt_x</p:attrName>
                                        </p:attrNameLst>
                                      </p:cBhvr>
                                      <p:tavLst>
                                        <p:tav tm="0">
                                          <p:val>
                                            <p:strVal val="0-#ppt_w/2"/>
                                          </p:val>
                                        </p:tav>
                                        <p:tav tm="100000">
                                          <p:val>
                                            <p:strVal val="#ppt_x"/>
                                          </p:val>
                                        </p:tav>
                                      </p:tavLst>
                                    </p:anim>
                                    <p:anim calcmode="lin" valueType="num">
                                      <p:cBhvr additive="base">
                                        <p:cTn id="22" dur="500" fill="hold"/>
                                        <p:tgtEl>
                                          <p:spTgt spid="302086"/>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302087">
                                            <p:txEl>
                                              <p:pRg st="0" end="0"/>
                                            </p:txEl>
                                          </p:spTgt>
                                        </p:tgtEl>
                                        <p:attrNameLst>
                                          <p:attrName>style.visibility</p:attrName>
                                        </p:attrNameLst>
                                      </p:cBhvr>
                                      <p:to>
                                        <p:strVal val="visible"/>
                                      </p:to>
                                    </p:set>
                                    <p:anim calcmode="lin" valueType="num">
                                      <p:cBhvr additive="base">
                                        <p:cTn id="27" dur="500" fill="hold"/>
                                        <p:tgtEl>
                                          <p:spTgt spid="302087">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0208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302087">
                                            <p:txEl>
                                              <p:pRg st="1" end="1"/>
                                            </p:txEl>
                                          </p:spTgt>
                                        </p:tgtEl>
                                        <p:attrNameLst>
                                          <p:attrName>style.visibility</p:attrName>
                                        </p:attrNameLst>
                                      </p:cBhvr>
                                      <p:to>
                                        <p:strVal val="visible"/>
                                      </p:to>
                                    </p:set>
                                    <p:anim calcmode="lin" valueType="num">
                                      <p:cBhvr additive="base">
                                        <p:cTn id="33" dur="500" fill="hold"/>
                                        <p:tgtEl>
                                          <p:spTgt spid="302087">
                                            <p:txEl>
                                              <p:pRg st="1" end="1"/>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0208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302087">
                                            <p:txEl>
                                              <p:pRg st="2" end="2"/>
                                            </p:txEl>
                                          </p:spTgt>
                                        </p:tgtEl>
                                        <p:attrNameLst>
                                          <p:attrName>style.visibility</p:attrName>
                                        </p:attrNameLst>
                                      </p:cBhvr>
                                      <p:to>
                                        <p:strVal val="visible"/>
                                      </p:to>
                                    </p:set>
                                    <p:anim calcmode="lin" valueType="num">
                                      <p:cBhvr additive="base">
                                        <p:cTn id="39" dur="500" fill="hold"/>
                                        <p:tgtEl>
                                          <p:spTgt spid="302087">
                                            <p:txEl>
                                              <p:pRg st="2" end="2"/>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30208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302087">
                                            <p:txEl>
                                              <p:pRg st="3" end="3"/>
                                            </p:txEl>
                                          </p:spTgt>
                                        </p:tgtEl>
                                        <p:attrNameLst>
                                          <p:attrName>style.visibility</p:attrName>
                                        </p:attrNameLst>
                                      </p:cBhvr>
                                      <p:to>
                                        <p:strVal val="visible"/>
                                      </p:to>
                                    </p:set>
                                    <p:anim calcmode="lin" valueType="num">
                                      <p:cBhvr additive="base">
                                        <p:cTn id="45" dur="500" fill="hold"/>
                                        <p:tgtEl>
                                          <p:spTgt spid="302087">
                                            <p:txEl>
                                              <p:pRg st="3" end="3"/>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30208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085" grpId="0" build="p"/>
      <p:bldP spid="302087"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TI5M2RiODA0NTBiYWFhMzdhMzhkZjY3OGU3YjQyODcifQ=="/>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19"/>
  <p:tag name="KSO_WM_TEMPLATE_MASTER_TYPE" val="0"/>
  <p:tag name="KSO_WM_TEMPLATE_COLOR_TYPE"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实验室安全</Template>
  <TotalTime>0</TotalTime>
  <Words>15720</Words>
  <Application>Microsoft Office PowerPoint</Application>
  <PresentationFormat>全屏显示(4:3)</PresentationFormat>
  <Paragraphs>1762</Paragraphs>
  <Slides>217</Slides>
  <Notes>27</Notes>
  <HiddenSlides>0</HiddenSlides>
  <MMClips>0</MMClips>
  <ScaleCrop>false</ScaleCrop>
  <HeadingPairs>
    <vt:vector size="8" baseType="variant">
      <vt:variant>
        <vt:lpstr>已用的字体</vt:lpstr>
      </vt:variant>
      <vt:variant>
        <vt:i4>27</vt:i4>
      </vt:variant>
      <vt:variant>
        <vt:lpstr>主题</vt:lpstr>
      </vt:variant>
      <vt:variant>
        <vt:i4>1</vt:i4>
      </vt:variant>
      <vt:variant>
        <vt:lpstr>嵌入 OLE 服务器</vt:lpstr>
      </vt:variant>
      <vt:variant>
        <vt:i4>2</vt:i4>
      </vt:variant>
      <vt:variant>
        <vt:lpstr>幻灯片标题</vt:lpstr>
      </vt:variant>
      <vt:variant>
        <vt:i4>217</vt:i4>
      </vt:variant>
    </vt:vector>
  </HeadingPairs>
  <TitlesOfParts>
    <vt:vector size="247" baseType="lpstr">
      <vt:lpstr>-apple-system</vt:lpstr>
      <vt:lpstr>Microsoft YaHei UI</vt:lpstr>
      <vt:lpstr>Microsoft YaHei UI Light</vt:lpstr>
      <vt:lpstr>MS Mincho</vt:lpstr>
      <vt:lpstr>TimesNewRomanPS-ItalicMT</vt:lpstr>
      <vt:lpstr>TimesNewRomanPSMT</vt:lpstr>
      <vt:lpstr>等线</vt:lpstr>
      <vt:lpstr>黑体</vt:lpstr>
      <vt:lpstr>华文楷体</vt:lpstr>
      <vt:lpstr>华文宋体</vt:lpstr>
      <vt:lpstr>华文新魏</vt:lpstr>
      <vt:lpstr>楷体</vt:lpstr>
      <vt:lpstr>隶书</vt:lpstr>
      <vt:lpstr>宋体</vt:lpstr>
      <vt:lpstr>微软雅黑</vt:lpstr>
      <vt:lpstr>幼圆</vt:lpstr>
      <vt:lpstr>Arial</vt:lpstr>
      <vt:lpstr>Calibri</vt:lpstr>
      <vt:lpstr>Calibri Light</vt:lpstr>
      <vt:lpstr>Cambria Math</vt:lpstr>
      <vt:lpstr>Comic Sans MS</vt:lpstr>
      <vt:lpstr>Constantia</vt:lpstr>
      <vt:lpstr>Garamond</vt:lpstr>
      <vt:lpstr>Tahoma</vt:lpstr>
      <vt:lpstr>Times New Roman</vt:lpstr>
      <vt:lpstr>Wingdings</vt:lpstr>
      <vt:lpstr>Wingdings 2</vt:lpstr>
      <vt:lpstr>Office 主题</vt:lpstr>
      <vt:lpstr>Equation.3</vt:lpstr>
      <vt:lpstr>公式</vt:lpstr>
      <vt:lpstr>人工神经网络与深度学习基础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交叉验证</vt:lpstr>
      <vt:lpstr>K-fold cross-validation</vt:lpstr>
      <vt:lpstr>构建样本集</vt:lpstr>
      <vt:lpstr>10 非确定方法 </vt:lpstr>
      <vt:lpstr>10 非确定方法 </vt:lpstr>
      <vt:lpstr>10  非确定方法</vt:lpstr>
      <vt:lpstr>10.1 基本的非确定训练算法 </vt:lpstr>
      <vt:lpstr>PowerPoint 演示文稿</vt:lpstr>
      <vt:lpstr>PowerPoint 演示文稿</vt:lpstr>
      <vt:lpstr>算法1 基本统计训练算法 </vt:lpstr>
      <vt:lpstr>算法1 基本统计训练算法</vt:lpstr>
      <vt:lpstr>算法1 基本统计训练算法</vt:lpstr>
      <vt:lpstr>算法1 基本统计训练算法</vt:lpstr>
      <vt:lpstr>逃离局部极小点 </vt:lpstr>
      <vt:lpstr>逃离局部极小点</vt:lpstr>
      <vt:lpstr>10.2 模拟退火算法 </vt:lpstr>
      <vt:lpstr>10.2 模拟退火算法 </vt:lpstr>
      <vt:lpstr>步长和能量、温度的关系 </vt:lpstr>
      <vt:lpstr>能量与温度</vt:lpstr>
      <vt:lpstr>能量与温度</vt:lpstr>
      <vt:lpstr>能量与温度</vt:lpstr>
      <vt:lpstr>能量与温度</vt:lpstr>
      <vt:lpstr>模拟退火组合优化法 </vt:lpstr>
      <vt:lpstr>模拟退火组合优化法</vt:lpstr>
      <vt:lpstr>模拟退火组合优化法</vt:lpstr>
      <vt:lpstr>算法2 模拟退火算法 </vt:lpstr>
      <vt:lpstr>算法2 模拟退火算法</vt:lpstr>
      <vt:lpstr>PowerPoint 演示文稿</vt:lpstr>
      <vt:lpstr>PowerPoint 演示文稿</vt:lpstr>
      <vt:lpstr>PowerPoint 演示文稿</vt:lpstr>
      <vt:lpstr>PowerPoint 演示文稿</vt:lpstr>
      <vt:lpstr>Monte Carlo法 </vt:lpstr>
      <vt:lpstr>Monte Carlo法</vt:lpstr>
      <vt:lpstr>10.3 Cauchy训练 </vt:lpstr>
      <vt:lpstr>10.3 Cauchy训练——优点</vt:lpstr>
      <vt:lpstr>Cauchy分布函数积分运算 </vt:lpstr>
      <vt:lpstr>Cauchy分布函数积分运算</vt:lpstr>
      <vt:lpstr>10.4 相关的几个问题 </vt:lpstr>
      <vt:lpstr>Boltzmann机</vt:lpstr>
      <vt:lpstr>人工热问题 </vt:lpstr>
      <vt:lpstr>BP算法与Cauchy训练的结合 </vt:lpstr>
      <vt:lpstr>网络陷入瘫痪 </vt:lpstr>
      <vt:lpstr>11 循环网络</vt:lpstr>
      <vt:lpstr>PowerPoint 演示文稿</vt:lpstr>
      <vt:lpstr>PowerPoint 演示文稿</vt:lpstr>
      <vt:lpstr>11.1 循环网络的组织 </vt:lpstr>
      <vt:lpstr>PowerPoint 演示文稿</vt:lpstr>
      <vt:lpstr>11.2 最基本的Hopfield网 </vt:lpstr>
      <vt:lpstr>PowerPoint 演示文稿</vt:lpstr>
      <vt:lpstr>PowerPoint 演示文稿</vt:lpstr>
      <vt:lpstr>PowerPoint 演示文稿</vt:lpstr>
      <vt:lpstr>PowerPoint 演示文稿</vt:lpstr>
      <vt:lpstr>11.3 稳定性分析 </vt:lpstr>
      <vt:lpstr>Lyapunov函数——能量函数 </vt:lpstr>
      <vt:lpstr>当ANk的状态从ok变成ok′ </vt:lpstr>
      <vt:lpstr>当ANk的状态从ok变成ok′</vt:lpstr>
      <vt:lpstr>ΔΕ=-(netk-θk)Δok</vt:lpstr>
      <vt:lpstr>当ANk的状态从ok变成ok′</vt:lpstr>
      <vt:lpstr>当ANk的状态从ok变成ok′</vt:lpstr>
      <vt:lpstr>11.4 统计Hopfield网</vt:lpstr>
      <vt:lpstr>11.4 统计Hopfield网运行算法 </vt:lpstr>
      <vt:lpstr>11.5 Hopfield网解决TSP问题</vt:lpstr>
      <vt:lpstr>11.5 Hopfield网解决TSP问题</vt:lpstr>
      <vt:lpstr>PowerPoint 演示文稿</vt:lpstr>
      <vt:lpstr>PowerPoint 演示文稿</vt:lpstr>
      <vt:lpstr>PowerPoint 演示文稿</vt:lpstr>
      <vt:lpstr>网络的能量函数：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11  深度学习卷积神经网络</vt:lpstr>
      <vt:lpstr>What is Deep Learning?  11.1 深度学习简介</vt:lpstr>
      <vt:lpstr>PowerPoint 演示文稿</vt:lpstr>
      <vt:lpstr>特征的自动提取</vt:lpstr>
      <vt:lpstr>深度学习</vt:lpstr>
      <vt:lpstr>深度学习发展史</vt:lpstr>
      <vt:lpstr>PowerPoint 演示文稿</vt:lpstr>
      <vt:lpstr>PowerPoint 演示文稿</vt:lpstr>
      <vt:lpstr>PowerPoint 演示文稿</vt:lpstr>
      <vt:lpstr>Google brain</vt:lpstr>
      <vt:lpstr>浅层学习与深度学习</vt:lpstr>
      <vt:lpstr>11  深度学习卷积神经网络</vt:lpstr>
      <vt:lpstr>PowerPoint 演示文稿</vt:lpstr>
      <vt:lpstr>PowerPoint 演示文稿</vt:lpstr>
      <vt:lpstr>PowerPoint 演示文稿</vt:lpstr>
      <vt:lpstr>深度学习与神经网络的异同</vt:lpstr>
      <vt:lpstr>PowerPoint 演示文稿</vt:lpstr>
      <vt:lpstr>PowerPoint 演示文稿</vt:lpstr>
      <vt:lpstr>11.2 深度学习的训练过程</vt:lpstr>
      <vt:lpstr>11.3 深度学习的几种常用模型</vt:lpstr>
      <vt:lpstr>11.4 深度学习的卷积神经网络 Deep Learning Convolutional  Neural Networks(DCNN)</vt:lpstr>
      <vt:lpstr>特点</vt:lpstr>
      <vt:lpstr>结构</vt:lpstr>
      <vt:lpstr>Convolution过程</vt:lpstr>
      <vt:lpstr>PowerPoint 演示文稿</vt:lpstr>
      <vt:lpstr>PowerPoint 演示文稿</vt:lpstr>
      <vt:lpstr> 优点</vt:lpstr>
      <vt:lpstr>PowerPoint 演示文稿</vt:lpstr>
      <vt:lpstr>经典例子：文字识别系统LeNet-5</vt:lpstr>
      <vt:lpstr>PowerPoint 演示文稿</vt:lpstr>
      <vt:lpstr>PowerPoint 演示文稿</vt:lpstr>
      <vt:lpstr>PowerPoint 演示文稿</vt:lpstr>
      <vt:lpstr>P300检测</vt:lpstr>
      <vt:lpstr>输入正则化</vt:lpstr>
      <vt:lpstr>神经网络拓扑结构</vt:lpstr>
      <vt:lpstr>神经网络拓扑结构</vt:lpstr>
      <vt:lpstr>DCNN的学习规律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self-attention</vt:lpstr>
      <vt:lpstr>self-attention</vt:lpstr>
      <vt:lpstr>self-attention</vt:lpstr>
      <vt:lpstr>self-attention</vt:lpstr>
      <vt:lpstr>self-attention</vt:lpstr>
      <vt:lpstr>self-attention</vt:lpstr>
      <vt:lpstr>self-attention</vt:lpstr>
      <vt:lpstr>self-attention</vt:lpstr>
      <vt:lpstr>self-attention</vt:lpstr>
      <vt:lpstr>self-attention</vt:lpstr>
      <vt:lpstr>PowerPoint 演示文稿</vt:lpstr>
      <vt:lpstr>self-attention</vt:lpstr>
      <vt:lpstr>self-attention</vt:lpstr>
      <vt:lpstr>self-attention</vt:lpstr>
      <vt:lpstr>Multi-attention</vt:lpstr>
      <vt:lpstr>self-attention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课程思政题目</vt:lpstr>
      <vt:lpstr>课程思政题目</vt:lpstr>
      <vt:lpstr>课程思政题目</vt:lpstr>
      <vt:lpstr>课程思政题目</vt:lpstr>
      <vt:lpstr>课程思政题目</vt:lpstr>
      <vt:lpstr>课程思政题目</vt:lpstr>
      <vt:lpstr>课程思政题目</vt:lpstr>
      <vt:lpstr>课程思政题目</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9</cp:revision>
  <dcterms:created xsi:type="dcterms:W3CDTF">2019-09-12T08:28:00Z</dcterms:created>
  <dcterms:modified xsi:type="dcterms:W3CDTF">2025-05-30T01:26:04Z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2018-08-20T20:18:53.6769504Z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KSOProductBuildVer">
    <vt:lpwstr>2052-12.1.0.16929</vt:lpwstr>
  </property>
  <property fmtid="{D5CDD505-2E9C-101B-9397-08002B2CF9AE}" pid="11" name="ICV">
    <vt:lpwstr>2CA89CB666954A9D97E29B2970E68FAC_12</vt:lpwstr>
  </property>
</Properties>
</file>